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6" r:id="rId3"/>
    <p:sldId id="427" r:id="rId5"/>
    <p:sldId id="462" r:id="rId6"/>
    <p:sldId id="464" r:id="rId7"/>
    <p:sldId id="466" r:id="rId8"/>
    <p:sldId id="460" r:id="rId9"/>
    <p:sldId id="461" r:id="rId10"/>
    <p:sldId id="31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D1C"/>
    <a:srgbClr val="EF824E"/>
    <a:srgbClr val="FC4513"/>
    <a:srgbClr val="F5D2C8"/>
    <a:srgbClr val="EC6834"/>
    <a:srgbClr val="F6BA96"/>
    <a:srgbClr val="B74711"/>
    <a:srgbClr val="F4A57B"/>
    <a:srgbClr val="F19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4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88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19999" cy="719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E1786-8C33-4CE3-ACC4-1549C63AD5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BB234-CAA8-4525-99DC-872E89321E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630AE2-B4D6-4087-A603-D016C95AE501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尾</a:t>
            </a: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0AE2-B4D6-4087-A603-D016C95AE501}" type="slidenum">
              <a:rPr lang="zh-TW" altLang="en-US" smtClean="0"/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頁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0" y="5342459"/>
            <a:ext cx="2879336" cy="16185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尾頁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 rot="10800000">
            <a:off x="-499730" y="-42532"/>
            <a:ext cx="12385674" cy="696694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49" b="25549"/>
          <a:stretch>
            <a:fillRect/>
          </a:stretch>
        </p:blipFill>
        <p:spPr bwMode="invGray">
          <a:xfrm>
            <a:off x="9581049" y="6380554"/>
            <a:ext cx="1736864" cy="4774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圖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611" y="161925"/>
            <a:ext cx="1215189" cy="683074"/>
          </a:xfrm>
          <a:prstGeom prst="rect">
            <a:avLst/>
          </a:prstGeom>
        </p:spPr>
      </p:pic>
      <p:sp>
        <p:nvSpPr>
          <p:cNvPr id="8" name="标题 1"/>
          <p:cNvSpPr txBox="1"/>
          <p:nvPr userDrawn="1"/>
        </p:nvSpPr>
        <p:spPr>
          <a:xfrm>
            <a:off x="413332" y="80829"/>
            <a:ext cx="11410367" cy="6058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 dirty="0"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368301" y="285749"/>
            <a:ext cx="11481467" cy="396000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22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" name="矩形: 圆角 4"/>
          <p:cNvSpPr/>
          <p:nvPr userDrawn="1"/>
        </p:nvSpPr>
        <p:spPr>
          <a:xfrm>
            <a:off x="306000" y="293925"/>
            <a:ext cx="72000" cy="180000"/>
          </a:xfrm>
          <a:prstGeom prst="roundRect">
            <a:avLst/>
          </a:prstGeom>
          <a:solidFill>
            <a:srgbClr val="EA4D1C"/>
          </a:solidFill>
          <a:ln>
            <a:solidFill>
              <a:srgbClr val="EA4D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/>
          <p:cNvSpPr/>
          <p:nvPr userDrawn="1"/>
        </p:nvSpPr>
        <p:spPr>
          <a:xfrm>
            <a:off x="306365" y="496888"/>
            <a:ext cx="72000" cy="180000"/>
          </a:xfrm>
          <a:prstGeom prst="roundRect">
            <a:avLst/>
          </a:prstGeom>
          <a:solidFill>
            <a:schemeClr val="bg1"/>
          </a:solidFill>
          <a:ln>
            <a:solidFill>
              <a:srgbClr val="EA4D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3E22-A4F0-40C4-8D86-2BE3BC5914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2F2F-007C-48EF-ACAA-A879DE0C084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png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4" Type="http://schemas.openxmlformats.org/officeDocument/2006/relationships/slideLayout" Target="../slideLayouts/slideLayout7.xml"/><Relationship Id="rId13" Type="http://schemas.openxmlformats.org/officeDocument/2006/relationships/image" Target="../media/image18.png"/><Relationship Id="rId12" Type="http://schemas.openxmlformats.org/officeDocument/2006/relationships/image" Target="../media/image17.png"/><Relationship Id="rId11" Type="http://schemas.openxmlformats.org/officeDocument/2006/relationships/image" Target="../media/image16.png"/><Relationship Id="rId10" Type="http://schemas.openxmlformats.org/officeDocument/2006/relationships/image" Target="../media/image15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019年设计部规划"/>
          <p:cNvSpPr txBox="1"/>
          <p:nvPr/>
        </p:nvSpPr>
        <p:spPr>
          <a:xfrm>
            <a:off x="1857910" y="1899513"/>
            <a:ext cx="4934776" cy="512445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spAutoFit/>
          </a:bodyPr>
          <a:lstStyle>
            <a:lvl1pPr algn="l" defTabSz="584200">
              <a:defRPr sz="6000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</a:lstStyle>
          <a:p>
            <a:r>
              <a:rPr lang="en-US" altLang="zh-CN" sz="3000" dirty="0">
                <a:solidFill>
                  <a:schemeClr val="tx1"/>
                </a:solidFill>
              </a:rPr>
              <a:t>Jackpot Island </a:t>
            </a:r>
            <a:r>
              <a:rPr lang="zh-CN" altLang="en-US" sz="3000" dirty="0">
                <a:solidFill>
                  <a:schemeClr val="tx1"/>
                </a:solidFill>
              </a:rPr>
              <a:t>新媒体运营</a:t>
            </a:r>
            <a:endParaRPr lang="zh-CN" altLang="en-US" sz="3000" dirty="0">
              <a:solidFill>
                <a:schemeClr val="tx1"/>
              </a:solidFill>
            </a:endParaRPr>
          </a:p>
        </p:txBody>
      </p:sp>
      <p:sp>
        <p:nvSpPr>
          <p:cNvPr id="10" name="SSP设计组规划"/>
          <p:cNvSpPr txBox="1"/>
          <p:nvPr/>
        </p:nvSpPr>
        <p:spPr>
          <a:xfrm>
            <a:off x="1857910" y="2827566"/>
            <a:ext cx="4040202" cy="358140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spAutoFit/>
          </a:bodyPr>
          <a:lstStyle>
            <a:lvl1pPr algn="l" defTabSz="584200">
              <a:defRPr sz="4000" b="0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</a:lstStyle>
          <a:p>
            <a:r>
              <a:rPr lang="en-US" altLang="zh-CN" sz="2000" dirty="0">
                <a:solidFill>
                  <a:schemeClr val="tx1"/>
                </a:solidFill>
              </a:rPr>
              <a:t>2021/09/01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线条"/>
          <p:cNvSpPr/>
          <p:nvPr/>
        </p:nvSpPr>
        <p:spPr>
          <a:xfrm flipH="1" flipV="1">
            <a:off x="1890824" y="4038596"/>
            <a:ext cx="331467" cy="0"/>
          </a:xfrm>
          <a:prstGeom prst="line">
            <a:avLst/>
          </a:prstGeom>
          <a:ln w="63500">
            <a:solidFill>
              <a:srgbClr val="EA4D1C"/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defRPr sz="1200" b="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12" name="黄海澄"/>
          <p:cNvSpPr txBox="1"/>
          <p:nvPr/>
        </p:nvSpPr>
        <p:spPr>
          <a:xfrm>
            <a:off x="1857910" y="4154888"/>
            <a:ext cx="4040202" cy="358140"/>
          </a:xfrm>
          <a:prstGeom prst="rect">
            <a:avLst/>
          </a:prstGeom>
          <a:ln w="12700">
            <a:miter lim="400000"/>
          </a:ln>
        </p:spPr>
        <p:txBody>
          <a:bodyPr lIns="25400" tIns="25400" rIns="25400" bIns="25400" anchor="ctr">
            <a:spAutoFit/>
          </a:bodyPr>
          <a:lstStyle>
            <a:lvl1pPr algn="l" defTabSz="584200">
              <a:defRPr sz="4000" b="0">
                <a:solidFill>
                  <a:srgbClr val="FFFFF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</a:lstStyle>
          <a:p>
            <a:r>
              <a:rPr lang="en-US" altLang="zh-CN" sz="2000" dirty="0">
                <a:solidFill>
                  <a:schemeClr val="tx1"/>
                </a:solidFill>
              </a:rPr>
              <a:t>Maria W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cxnSp>
        <p:nvCxnSpPr>
          <p:cNvPr id="13" name="PA-直线连接符 4"/>
          <p:cNvCxnSpPr/>
          <p:nvPr>
            <p:custDataLst>
              <p:tags r:id="rId1"/>
            </p:custDataLst>
          </p:nvPr>
        </p:nvCxnSpPr>
        <p:spPr>
          <a:xfrm>
            <a:off x="1890824" y="2615198"/>
            <a:ext cx="1956174" cy="0"/>
          </a:xfrm>
          <a:prstGeom prst="line">
            <a:avLst/>
          </a:prstGeom>
          <a:noFill/>
          <a:ln w="25400" cap="flat">
            <a:solidFill>
              <a:srgbClr val="EA4D1C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0" y="5342459"/>
            <a:ext cx="2879336" cy="16185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1" y="285749"/>
            <a:ext cx="11481467" cy="396000"/>
          </a:xfrm>
        </p:spPr>
        <p:txBody>
          <a:bodyPr/>
          <a:lstStyle/>
          <a:p>
            <a:r>
              <a:rPr kumimoji="1" lang="zh-CN" altLang="en-US" dirty="0"/>
              <a:t>目录</a:t>
            </a:r>
            <a:endParaRPr kumimoji="1" lang="zh-CN" alt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999730" y="1348105"/>
            <a:ext cx="2474595" cy="4251960"/>
            <a:chOff x="11413" y="1931"/>
            <a:chExt cx="3752" cy="7056"/>
          </a:xfrm>
          <a:solidFill>
            <a:schemeClr val="accent2"/>
          </a:solidFill>
        </p:grpSpPr>
        <p:sp>
          <p:nvSpPr>
            <p:cNvPr id="3" name="Rounded Rectangle 2"/>
            <p:cNvSpPr/>
            <p:nvPr/>
          </p:nvSpPr>
          <p:spPr>
            <a:xfrm>
              <a:off x="11413" y="1931"/>
              <a:ext cx="3752" cy="87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b="1"/>
                <a:t>1</a:t>
              </a:r>
              <a:r>
                <a:rPr lang="zh-CN" altLang="en-US" b="1"/>
                <a:t>、</a:t>
              </a:r>
              <a:r>
                <a:rPr lang="en-US" b="1"/>
                <a:t>什么是新媒体运营</a:t>
              </a:r>
              <a:endParaRPr lang="en-US" b="1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1413" y="3477"/>
              <a:ext cx="3752" cy="87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b="1"/>
                <a:t>2</a:t>
              </a:r>
              <a:r>
                <a:rPr lang="zh-CN" altLang="en-US" b="1"/>
                <a:t>、</a:t>
              </a:r>
              <a:r>
                <a:rPr lang="en-US" b="1"/>
                <a:t>新媒体平台介绍</a:t>
              </a:r>
              <a:endParaRPr lang="en-US" b="1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1413" y="5023"/>
              <a:ext cx="3752" cy="87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b="1"/>
                <a:t>3</a:t>
              </a:r>
              <a:r>
                <a:rPr lang="zh-CN" altLang="en-US" b="1"/>
                <a:t>、</a:t>
              </a:r>
              <a:r>
                <a:rPr lang="en-US" b="1"/>
                <a:t>受众分析</a:t>
              </a:r>
              <a:endParaRPr lang="en-US" b="1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1413" y="6569"/>
              <a:ext cx="3752" cy="87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b="1"/>
                <a:t>4</a:t>
              </a:r>
              <a:r>
                <a:rPr lang="zh-CN" altLang="en-US" b="1"/>
                <a:t>、新媒体</a:t>
              </a:r>
              <a:r>
                <a:rPr lang="en-US" b="1"/>
                <a:t>运营策略</a:t>
              </a:r>
              <a:endParaRPr lang="en-US" b="1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1413" y="8115"/>
              <a:ext cx="3752" cy="872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p>
              <a:pPr algn="l"/>
              <a:r>
                <a:rPr lang="en-US" b="1"/>
                <a:t>5</a:t>
              </a:r>
              <a:r>
                <a:rPr lang="zh-CN" altLang="en-US" b="1"/>
                <a:t>、关键数据指标</a:t>
              </a:r>
              <a:endParaRPr lang="zh-CN" altLang="en-US" b="1"/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5668645" y="786130"/>
            <a:ext cx="1372870" cy="53752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8000"/>
              <a:t>目</a:t>
            </a:r>
            <a:endParaRPr lang="zh-CN" altLang="en-US" sz="8000"/>
          </a:p>
          <a:p>
            <a:pPr algn="ctr"/>
            <a:r>
              <a:rPr lang="zh-CN" altLang="en-US" sz="8000"/>
              <a:t>录</a:t>
            </a:r>
            <a:endParaRPr lang="zh-CN" altLang="en-US" sz="800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"/>
          <a:srcRect l="18619" r="18354"/>
          <a:stretch>
            <a:fillRect/>
          </a:stretch>
        </p:blipFill>
        <p:spPr>
          <a:xfrm>
            <a:off x="1587500" y="2428875"/>
            <a:ext cx="2514600" cy="2090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1" y="285749"/>
            <a:ext cx="11481467" cy="396000"/>
          </a:xfrm>
        </p:spPr>
        <p:txBody>
          <a:bodyPr/>
          <a:lstStyle/>
          <a:p>
            <a:r>
              <a:rPr kumimoji="1" lang="zh-CN" altLang="en-US" dirty="0"/>
              <a:t>什么是新媒体运营</a:t>
            </a:r>
            <a:endParaRPr kumimoji="1" lang="zh-CN" altLang="en-US" dirty="0"/>
          </a:p>
        </p:txBody>
      </p:sp>
      <p:sp>
        <p:nvSpPr>
          <p:cNvPr id="4" name="Text Box 3"/>
          <p:cNvSpPr txBox="1"/>
          <p:nvPr/>
        </p:nvSpPr>
        <p:spPr>
          <a:xfrm>
            <a:off x="3742055" y="888365"/>
            <a:ext cx="44577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rgbClr val="EF824E"/>
                </a:solidFill>
              </a:rPr>
              <a:t>新媒体运营的含义及其作用</a:t>
            </a:r>
            <a:endParaRPr lang="zh-CN" altLang="en-US" sz="2800" b="1">
              <a:solidFill>
                <a:srgbClr val="EF824E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51485" y="3093085"/>
            <a:ext cx="108750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endParaRPr lang="en-US"/>
          </a:p>
          <a:p>
            <a:pPr algn="l"/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576580" y="1995805"/>
            <a:ext cx="1103884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>
                <a:solidFill>
                  <a:srgbClr val="EF824E"/>
                </a:solidFill>
              </a:rPr>
              <a:t>什么是新媒体运营：</a:t>
            </a:r>
            <a:endParaRPr lang="zh-CN" altLang="en-US" b="1">
              <a:solidFill>
                <a:srgbClr val="EF824E"/>
              </a:solidFill>
            </a:endParaRPr>
          </a:p>
          <a:p>
            <a:pPr algn="l"/>
            <a:r>
              <a:rPr lang="zh-CN" altLang="en-US"/>
              <a:t>新媒体运营是通过互联网手段，比如Facebook、Instagram、Twitter、YouTube、TikTok、Pinterest、Reddit等新媒体平台工具进行产品宣传、推广、产品营销的一系列运营手段。通过策划品牌相关的优质、高度传播性的内容和线上活动，向客户广泛或者精准推送消息，提高参与度，提高知名度，从而充分利用粉丝经济，达到相应营销目的。</a:t>
            </a:r>
            <a:endParaRPr lang="zh-CN" altLang="en-US"/>
          </a:p>
          <a:p>
            <a:pPr algn="l"/>
            <a:endParaRPr lang="zh-CN" altLang="en-US">
              <a:sym typeface="+mn-ea"/>
            </a:endParaRPr>
          </a:p>
          <a:p>
            <a:pPr algn="l"/>
            <a:endParaRPr lang="zh-CN" altLang="en-US"/>
          </a:p>
          <a:p>
            <a:pPr algn="l"/>
            <a:r>
              <a:rPr lang="zh-CN" altLang="en-US" b="1">
                <a:solidFill>
                  <a:srgbClr val="EF824E"/>
                </a:solidFill>
                <a:sym typeface="+mn-ea"/>
              </a:rPr>
              <a:t>新媒体工作的作用：</a:t>
            </a:r>
            <a:endParaRPr lang="zh-CN" altLang="en-US"/>
          </a:p>
          <a:p>
            <a:pPr algn="l"/>
            <a:r>
              <a:rPr lang="zh-CN" altLang="en-US">
                <a:sym typeface="+mn-ea"/>
              </a:rPr>
              <a:t>完整的新媒体运营工作链包括</a:t>
            </a:r>
            <a:r>
              <a:rPr lang="en-US">
                <a:sym typeface="+mn-ea"/>
              </a:rPr>
              <a:t>内容产出</a:t>
            </a:r>
            <a:r>
              <a:rPr lang="zh-CN" altLang="en-US">
                <a:sym typeface="+mn-ea"/>
              </a:rPr>
              <a:t>、</a:t>
            </a:r>
            <a:r>
              <a:rPr lang="en-US">
                <a:sym typeface="+mn-ea"/>
              </a:rPr>
              <a:t>活动策划-执行-复盘</a:t>
            </a:r>
            <a:r>
              <a:rPr lang="zh-CN">
                <a:sym typeface="+mn-ea"/>
              </a:rPr>
              <a:t>、</a:t>
            </a:r>
            <a:r>
              <a:rPr lang="en-US">
                <a:sym typeface="+mn-ea"/>
              </a:rPr>
              <a:t>数据分析</a:t>
            </a:r>
            <a:r>
              <a:rPr lang="zh-CN">
                <a:sym typeface="+mn-ea"/>
              </a:rPr>
              <a:t>、</a:t>
            </a:r>
            <a:r>
              <a:rPr lang="en-US">
                <a:sym typeface="+mn-ea"/>
              </a:rPr>
              <a:t>品牌把控</a:t>
            </a:r>
            <a:r>
              <a:rPr lang="zh-CN">
                <a:sym typeface="+mn-ea"/>
              </a:rPr>
              <a:t>、</a:t>
            </a:r>
            <a:r>
              <a:rPr lang="en-US">
                <a:sym typeface="+mn-ea"/>
              </a:rPr>
              <a:t>新媒体矩阵的搭建与运营</a:t>
            </a:r>
            <a:r>
              <a:rPr lang="zh-CN" altLang="en-US">
                <a:sym typeface="+mn-ea"/>
              </a:rPr>
              <a:t>。新媒体工作可以分享游戏资讯、提升产品知名度、提高玩家对产品对粘性和活跃度、帮助开发者了解用户、收集玩家反馈和建议、为游戏玩家提供健全的社交平台。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1" y="285749"/>
            <a:ext cx="11481467" cy="396000"/>
          </a:xfrm>
        </p:spPr>
        <p:txBody>
          <a:bodyPr/>
          <a:lstStyle/>
          <a:p>
            <a:r>
              <a:rPr kumimoji="1" lang="zh-CN" altLang="en-US" dirty="0"/>
              <a:t>新媒体平台介绍</a:t>
            </a:r>
            <a:endParaRPr kumimoji="1" lang="zh-CN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6940" y="1430655"/>
            <a:ext cx="10198735" cy="4918710"/>
            <a:chOff x="745" y="1365"/>
            <a:chExt cx="17434" cy="8405"/>
          </a:xfrm>
        </p:grpSpPr>
        <p:grpSp>
          <p:nvGrpSpPr>
            <p:cNvPr id="50" name="Group 49"/>
            <p:cNvGrpSpPr/>
            <p:nvPr/>
          </p:nvGrpSpPr>
          <p:grpSpPr>
            <a:xfrm>
              <a:off x="745" y="1365"/>
              <a:ext cx="11200" cy="8405"/>
              <a:chOff x="745" y="1357"/>
              <a:chExt cx="11200" cy="8405"/>
            </a:xfrm>
          </p:grpSpPr>
          <p:grpSp>
            <p:nvGrpSpPr>
              <p:cNvPr id="17" name="Group 16"/>
              <p:cNvGrpSpPr/>
              <p:nvPr/>
            </p:nvGrpSpPr>
            <p:grpSpPr>
              <a:xfrm rot="0">
                <a:off x="745" y="1357"/>
                <a:ext cx="11200" cy="8405"/>
                <a:chOff x="1229" y="1580"/>
                <a:chExt cx="11200" cy="8405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3312" y="1580"/>
                  <a:ext cx="9117" cy="8405"/>
                  <a:chOff x="2267" y="1357"/>
                  <a:chExt cx="9117" cy="8405"/>
                </a:xfrm>
              </p:grpSpPr>
              <p:sp>
                <p:nvSpPr>
                  <p:cNvPr id="5" name="Rounded Rectangle 4"/>
                  <p:cNvSpPr/>
                  <p:nvPr/>
                </p:nvSpPr>
                <p:spPr>
                  <a:xfrm>
                    <a:off x="2303" y="2454"/>
                    <a:ext cx="682" cy="1887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ctr"/>
                    <a:r>
                      <a:rPr lang="zh-CN" altLang="en-US" sz="1600"/>
                      <a:t>图文类</a:t>
                    </a:r>
                    <a:endParaRPr lang="zh-CN" altLang="en-US" sz="1600"/>
                  </a:p>
                </p:txBody>
              </p:sp>
              <p:sp>
                <p:nvSpPr>
                  <p:cNvPr id="6" name="Rounded Rectangle 5"/>
                  <p:cNvSpPr/>
                  <p:nvPr/>
                </p:nvSpPr>
                <p:spPr>
                  <a:xfrm>
                    <a:off x="2267" y="5697"/>
                    <a:ext cx="682" cy="1887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ctr"/>
                    <a:r>
                      <a:rPr lang="zh-CN" altLang="en-US" sz="1600"/>
                      <a:t>视频类</a:t>
                    </a:r>
                    <a:endParaRPr lang="zh-CN" altLang="en-US" sz="1600"/>
                  </a:p>
                </p:txBody>
              </p:sp>
              <p:sp>
                <p:nvSpPr>
                  <p:cNvPr id="7" name="Rounded Rectangle 6"/>
                  <p:cNvSpPr/>
                  <p:nvPr/>
                </p:nvSpPr>
                <p:spPr>
                  <a:xfrm>
                    <a:off x="2267" y="7854"/>
                    <a:ext cx="682" cy="1887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ctr"/>
                    <a:r>
                      <a:rPr lang="zh-CN" altLang="en-US" sz="1600"/>
                      <a:t>论坛类</a:t>
                    </a:r>
                    <a:endParaRPr lang="zh-CN" altLang="en-US" sz="1600"/>
                  </a:p>
                </p:txBody>
              </p:sp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3791" y="1357"/>
                    <a:ext cx="7593" cy="705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l"/>
                    <a:r>
                      <a:rPr lang="en-US" altLang="zh-CN" sz="1600">
                        <a:sym typeface="+mn-ea"/>
                      </a:rPr>
                      <a:t>     </a:t>
                    </a:r>
                    <a:r>
                      <a:rPr lang="en-US" altLang="zh-CN" sz="1600"/>
                      <a:t>Facebook</a:t>
                    </a:r>
                    <a:r>
                      <a:rPr lang="zh-CN" altLang="en-US" sz="1600"/>
                      <a:t>：用户量最大，活跃度最高</a:t>
                    </a:r>
                    <a:r>
                      <a:rPr lang="zh-CN" sz="1600"/>
                      <a:t>。</a:t>
                    </a:r>
                    <a:endParaRPr lang="zh-CN" sz="1600"/>
                  </a:p>
                </p:txBody>
              </p:sp>
              <p:sp>
                <p:nvSpPr>
                  <p:cNvPr id="9" name="Rounded Rectangle 8"/>
                  <p:cNvSpPr/>
                  <p:nvPr/>
                </p:nvSpPr>
                <p:spPr>
                  <a:xfrm>
                    <a:off x="3791" y="2457"/>
                    <a:ext cx="7593" cy="705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l"/>
                    <a:r>
                      <a:rPr lang="en-US" altLang="zh-CN" sz="1600"/>
                      <a:t>     Instagram</a:t>
                    </a:r>
                    <a:r>
                      <a:rPr lang="zh-CN" altLang="en-US" sz="1600"/>
                      <a:t>：通过照片讲故事。</a:t>
                    </a:r>
                    <a:endParaRPr lang="zh-CN" altLang="en-US" sz="1600"/>
                  </a:p>
                </p:txBody>
              </p:sp>
              <p:sp>
                <p:nvSpPr>
                  <p:cNvPr id="10" name="Rounded Rectangle 9"/>
                  <p:cNvSpPr/>
                  <p:nvPr/>
                </p:nvSpPr>
                <p:spPr>
                  <a:xfrm>
                    <a:off x="3791" y="5757"/>
                    <a:ext cx="7593" cy="705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l"/>
                    <a:r>
                      <a:rPr lang="en-US" altLang="zh-CN" sz="1600">
                        <a:sym typeface="+mn-ea"/>
                      </a:rPr>
                      <a:t>     </a:t>
                    </a:r>
                    <a:r>
                      <a:rPr lang="en-US" altLang="zh-CN" sz="1600"/>
                      <a:t>TikTok</a:t>
                    </a:r>
                    <a:r>
                      <a:rPr lang="zh-CN" altLang="en-US" sz="1600"/>
                      <a:t>：短视频音乐社交。</a:t>
                    </a:r>
                    <a:endParaRPr lang="zh-CN" altLang="en-US" sz="1600"/>
                  </a:p>
                </p:txBody>
              </p:sp>
              <p:sp>
                <p:nvSpPr>
                  <p:cNvPr id="11" name="Rounded Rectangle 10"/>
                  <p:cNvSpPr/>
                  <p:nvPr/>
                </p:nvSpPr>
                <p:spPr>
                  <a:xfrm>
                    <a:off x="3791" y="6857"/>
                    <a:ext cx="7593" cy="705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l"/>
                    <a:r>
                      <a:rPr lang="en-US" altLang="zh-CN" sz="1600">
                        <a:sym typeface="+mn-ea"/>
                      </a:rPr>
                      <a:t>     </a:t>
                    </a:r>
                    <a:r>
                      <a:rPr lang="en-US" altLang="zh-CN" sz="1600"/>
                      <a:t>YouTube</a:t>
                    </a:r>
                    <a:r>
                      <a:rPr lang="zh-CN" altLang="en-US" sz="1600"/>
                      <a:t>：访问量最大的视频网站。</a:t>
                    </a:r>
                    <a:endParaRPr lang="zh-CN" altLang="en-US" sz="1600"/>
                  </a:p>
                </p:txBody>
              </p:sp>
              <p:sp>
                <p:nvSpPr>
                  <p:cNvPr id="12" name="Rounded Rectangle 11"/>
                  <p:cNvSpPr/>
                  <p:nvPr/>
                </p:nvSpPr>
                <p:spPr>
                  <a:xfrm>
                    <a:off x="3791" y="7957"/>
                    <a:ext cx="7593" cy="705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l"/>
                    <a:r>
                      <a:rPr lang="en-US" altLang="zh-CN" sz="1600">
                        <a:sym typeface="+mn-ea"/>
                      </a:rPr>
                      <a:t>     </a:t>
                    </a:r>
                    <a:r>
                      <a:rPr lang="en-US" altLang="zh-CN" sz="1600"/>
                      <a:t>FB Group</a:t>
                    </a:r>
                    <a:r>
                      <a:rPr lang="zh-CN" altLang="en-US" sz="1600"/>
                      <a:t>：论坛式内容分享，群组社交。</a:t>
                    </a:r>
                    <a:endParaRPr lang="zh-CN" altLang="en-US" sz="1600"/>
                  </a:p>
                </p:txBody>
              </p:sp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3791" y="3557"/>
                    <a:ext cx="7593" cy="705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l"/>
                    <a:r>
                      <a:rPr lang="en-US" altLang="zh-CN" sz="1600">
                        <a:sym typeface="+mn-ea"/>
                      </a:rPr>
                      <a:t>     </a:t>
                    </a:r>
                    <a:r>
                      <a:rPr lang="en-US" altLang="zh-CN" sz="1600"/>
                      <a:t>Twitter</a:t>
                    </a:r>
                    <a:r>
                      <a:rPr lang="zh-CN" altLang="en-US" sz="1600"/>
                      <a:t>：内容简短，致力于服务公众对话。</a:t>
                    </a:r>
                    <a:endParaRPr lang="zh-CN" altLang="en-US" sz="1600"/>
                  </a:p>
                </p:txBody>
              </p:sp>
              <p:sp>
                <p:nvSpPr>
                  <p:cNvPr id="16" name="Rounded Rectangle 15"/>
                  <p:cNvSpPr/>
                  <p:nvPr/>
                </p:nvSpPr>
                <p:spPr>
                  <a:xfrm>
                    <a:off x="3791" y="4657"/>
                    <a:ext cx="7593" cy="705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l"/>
                    <a:r>
                      <a:rPr lang="en-US" altLang="zh-CN" sz="1600">
                        <a:sym typeface="+mn-ea"/>
                      </a:rPr>
                      <a:t>     </a:t>
                    </a:r>
                    <a:r>
                      <a:rPr lang="en-US" altLang="zh-CN" sz="1600"/>
                      <a:t>Pinterest</a:t>
                    </a:r>
                    <a:r>
                      <a:rPr lang="zh-CN" altLang="en-US" sz="1600"/>
                      <a:t>：照片共享和视觉书签社交。</a:t>
                    </a:r>
                    <a:endParaRPr lang="zh-CN" altLang="en-US" sz="1600"/>
                  </a:p>
                </p:txBody>
              </p:sp>
              <p:sp>
                <p:nvSpPr>
                  <p:cNvPr id="28" name="Left Brace 27"/>
                  <p:cNvSpPr/>
                  <p:nvPr/>
                </p:nvSpPr>
                <p:spPr>
                  <a:xfrm>
                    <a:off x="3021" y="1783"/>
                    <a:ext cx="769" cy="3264"/>
                  </a:xfrm>
                  <a:prstGeom prst="leftBrace">
                    <a:avLst>
                      <a:gd name="adj1" fmla="val 106046"/>
                      <a:gd name="adj2" fmla="val 49969"/>
                    </a:avLst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0" name="Left Brace 29"/>
                  <p:cNvSpPr/>
                  <p:nvPr/>
                </p:nvSpPr>
                <p:spPr>
                  <a:xfrm>
                    <a:off x="3021" y="2772"/>
                    <a:ext cx="768" cy="1288"/>
                  </a:xfrm>
                  <a:prstGeom prst="leftBrace">
                    <a:avLst>
                      <a:gd name="adj1" fmla="val 106046"/>
                      <a:gd name="adj2" fmla="val 49969"/>
                    </a:avLst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1" name="Left Brace 30"/>
                  <p:cNvSpPr/>
                  <p:nvPr/>
                </p:nvSpPr>
                <p:spPr>
                  <a:xfrm>
                    <a:off x="3021" y="6054"/>
                    <a:ext cx="768" cy="1211"/>
                  </a:xfrm>
                  <a:prstGeom prst="leftBrace">
                    <a:avLst>
                      <a:gd name="adj1" fmla="val 106046"/>
                      <a:gd name="adj2" fmla="val 49969"/>
                    </a:avLst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32" name="Left Brace 31"/>
                  <p:cNvSpPr/>
                  <p:nvPr/>
                </p:nvSpPr>
                <p:spPr>
                  <a:xfrm>
                    <a:off x="3021" y="8211"/>
                    <a:ext cx="770" cy="1211"/>
                  </a:xfrm>
                  <a:prstGeom prst="leftBrace">
                    <a:avLst>
                      <a:gd name="adj1" fmla="val 106046"/>
                      <a:gd name="adj2" fmla="val 49969"/>
                    </a:avLst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ctr"/>
                    <a:endParaRPr lang="en-US" sz="1600"/>
                  </a:p>
                </p:txBody>
              </p:sp>
              <p:sp>
                <p:nvSpPr>
                  <p:cNvPr id="13" name="Rounded Rectangle 12"/>
                  <p:cNvSpPr/>
                  <p:nvPr/>
                </p:nvSpPr>
                <p:spPr>
                  <a:xfrm>
                    <a:off x="3791" y="9057"/>
                    <a:ext cx="7593" cy="705"/>
                  </a:xfrm>
                  <a:prstGeom prst="roundRect">
                    <a:avLst/>
                  </a:prstGeom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p>
                    <a:pPr algn="l"/>
                    <a:r>
                      <a:rPr lang="en-US" altLang="zh-CN" sz="1600">
                        <a:sym typeface="+mn-ea"/>
                      </a:rPr>
                      <a:t>     </a:t>
                    </a:r>
                    <a:r>
                      <a:rPr lang="en-US" altLang="zh-CN" sz="1600"/>
                      <a:t>Reddit</a:t>
                    </a:r>
                    <a:r>
                      <a:rPr lang="zh-CN" altLang="en-US" sz="1600"/>
                      <a:t>：互联网的首页，子论坛主题明确。</a:t>
                    </a:r>
                    <a:endParaRPr lang="zh-CN" altLang="en-US" sz="1600"/>
                  </a:p>
                </p:txBody>
              </p:sp>
            </p:grpSp>
            <p:sp>
              <p:nvSpPr>
                <p:cNvPr id="4" name="Rounded Rectangle 3"/>
                <p:cNvSpPr/>
                <p:nvPr/>
              </p:nvSpPr>
              <p:spPr>
                <a:xfrm>
                  <a:off x="1229" y="3858"/>
                  <a:ext cx="1074" cy="4949"/>
                </a:xfrm>
                <a:prstGeom prst="round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r>
                    <a:rPr lang="zh-CN" altLang="en-US" sz="1600"/>
                    <a:t>主要平台</a:t>
                  </a:r>
                  <a:endParaRPr lang="zh-CN" altLang="en-US" sz="1600"/>
                </a:p>
              </p:txBody>
            </p:sp>
            <p:sp>
              <p:nvSpPr>
                <p:cNvPr id="15" name="Left Brace 14"/>
                <p:cNvSpPr/>
                <p:nvPr/>
              </p:nvSpPr>
              <p:spPr>
                <a:xfrm>
                  <a:off x="2399" y="3638"/>
                  <a:ext cx="890" cy="5370"/>
                </a:xfrm>
                <a:prstGeom prst="leftBrace">
                  <a:avLst>
                    <a:gd name="adj1" fmla="val 106046"/>
                    <a:gd name="adj2" fmla="val 50316"/>
                  </a:avLst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p>
                  <a:pPr algn="ctr"/>
                  <a:endParaRPr lang="en-US" sz="1600"/>
                </a:p>
              </p:txBody>
            </p:sp>
          </p:grpSp>
          <p:sp>
            <p:nvSpPr>
              <p:cNvPr id="21" name="Freeform 20"/>
              <p:cNvSpPr/>
              <p:nvPr/>
            </p:nvSpPr>
            <p:spPr>
              <a:xfrm rot="12660000">
                <a:off x="1935" y="6212"/>
                <a:ext cx="1067" cy="302"/>
              </a:xfrm>
              <a:custGeom>
                <a:avLst/>
                <a:gdLst>
                  <a:gd name="connisteX0" fmla="*/ 0 w 1616786"/>
                  <a:gd name="connsiteY0" fmla="*/ 0 h 179806"/>
                  <a:gd name="connisteX1" fmla="*/ 852805 w 1616786"/>
                  <a:gd name="connsiteY1" fmla="*/ 177800 h 179806"/>
                  <a:gd name="connisteX2" fmla="*/ 1539875 w 1616786"/>
                  <a:gd name="connsiteY2" fmla="*/ 82550 h 179806"/>
                  <a:gd name="connisteX3" fmla="*/ 1575435 w 1616786"/>
                  <a:gd name="connsiteY3" fmla="*/ 71120 h 17980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</a:cxnLst>
                <a:rect l="l" t="t" r="r" b="b"/>
                <a:pathLst>
                  <a:path w="1616786" h="179806">
                    <a:moveTo>
                      <a:pt x="0" y="0"/>
                    </a:moveTo>
                    <a:cubicBezTo>
                      <a:pt x="156845" y="37465"/>
                      <a:pt x="544830" y="161290"/>
                      <a:pt x="852805" y="177800"/>
                    </a:cubicBezTo>
                    <a:cubicBezTo>
                      <a:pt x="1160780" y="194310"/>
                      <a:pt x="1395095" y="104140"/>
                      <a:pt x="1539875" y="82550"/>
                    </a:cubicBezTo>
                    <a:cubicBezTo>
                      <a:pt x="1684655" y="60960"/>
                      <a:pt x="1581785" y="71755"/>
                      <a:pt x="1575435" y="71120"/>
                    </a:cubicBezTo>
                  </a:path>
                </a:pathLst>
              </a:cu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ctr"/>
                <a:endParaRPr lang="en-US" sz="160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13359" y="3036"/>
              <a:ext cx="4820" cy="6606"/>
              <a:chOff x="13097" y="2127"/>
              <a:chExt cx="4820" cy="6606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13097" y="4190"/>
                <a:ext cx="906" cy="2536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zh-CN" altLang="en-US" sz="1600"/>
                  <a:t>其他</a:t>
                </a:r>
                <a:endParaRPr lang="zh-CN" altLang="en-US" sz="160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5154" y="2127"/>
                <a:ext cx="2763" cy="698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l"/>
                <a:r>
                  <a:rPr lang="en-US" altLang="zh-CN" sz="1600"/>
                  <a:t>     WhatsApp</a:t>
                </a:r>
                <a:endParaRPr lang="en-US" altLang="zh-CN" sz="160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5154" y="3354"/>
                <a:ext cx="2763" cy="694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l"/>
                <a:r>
                  <a:rPr lang="en-US" altLang="zh-CN" sz="1600">
                    <a:sym typeface="+mn-ea"/>
                  </a:rPr>
                  <a:t>     </a:t>
                </a:r>
                <a:r>
                  <a:rPr lang="en-US" altLang="zh-CN" sz="1600"/>
                  <a:t>Tumblr</a:t>
                </a:r>
                <a:endParaRPr lang="en-US" altLang="zh-CN" sz="160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15154" y="4577"/>
                <a:ext cx="2763" cy="691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l"/>
                <a:r>
                  <a:rPr lang="en-US" altLang="zh-CN" sz="1600">
                    <a:sym typeface="+mn-ea"/>
                  </a:rPr>
                  <a:t>     </a:t>
                </a:r>
                <a:r>
                  <a:rPr lang="en-US" altLang="zh-CN" sz="1600"/>
                  <a:t>Line</a:t>
                </a:r>
                <a:endParaRPr lang="en-US" altLang="zh-CN" sz="1600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15154" y="6879"/>
                <a:ext cx="2763" cy="700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l"/>
                <a:r>
                  <a:rPr lang="en-US" altLang="zh-CN" sz="1600">
                    <a:sym typeface="+mn-ea"/>
                  </a:rPr>
                  <a:t>     </a:t>
                </a:r>
                <a:r>
                  <a:rPr lang="en-US" altLang="zh-CN" sz="1600"/>
                  <a:t>Snapchat</a:t>
                </a:r>
                <a:endParaRPr lang="en-US" altLang="zh-CN" sz="1600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15154" y="5739"/>
                <a:ext cx="2763" cy="692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l"/>
                <a:r>
                  <a:rPr lang="en-US" altLang="zh-CN" sz="1600">
                    <a:sym typeface="+mn-ea"/>
                  </a:rPr>
                  <a:t>     </a:t>
                </a:r>
                <a:r>
                  <a:rPr lang="en-US" altLang="zh-CN" sz="1600"/>
                  <a:t>Linkedln</a:t>
                </a:r>
                <a:endParaRPr lang="en-US" altLang="zh-CN" sz="1600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15154" y="8034"/>
                <a:ext cx="2763" cy="699"/>
              </a:xfrm>
              <a:prstGeom prst="round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l"/>
                <a:r>
                  <a:rPr lang="en-US" altLang="zh-CN" sz="1600">
                    <a:sym typeface="+mn-ea"/>
                  </a:rPr>
                  <a:t>     </a:t>
                </a:r>
                <a:r>
                  <a:rPr lang="en-US" altLang="zh-CN" sz="1600"/>
                  <a:t>Telegram</a:t>
                </a:r>
                <a:endParaRPr lang="en-US" altLang="zh-CN" sz="1600"/>
              </a:p>
            </p:txBody>
          </p:sp>
          <p:sp>
            <p:nvSpPr>
              <p:cNvPr id="45" name="Left Brace 44"/>
              <p:cNvSpPr/>
              <p:nvPr/>
            </p:nvSpPr>
            <p:spPr>
              <a:xfrm>
                <a:off x="14003" y="2484"/>
                <a:ext cx="1151" cy="5948"/>
              </a:xfrm>
              <a:prstGeom prst="leftBrace">
                <a:avLst>
                  <a:gd name="adj1" fmla="val 106046"/>
                  <a:gd name="adj2" fmla="val 50316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l"/>
                <a:endParaRPr lang="en-US" sz="1600"/>
              </a:p>
            </p:txBody>
          </p:sp>
          <p:sp>
            <p:nvSpPr>
              <p:cNvPr id="46" name="Left Brace 45"/>
              <p:cNvSpPr/>
              <p:nvPr/>
            </p:nvSpPr>
            <p:spPr>
              <a:xfrm>
                <a:off x="14003" y="3599"/>
                <a:ext cx="1150" cy="3707"/>
              </a:xfrm>
              <a:prstGeom prst="leftBrace">
                <a:avLst>
                  <a:gd name="adj1" fmla="val 106046"/>
                  <a:gd name="adj2" fmla="val 50310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l"/>
                <a:endParaRPr lang="en-US" sz="1600"/>
              </a:p>
            </p:txBody>
          </p:sp>
          <p:sp>
            <p:nvSpPr>
              <p:cNvPr id="47" name="Left Brace 46"/>
              <p:cNvSpPr/>
              <p:nvPr/>
            </p:nvSpPr>
            <p:spPr>
              <a:xfrm>
                <a:off x="14002" y="4905"/>
                <a:ext cx="1151" cy="1149"/>
              </a:xfrm>
              <a:prstGeom prst="leftBrace">
                <a:avLst>
                  <a:gd name="adj1" fmla="val 106046"/>
                  <a:gd name="adj2" fmla="val 50316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p>
                <a:pPr algn="l"/>
                <a:endParaRPr lang="en-US" sz="1600"/>
              </a:p>
            </p:txBody>
          </p:sp>
        </p:grp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470" y="1425"/>
              <a:ext cx="593" cy="584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70" y="2508"/>
              <a:ext cx="593" cy="584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70" y="3625"/>
              <a:ext cx="593" cy="584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70" y="4726"/>
              <a:ext cx="593" cy="584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70" y="5816"/>
              <a:ext cx="593" cy="584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470" y="6926"/>
              <a:ext cx="593" cy="584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70" y="9125"/>
              <a:ext cx="593" cy="584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470" y="8025"/>
              <a:ext cx="593" cy="584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5504" y="3092"/>
              <a:ext cx="593" cy="584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5504" y="4336"/>
              <a:ext cx="593" cy="584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5504" y="5526"/>
              <a:ext cx="593" cy="584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5504" y="6735"/>
              <a:ext cx="593" cy="584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5504" y="7844"/>
              <a:ext cx="593" cy="584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5504" y="8992"/>
              <a:ext cx="593" cy="584"/>
            </a:xfrm>
            <a:prstGeom prst="rect">
              <a:avLst/>
            </a:prstGeom>
          </p:spPr>
        </p:pic>
      </p:grpSp>
      <p:sp>
        <p:nvSpPr>
          <p:cNvPr id="18" name="Text Box 17"/>
          <p:cNvSpPr txBox="1"/>
          <p:nvPr/>
        </p:nvSpPr>
        <p:spPr>
          <a:xfrm>
            <a:off x="4656455" y="681990"/>
            <a:ext cx="30327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rgbClr val="EF824E"/>
                </a:solidFill>
              </a:rPr>
              <a:t>社交媒体平台介绍</a:t>
            </a:r>
            <a:endParaRPr lang="zh-CN" altLang="en-US" sz="2800" b="1">
              <a:solidFill>
                <a:srgbClr val="EF824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1" y="285749"/>
            <a:ext cx="11481467" cy="396000"/>
          </a:xfrm>
        </p:spPr>
        <p:txBody>
          <a:bodyPr/>
          <a:lstStyle/>
          <a:p>
            <a:r>
              <a:rPr kumimoji="1" lang="zh-CN" altLang="en-US" dirty="0"/>
              <a:t>受众分析</a:t>
            </a:r>
            <a:endParaRPr kumimoji="1" lang="zh-CN" altLang="en-US" dirty="0"/>
          </a:p>
        </p:txBody>
      </p:sp>
      <p:sp>
        <p:nvSpPr>
          <p:cNvPr id="4" name="Text Box 3"/>
          <p:cNvSpPr txBox="1"/>
          <p:nvPr/>
        </p:nvSpPr>
        <p:spPr>
          <a:xfrm>
            <a:off x="4183063" y="681990"/>
            <a:ext cx="35026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2800" b="1">
                <a:solidFill>
                  <a:srgbClr val="EF824E"/>
                </a:solidFill>
              </a:rPr>
              <a:t>Slots</a:t>
            </a:r>
            <a:r>
              <a:rPr lang="zh-CN" altLang="en-US" sz="2800" b="1">
                <a:solidFill>
                  <a:srgbClr val="EF824E"/>
                </a:solidFill>
              </a:rPr>
              <a:t>新媒体受众分析</a:t>
            </a:r>
            <a:endParaRPr lang="zh-CN" altLang="en-US" sz="1600">
              <a:solidFill>
                <a:srgbClr val="EA4D1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rcRect t="32409"/>
          <a:stretch>
            <a:fillRect/>
          </a:stretch>
        </p:blipFill>
        <p:spPr>
          <a:xfrm>
            <a:off x="7743190" y="4763135"/>
            <a:ext cx="2679700" cy="175323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Text Box 4"/>
          <p:cNvSpPr txBox="1"/>
          <p:nvPr/>
        </p:nvSpPr>
        <p:spPr>
          <a:xfrm>
            <a:off x="909955" y="1438910"/>
            <a:ext cx="10371455" cy="50774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accent2"/>
                </a:solidFill>
                <a:sym typeface="+mn-ea"/>
              </a:rPr>
              <a:t>分析用户画像可以帮助运营者理解和发布玩家感兴趣的内容。</a:t>
            </a:r>
            <a:endParaRPr lang="zh-CN" altLang="en-US" b="1">
              <a:solidFill>
                <a:srgbClr val="EF824E"/>
              </a:solidFill>
            </a:endParaRPr>
          </a:p>
          <a:p>
            <a:r>
              <a:rPr lang="zh-CN" altLang="en-US" b="1">
                <a:solidFill>
                  <a:srgbClr val="EF824E"/>
                </a:solidFill>
              </a:rPr>
              <a:t>一、老虎机用户画像：</a:t>
            </a:r>
            <a:endParaRPr lang="zh-CN" altLang="en-US"/>
          </a:p>
          <a:p>
            <a:r>
              <a:rPr lang="en-US" altLang="zh-CN"/>
              <a:t>25%</a:t>
            </a:r>
            <a:r>
              <a:rPr lang="zh-CN" altLang="en-US"/>
              <a:t>的受众：男性，主要是动作和冒险电影迷，主要是卡车和越野车爱好者。</a:t>
            </a:r>
            <a:endParaRPr lang="zh-CN" altLang="en-US"/>
          </a:p>
          <a:p>
            <a:r>
              <a:rPr lang="en-US" altLang="zh-CN"/>
              <a:t>24%</a:t>
            </a:r>
            <a:r>
              <a:rPr lang="zh-CN" altLang="en-US">
                <a:sym typeface="+mn-ea"/>
              </a:rPr>
              <a:t>的受众</a:t>
            </a:r>
            <a:r>
              <a:rPr lang="zh-CN" altLang="en-US"/>
              <a:t>：不是父母，女性，主要不是</a:t>
            </a:r>
            <a:r>
              <a:rPr lang="en-US" altLang="zh-CN"/>
              <a:t>30</a:t>
            </a:r>
            <a:r>
              <a:rPr lang="zh-CN" altLang="en-US"/>
              <a:t>分钟的厨师。</a:t>
            </a:r>
            <a:endParaRPr lang="zh-CN" altLang="en-US"/>
          </a:p>
          <a:p>
            <a:r>
              <a:rPr lang="en-US" altLang="zh-CN"/>
              <a:t>20%</a:t>
            </a:r>
            <a:r>
              <a:rPr lang="zh-CN" altLang="en-US">
                <a:sym typeface="+mn-ea"/>
              </a:rPr>
              <a:t>的受众</a:t>
            </a:r>
            <a:r>
              <a:rPr lang="zh-CN" altLang="en-US"/>
              <a:t>：摇滚乐迷，主要不是父母，主要是布鲁斯迷。</a:t>
            </a:r>
            <a:endParaRPr lang="zh-CN" altLang="en-US"/>
          </a:p>
          <a:p>
            <a:r>
              <a:rPr lang="en-US" altLang="zh-CN"/>
              <a:t>18%</a:t>
            </a:r>
            <a:r>
              <a:rPr lang="zh-CN" altLang="en-US">
                <a:sym typeface="+mn-ea"/>
              </a:rPr>
              <a:t>的受众</a:t>
            </a:r>
            <a:r>
              <a:rPr lang="zh-CN" altLang="en-US"/>
              <a:t>：主要是父母，主要是快餐迷。</a:t>
            </a:r>
            <a:endParaRPr lang="zh-CN" altLang="en-US"/>
          </a:p>
          <a:p>
            <a:r>
              <a:rPr lang="en-US" altLang="zh-CN"/>
              <a:t>13%</a:t>
            </a:r>
            <a:r>
              <a:rPr lang="zh-CN" altLang="en-US">
                <a:sym typeface="+mn-ea"/>
              </a:rPr>
              <a:t>的受众</a:t>
            </a:r>
            <a:r>
              <a:rPr lang="zh-CN" altLang="en-US"/>
              <a:t>：主要是爱犬者，主要不是父母，主要是狂热的政治新闻读者。</a:t>
            </a:r>
            <a:endParaRPr lang="zh-CN" altLang="en-US"/>
          </a:p>
          <a:p>
            <a:endParaRPr lang="zh-CN" altLang="en-US" b="1">
              <a:solidFill>
                <a:srgbClr val="EF824E"/>
              </a:solidFill>
            </a:endParaRPr>
          </a:p>
          <a:p>
            <a:r>
              <a:rPr lang="zh-CN" altLang="en-US" b="1">
                <a:solidFill>
                  <a:srgbClr val="EF824E"/>
                </a:solidFill>
              </a:rPr>
              <a:t>二、喜欢老虎机的用户，还对以下事情感兴趣：</a:t>
            </a:r>
            <a:endParaRPr lang="zh-CN" altLang="en-US"/>
          </a:p>
          <a:p>
            <a:r>
              <a:rPr lang="zh-CN" altLang="en-US"/>
              <a:t>金融服务（</a:t>
            </a:r>
            <a:r>
              <a:rPr lang="en-US" altLang="zh-CN"/>
              <a:t>51.6%</a:t>
            </a:r>
            <a:r>
              <a:rPr lang="zh-CN" altLang="en-US"/>
              <a:t>），旅行（</a:t>
            </a:r>
            <a:r>
              <a:rPr lang="en-US" altLang="zh-CN"/>
              <a:t>45.9%</a:t>
            </a:r>
            <a:r>
              <a:rPr lang="zh-CN" altLang="en-US"/>
              <a:t>），汽车和车辆（</a:t>
            </a:r>
            <a:r>
              <a:rPr lang="en-US" altLang="zh-CN"/>
              <a:t>48.8%</a:t>
            </a:r>
            <a:r>
              <a:rPr lang="zh-CN" altLang="en-US"/>
              <a:t>），拉斯维加斯之旅（</a:t>
            </a:r>
            <a:r>
              <a:rPr lang="en-US" altLang="zh-CN"/>
              <a:t>4.1%</a:t>
            </a:r>
            <a:r>
              <a:rPr lang="zh-CN" altLang="en-US"/>
              <a:t>），机动车（</a:t>
            </a:r>
            <a:r>
              <a:rPr lang="en-US" altLang="zh-CN"/>
              <a:t>46.4%</a:t>
            </a:r>
            <a:r>
              <a:rPr lang="zh-CN" altLang="en-US"/>
              <a:t>），北美旅行（</a:t>
            </a:r>
            <a:r>
              <a:rPr lang="en-US" altLang="zh-CN"/>
              <a:t>29.1%</a:t>
            </a:r>
            <a:r>
              <a:rPr lang="zh-CN" altLang="en-US"/>
              <a:t>），定点旅行（</a:t>
            </a:r>
            <a:r>
              <a:rPr lang="en-US" altLang="zh-CN"/>
              <a:t>30.3%</a:t>
            </a:r>
            <a:r>
              <a:rPr lang="zh-CN" altLang="en-US"/>
              <a:t>），酒店及住宿（</a:t>
            </a:r>
            <a:r>
              <a:rPr lang="en-US" altLang="zh-CN"/>
              <a:t>19.7%</a:t>
            </a:r>
            <a:r>
              <a:rPr lang="zh-CN" altLang="en-US"/>
              <a:t>）</a:t>
            </a:r>
            <a:endParaRPr lang="zh-CN" altLang="en-US"/>
          </a:p>
          <a:p>
            <a:endParaRPr lang="zh-CN" altLang="en-US"/>
          </a:p>
          <a:p>
            <a:pPr indent="0" algn="l">
              <a:buFont typeface="Arial" panose="020B0604020202090204" pitchFamily="34" charset="0"/>
              <a:buNone/>
            </a:pPr>
            <a:r>
              <a:rPr lang="zh-CN" altLang="en-US" b="1">
                <a:solidFill>
                  <a:srgbClr val="EF824E"/>
                </a:solidFill>
                <a:sym typeface="+mn-ea"/>
              </a:rPr>
              <a:t>三、</a:t>
            </a:r>
            <a:r>
              <a:rPr lang="en-US" altLang="zh-CN" b="1">
                <a:solidFill>
                  <a:srgbClr val="EF824E"/>
                </a:solidFill>
                <a:sym typeface="+mn-ea"/>
              </a:rPr>
              <a:t>Jackpot Island </a:t>
            </a:r>
            <a:r>
              <a:rPr lang="zh-CN" altLang="en-US" b="1">
                <a:solidFill>
                  <a:srgbClr val="EF824E"/>
                </a:solidFill>
                <a:sym typeface="+mn-ea"/>
              </a:rPr>
              <a:t>现阶段粉丝页用户画像。</a:t>
            </a:r>
            <a:endParaRPr lang="zh-CN" altLang="en-US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90204" pitchFamily="34" charset="0"/>
              <a:buChar char="•"/>
            </a:pPr>
            <a:r>
              <a:rPr lang="zh-CN" altLang="en-US">
                <a:sym typeface="+mn-ea"/>
              </a:rPr>
              <a:t>性别：女性</a:t>
            </a:r>
            <a:r>
              <a:rPr lang="en-US" altLang="zh-CN">
                <a:sym typeface="+mn-ea"/>
              </a:rPr>
              <a:t>49.2%</a:t>
            </a:r>
            <a:r>
              <a:rPr lang="zh-CN" altLang="en-US">
                <a:sym typeface="+mn-ea"/>
              </a:rPr>
              <a:t>，男性</a:t>
            </a:r>
            <a:r>
              <a:rPr lang="en-US" altLang="zh-CN">
                <a:sym typeface="+mn-ea"/>
              </a:rPr>
              <a:t>50.8%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olidFill>
                <a:schemeClr val="tx1"/>
              </a:solidFill>
            </a:endParaRPr>
          </a:p>
          <a:p>
            <a:pPr indent="0" algn="l">
              <a:buFont typeface="Arial" panose="020B0604020202090204" pitchFamily="34" charset="0"/>
              <a:buNone/>
            </a:pPr>
            <a:r>
              <a:rPr lang="zh-CN" altLang="en-US">
                <a:sym typeface="+mn-ea"/>
              </a:rPr>
              <a:t>             男性略多余女性但是相差不大。</a:t>
            </a:r>
            <a:endParaRPr lang="zh-CN" altLang="en-US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90204" pitchFamily="34" charset="0"/>
              <a:buChar char="•"/>
            </a:pPr>
            <a:r>
              <a:rPr lang="zh-CN" altLang="en-US">
                <a:sym typeface="+mn-ea"/>
              </a:rPr>
              <a:t>年龄：集中在</a:t>
            </a:r>
            <a:r>
              <a:rPr lang="en-US" altLang="zh-CN" u="sng">
                <a:sym typeface="+mn-ea"/>
              </a:rPr>
              <a:t>25-54</a:t>
            </a:r>
            <a:r>
              <a:rPr lang="zh-CN" altLang="en-US" u="sng">
                <a:sym typeface="+mn-ea"/>
              </a:rPr>
              <a:t>岁</a:t>
            </a:r>
            <a:r>
              <a:rPr lang="zh-CN" altLang="en-US">
                <a:sym typeface="+mn-ea"/>
              </a:rPr>
              <a:t>。但女性的平均年龄比男性更大。</a:t>
            </a:r>
            <a:endParaRPr lang="zh-CN" altLang="en-US">
              <a:solidFill>
                <a:schemeClr val="tx1"/>
              </a:solidFill>
            </a:endParaRPr>
          </a:p>
          <a:p>
            <a:pPr algn="l"/>
            <a:r>
              <a:rPr lang="zh-CN" altLang="en-US">
                <a:sym typeface="+mn-ea"/>
              </a:rPr>
              <a:t>             其中</a:t>
            </a:r>
            <a:r>
              <a:rPr lang="zh-CN" altLang="en-US" u="sng">
                <a:sym typeface="+mn-ea"/>
              </a:rPr>
              <a:t>青年</a:t>
            </a:r>
            <a:r>
              <a:rPr lang="zh-CN" altLang="en-US">
                <a:sym typeface="+mn-ea"/>
              </a:rPr>
              <a:t>玩家男性较多，</a:t>
            </a:r>
            <a:r>
              <a:rPr lang="zh-CN" altLang="en-US" u="sng">
                <a:sym typeface="+mn-ea"/>
              </a:rPr>
              <a:t>中老年</a:t>
            </a:r>
            <a:r>
              <a:rPr lang="zh-CN" altLang="en-US">
                <a:sym typeface="+mn-ea"/>
              </a:rPr>
              <a:t>玩家里女性更多。</a:t>
            </a:r>
            <a:endParaRPr lang="zh-CN" altLang="en-US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90204" pitchFamily="34" charset="0"/>
              <a:buChar char="•"/>
            </a:pPr>
            <a:r>
              <a:rPr lang="zh-CN" altLang="en-US">
                <a:sym typeface="+mn-ea"/>
              </a:rPr>
              <a:t>城市：主要分布在自菲律宾</a:t>
            </a:r>
            <a:r>
              <a:rPr lang="zh-CN" altLang="en-US" u="sng">
                <a:sym typeface="+mn-ea"/>
              </a:rPr>
              <a:t>奎松市</a:t>
            </a:r>
            <a:r>
              <a:rPr lang="zh-CN" altLang="en-US">
                <a:sym typeface="+mn-ea"/>
              </a:rPr>
              <a:t>和</a:t>
            </a:r>
            <a:r>
              <a:rPr lang="zh-CN" altLang="en-US" u="sng">
                <a:sym typeface="+mn-ea"/>
              </a:rPr>
              <a:t>马尼拉</a:t>
            </a:r>
            <a:r>
              <a:rPr lang="zh-CN" altLang="en-US">
                <a:sym typeface="+mn-ea"/>
              </a:rPr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1" y="285749"/>
            <a:ext cx="11481467" cy="396000"/>
          </a:xfrm>
        </p:spPr>
        <p:txBody>
          <a:bodyPr/>
          <a:lstStyle/>
          <a:p>
            <a:r>
              <a:rPr kumimoji="1" lang="zh-CN" dirty="0"/>
              <a:t>新媒体</a:t>
            </a:r>
            <a:r>
              <a:rPr kumimoji="1" dirty="0"/>
              <a:t>运营策略</a:t>
            </a:r>
            <a:endParaRPr kumimoji="1" lang="en-US" altLang="zh-CN" dirty="0"/>
          </a:p>
        </p:txBody>
      </p:sp>
      <p:sp>
        <p:nvSpPr>
          <p:cNvPr id="3" name="Text Box 2"/>
          <p:cNvSpPr txBox="1"/>
          <p:nvPr/>
        </p:nvSpPr>
        <p:spPr>
          <a:xfrm>
            <a:off x="664210" y="1973580"/>
            <a:ext cx="1086358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>
              <a:buFont typeface="Arial" panose="020B0604020202090204" pitchFamily="34" charset="0"/>
              <a:buNone/>
            </a:pPr>
            <a:r>
              <a:rPr lang="zh-CN" altLang="en-US" b="1">
                <a:solidFill>
                  <a:schemeClr val="accent2"/>
                </a:solidFill>
              </a:rPr>
              <a:t>目标一：提高粉丝页的影响力里和覆盖人数</a:t>
            </a:r>
            <a:endParaRPr lang="zh-CN" altLang="en-US" b="1">
              <a:solidFill>
                <a:schemeClr val="accent2"/>
              </a:solidFill>
            </a:endParaRPr>
          </a:p>
          <a:p>
            <a:r>
              <a:rPr lang="zh-CN" altLang="en-US" b="1">
                <a:solidFill>
                  <a:schemeClr val="accent2"/>
                </a:solidFill>
              </a:rPr>
              <a:t>策略 </a:t>
            </a:r>
            <a:r>
              <a:rPr lang="en-US" altLang="zh-CN" b="1">
                <a:solidFill>
                  <a:schemeClr val="accent2"/>
                </a:solidFill>
              </a:rPr>
              <a:t>Part 1</a:t>
            </a:r>
            <a:r>
              <a:rPr lang="zh-CN" altLang="en-US" b="1">
                <a:solidFill>
                  <a:schemeClr val="accent2"/>
                </a:solidFill>
              </a:rPr>
              <a:t>：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游戏内添加关于粉丝页的</a:t>
            </a:r>
            <a:r>
              <a:rPr lang="en-US" altLang="zh-CN"/>
              <a:t>banner + pop</a:t>
            </a:r>
            <a:r>
              <a:rPr lang="zh-CN" altLang="en-US"/>
              <a:t>弹框，宣传</a:t>
            </a:r>
            <a:r>
              <a:rPr lang="en-US" altLang="zh-CN"/>
              <a:t>FB</a:t>
            </a:r>
            <a:r>
              <a:rPr lang="zh-CN" altLang="en-US"/>
              <a:t>粉丝页的权益，将游戏中的玩家导到社交媒体。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在游戏内的</a:t>
            </a:r>
            <a:r>
              <a:rPr lang="en-US" altLang="zh-CN"/>
              <a:t>profile</a:t>
            </a:r>
            <a:r>
              <a:rPr lang="zh-CN" altLang="en-US"/>
              <a:t>和</a:t>
            </a:r>
            <a:r>
              <a:rPr lang="en-US" altLang="zh-CN"/>
              <a:t>settings</a:t>
            </a:r>
            <a:r>
              <a:rPr lang="zh-CN" altLang="en-US"/>
              <a:t>添加固定</a:t>
            </a:r>
            <a:r>
              <a:rPr lang="en-US" altLang="zh-CN"/>
              <a:t>social</a:t>
            </a:r>
            <a:r>
              <a:rPr lang="zh-CN" altLang="en-US"/>
              <a:t>入口，便于玩家寻找到粉丝页的连接方式。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定期优化粉丝页名称、描述等内容，以覆盖更多</a:t>
            </a:r>
            <a:r>
              <a:rPr lang="en-US" altLang="zh-CN"/>
              <a:t>slots</a:t>
            </a:r>
            <a:r>
              <a:rPr lang="zh-CN" altLang="en-US"/>
              <a:t>关键词，提高搜索排名。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定期优化粉丝页头像和横幅，以优质的门面吸引玩家留下来。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合理运用标签，覆盖平台自身的的推广机制，吸引游戏外的玩家。</a:t>
            </a:r>
            <a:endParaRPr lang="zh-CN" altLang="en-US"/>
          </a:p>
          <a:p>
            <a:pPr marL="285750" indent="-285750"/>
            <a:endParaRPr lang="zh-CN" altLang="en-US"/>
          </a:p>
          <a:p>
            <a:pPr indent="0">
              <a:buFont typeface="Arial" panose="020B0604020202090204" pitchFamily="34" charset="0"/>
              <a:buNone/>
            </a:pPr>
            <a:r>
              <a:rPr lang="zh-CN" altLang="en-US" b="1">
                <a:solidFill>
                  <a:schemeClr val="accent2"/>
                </a:solidFill>
              </a:rPr>
              <a:t>目标二：提高用户的参与度和互动率</a:t>
            </a:r>
            <a:endParaRPr lang="zh-CN" altLang="en-US" b="1">
              <a:solidFill>
                <a:schemeClr val="accent2"/>
              </a:solidFill>
            </a:endParaRPr>
          </a:p>
          <a:p>
            <a:r>
              <a:rPr lang="zh-CN" altLang="en-US" b="1">
                <a:solidFill>
                  <a:schemeClr val="accent2"/>
                </a:solidFill>
              </a:rPr>
              <a:t>策略 </a:t>
            </a:r>
            <a:r>
              <a:rPr lang="en-US" altLang="zh-CN" b="1">
                <a:solidFill>
                  <a:schemeClr val="accent2"/>
                </a:solidFill>
              </a:rPr>
              <a:t>Part 2</a:t>
            </a:r>
            <a:r>
              <a:rPr lang="zh-CN" altLang="en-US" b="1">
                <a:solidFill>
                  <a:schemeClr val="accent2"/>
                </a:solidFill>
              </a:rPr>
              <a:t>：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每周至少两次视频发布。因为视频比图文有更高的互动率，点击观看视频即算一次互动。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提高配图质量。在快速浏览时，玩家会先注意到图片内容，优质的图片可以吸引玩家的注意力。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多平台运营。比如某玩家只玩</a:t>
            </a:r>
            <a:r>
              <a:rPr lang="en-US" altLang="zh-CN"/>
              <a:t>IG</a:t>
            </a:r>
            <a:r>
              <a:rPr lang="zh-CN" altLang="en-US"/>
              <a:t>不玩</a:t>
            </a:r>
            <a:r>
              <a:rPr lang="en-US" altLang="zh-CN"/>
              <a:t>FB</a:t>
            </a:r>
            <a:r>
              <a:rPr lang="zh-CN" altLang="en-US"/>
              <a:t>，这时我们就需要在多平台发布内容，以覆盖更多玩家。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定期记录贴文数据，收集和整理成效高的贴文。推测玩家感兴趣的内容。</a:t>
            </a:r>
            <a:endParaRPr lang="zh-CN" altLang="en-US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/>
              <a:t>以问句代替陈述句，在贴文中留下</a:t>
            </a:r>
            <a:r>
              <a:rPr lang="en-US" altLang="zh-CN"/>
              <a:t>1-2</a:t>
            </a:r>
            <a:r>
              <a:rPr lang="zh-CN" altLang="en-US"/>
              <a:t>处可以引起玩家评论的点。</a:t>
            </a:r>
            <a:endParaRPr lang="zh-CN" altLang="en-US"/>
          </a:p>
        </p:txBody>
      </p:sp>
      <p:sp>
        <p:nvSpPr>
          <p:cNvPr id="4" name="Text Box 3"/>
          <p:cNvSpPr txBox="1"/>
          <p:nvPr/>
        </p:nvSpPr>
        <p:spPr>
          <a:xfrm>
            <a:off x="4403725" y="763905"/>
            <a:ext cx="374523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rgbClr val="EF824E"/>
                </a:solidFill>
              </a:rPr>
              <a:t>如何</a:t>
            </a:r>
            <a:r>
              <a:rPr lang="zh-CN" altLang="en-US" sz="2800" b="1">
                <a:solidFill>
                  <a:schemeClr val="accent2"/>
                </a:solidFill>
              </a:rPr>
              <a:t>提高粉丝页影响力</a:t>
            </a:r>
            <a:endParaRPr lang="zh-CN" altLang="en-US" sz="2800" b="1">
              <a:solidFill>
                <a:schemeClr val="accent2"/>
              </a:solidFill>
            </a:endParaRPr>
          </a:p>
          <a:p>
            <a:pPr algn="ctr"/>
            <a:r>
              <a:rPr lang="zh-CN" altLang="en-US" sz="1600">
                <a:solidFill>
                  <a:schemeClr val="accent2"/>
                </a:solidFill>
              </a:rPr>
              <a:t>（运营策略）</a:t>
            </a:r>
            <a:endParaRPr lang="zh-CN" altLang="en-US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1" y="285749"/>
            <a:ext cx="11481467" cy="396000"/>
          </a:xfrm>
        </p:spPr>
        <p:txBody>
          <a:bodyPr/>
          <a:lstStyle/>
          <a:p>
            <a:r>
              <a:rPr kumimoji="1" lang="zh-CN" altLang="en-US" dirty="0"/>
              <a:t>关键数据指标</a:t>
            </a:r>
            <a:endParaRPr kumimoji="1" lang="zh-CN" altLang="en-US" dirty="0"/>
          </a:p>
        </p:txBody>
      </p:sp>
      <p:sp>
        <p:nvSpPr>
          <p:cNvPr id="4" name="Text Box 3"/>
          <p:cNvSpPr txBox="1"/>
          <p:nvPr/>
        </p:nvSpPr>
        <p:spPr>
          <a:xfrm>
            <a:off x="4192270" y="977265"/>
            <a:ext cx="41014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rgbClr val="EF824E"/>
                </a:solidFill>
              </a:rPr>
              <a:t>几个值得关注的数据指标</a:t>
            </a:r>
            <a:endParaRPr lang="zh-CN" altLang="en-US" sz="2800" b="1">
              <a:solidFill>
                <a:srgbClr val="EF824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6400" y="1917700"/>
            <a:ext cx="609600" cy="6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3354070"/>
            <a:ext cx="6096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4752340"/>
            <a:ext cx="6096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875" y="1917700"/>
            <a:ext cx="622300" cy="622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8875" y="3887470"/>
            <a:ext cx="622300" cy="622300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1139825" y="1917700"/>
            <a:ext cx="485711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b="1">
                <a:solidFill>
                  <a:srgbClr val="EF824E"/>
                </a:solidFill>
              </a:rPr>
              <a:t>覆盖人数</a:t>
            </a:r>
            <a:endParaRPr lang="en-US" b="1">
              <a:solidFill>
                <a:srgbClr val="EF824E"/>
              </a:solidFill>
            </a:endParaRPr>
          </a:p>
          <a:p>
            <a:pPr algn="l"/>
            <a:r>
              <a:rPr lang="en-US"/>
              <a:t>了解有多少用户查看、赞、分享和评论了您的帖子。这有助于您了解哪些帖子最具吸引力，进而创建更多这类帖子，促进用户参与互动。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 b="1">
                <a:solidFill>
                  <a:srgbClr val="EF824E"/>
                </a:solidFill>
              </a:rPr>
              <a:t>主页操作</a:t>
            </a:r>
            <a:endParaRPr lang="en-US"/>
          </a:p>
          <a:p>
            <a:pPr algn="l"/>
            <a:r>
              <a:rPr lang="en-US"/>
              <a:t>了解用户在您的主页上采取了哪些操作，例如访问网站或点击行动号召按钮等。这有助于您调整主页内容，吸引用户采取您希望他们执行的操作。</a:t>
            </a:r>
            <a:endParaRPr lang="en-US"/>
          </a:p>
          <a:p>
            <a:pPr algn="l"/>
            <a:endParaRPr lang="en-US"/>
          </a:p>
          <a:p>
            <a:pPr algn="l"/>
            <a:r>
              <a:rPr lang="en-US" b="1">
                <a:solidFill>
                  <a:srgbClr val="EF824E"/>
                </a:solidFill>
              </a:rPr>
              <a:t>人力资源</a:t>
            </a:r>
            <a:endParaRPr lang="en-US"/>
          </a:p>
          <a:p>
            <a:pPr algn="l"/>
            <a:r>
              <a:rPr lang="en-US"/>
              <a:t>查看年龄、性别和地区等统计信息，了解受众。您还可以了解他们查看主页的时间和发现主页的渠道。这有助于您有针对性地创建帖子，获得最佳响应。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6959600" y="1917700"/>
            <a:ext cx="5104765" cy="3692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b="1">
                <a:solidFill>
                  <a:srgbClr val="EF824E"/>
                </a:solidFill>
              </a:rPr>
              <a:t>主页浏览量</a:t>
            </a:r>
            <a:endParaRPr lang="en-US"/>
          </a:p>
          <a:p>
            <a:r>
              <a:rPr lang="en-US"/>
              <a:t>了解有多少用户查看了您的主页，以及这些用户查看了主页的哪些版块。然后，按照年龄、性别和地区查看受众的详细统计信息。您可以利用这些信息面向不同的受众投放速推帖和广告，或者定制他们感兴趣的内容。</a:t>
            </a:r>
            <a:endParaRPr lang="en-US"/>
          </a:p>
          <a:p>
            <a:endParaRPr lang="en-US"/>
          </a:p>
          <a:p>
            <a:r>
              <a:rPr lang="en-US" b="1">
                <a:solidFill>
                  <a:srgbClr val="EF824E"/>
                </a:solidFill>
              </a:rPr>
              <a:t>帖子</a:t>
            </a:r>
            <a:endParaRPr lang="en-US"/>
          </a:p>
          <a:p>
            <a:r>
              <a:rPr lang="en-US"/>
              <a:t>查看细分数据，了解各 Facebook 主页帖子在特定时间段内的表现。您将了解到每篇帖子的覆盖人数、以点击和发表心情方式回应帖子的人数，以及相关帖子类型，从而快速分析出哪些帖子表现最佳。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759993" y="2721931"/>
            <a:ext cx="26720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+mj-ea"/>
                <a:ea typeface="+mj-ea"/>
              </a:rPr>
              <a:t>Thank</a:t>
            </a:r>
            <a:r>
              <a:rPr lang="zh-TW" altLang="en-US" sz="4000" dirty="0">
                <a:latin typeface="+mj-ea"/>
                <a:ea typeface="+mj-ea"/>
              </a:rPr>
              <a:t> </a:t>
            </a:r>
            <a:r>
              <a:rPr lang="en-US" altLang="zh-TW" sz="4000" dirty="0">
                <a:latin typeface="+mj-ea"/>
                <a:ea typeface="+mj-ea"/>
              </a:rPr>
              <a:t>You</a:t>
            </a:r>
            <a:endParaRPr lang="zh-TW" altLang="en-US" sz="4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2.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Noto Sans S Chinese Regular"/>
        <a:ea typeface="Noto Sans S Chinese Regular"/>
        <a:cs typeface=""/>
      </a:majorFont>
      <a:minorFont>
        <a:latin typeface="Noto Sans S Chinese Light"/>
        <a:ea typeface="Noto Sans S Chinese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2078</Words>
  <Application>WPS Presentation</Application>
  <PresentationFormat>宽屏</PresentationFormat>
  <Paragraphs>140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3" baseType="lpstr">
      <vt:lpstr>Arial</vt:lpstr>
      <vt:lpstr>SimSun</vt:lpstr>
      <vt:lpstr>Wingdings</vt:lpstr>
      <vt:lpstr>Noto Sans S Chinese Regular</vt:lpstr>
      <vt:lpstr>Microsoft YaHei</vt:lpstr>
      <vt:lpstr>汉仪旗黑</vt:lpstr>
      <vt:lpstr>Helvetica</vt:lpstr>
      <vt:lpstr>微軟正黑體</vt:lpstr>
      <vt:lpstr>苹方-简</vt:lpstr>
      <vt:lpstr>微软雅黑</vt:lpstr>
      <vt:lpstr>Arial Unicode MS</vt:lpstr>
      <vt:lpstr>宋体-简</vt:lpstr>
      <vt:lpstr>等线</vt:lpstr>
      <vt:lpstr>Noto Sans S Chinese Light</vt:lpstr>
      <vt:lpstr>Office 主题​​</vt:lpstr>
      <vt:lpstr>PowerPoint 演示文稿</vt:lpstr>
      <vt:lpstr>目录</vt:lpstr>
      <vt:lpstr>什么是新媒体运营</vt:lpstr>
      <vt:lpstr>新媒体平台介绍</vt:lpstr>
      <vt:lpstr>受众分析</vt:lpstr>
      <vt:lpstr>新媒体运营策略</vt:lpstr>
      <vt:lpstr>关键数据指标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郑 人玮</dc:creator>
  <cp:lastModifiedBy>wumengyu</cp:lastModifiedBy>
  <cp:revision>301</cp:revision>
  <dcterms:created xsi:type="dcterms:W3CDTF">2021-09-01T08:12:35Z</dcterms:created>
  <dcterms:modified xsi:type="dcterms:W3CDTF">2021-09-01T08:12:35Z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1033-3.1.4.5932</vt:lpwstr>
  </property>
</Properties>
</file>