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6" r:id="rId2"/>
    <p:sldId id="395" r:id="rId3"/>
    <p:sldId id="399" r:id="rId4"/>
    <p:sldId id="401" r:id="rId5"/>
    <p:sldId id="406" r:id="rId6"/>
    <p:sldId id="402" r:id="rId7"/>
    <p:sldId id="403" r:id="rId8"/>
    <p:sldId id="397" r:id="rId9"/>
    <p:sldId id="316"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A57B"/>
    <a:srgbClr val="F6BA96"/>
    <a:srgbClr val="F5D2C8"/>
    <a:srgbClr val="EA4D1C"/>
    <a:srgbClr val="B74711"/>
    <a:srgbClr val="F19463"/>
    <a:srgbClr val="EF824E"/>
    <a:srgbClr val="EC6834"/>
    <a:srgbClr val="FC45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0" d="100"/>
          <a:sy n="80" d="100"/>
        </p:scale>
        <p:origin x="62" y="130"/>
      </p:cViewPr>
      <p:guideLst/>
    </p:cSldViewPr>
  </p:slideViewPr>
  <p:notesTextViewPr>
    <p:cViewPr>
      <p:scale>
        <a:sx n="3" d="2"/>
        <a:sy n="3" d="2"/>
      </p:scale>
      <p:origin x="0" y="0"/>
    </p:cViewPr>
  </p:notesTextViewPr>
  <p:gridSpacing cx="719999" cy="719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baseline="0">
                <a:solidFill>
                  <a:schemeClr val="tx1">
                    <a:lumMod val="65000"/>
                    <a:lumOff val="35000"/>
                  </a:schemeClr>
                </a:solidFill>
                <a:latin typeface="+mn-lt"/>
                <a:ea typeface="+mn-ea"/>
                <a:cs typeface="+mn-cs"/>
              </a:defRPr>
            </a:pPr>
            <a:r>
              <a:rPr lang="zh-CN" altLang="en-US" sz="1862" b="0" i="0" u="none" strike="noStrike" baseline="0" dirty="0">
                <a:solidFill>
                  <a:prstClr val="black">
                    <a:lumMod val="65000"/>
                    <a:lumOff val="35000"/>
                  </a:prstClr>
                </a:solidFill>
                <a:latin typeface="Noto Sans S Chinese Light"/>
              </a:rPr>
              <a:t>各階段人數</a:t>
            </a:r>
          </a:p>
        </c:rich>
      </c:tx>
      <c:overlay val="0"/>
      <c:spPr>
        <a:noFill/>
        <a:ln>
          <a:noFill/>
        </a:ln>
        <a:effectLst/>
      </c:spPr>
      <c:txPr>
        <a:bodyPr rot="0" spcFirstLastPara="1" vertOverflow="ellipsis" vert="horz" wrap="square" anchor="ctr" anchorCtr="1"/>
        <a:lstStyle/>
        <a:p>
          <a:pPr>
            <a:defRPr sz="1862" b="0" i="0" u="none" strike="noStrike"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各階段人數</c:v>
                </c:pt>
              </c:strCache>
            </c:strRef>
          </c:tx>
          <c:spPr>
            <a:solidFill>
              <a:srgbClr val="F5D2C8"/>
            </a:solidFill>
            <a:ln>
              <a:noFill/>
            </a:ln>
            <a:effectLst/>
          </c:spPr>
          <c:invertIfNegative val="0"/>
          <c:dLbls>
            <c:dLbl>
              <c:idx val="0"/>
              <c:tx>
                <c:rich>
                  <a:bodyPr/>
                  <a:lstStyle/>
                  <a:p>
                    <a:r>
                      <a:rPr lang="en-US" altLang="zh-CN"/>
                      <a:t>8570</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8CF-47A2-ACB7-46F38C8CE291}"/>
                </c:ext>
              </c:extLst>
            </c:dLbl>
            <c:dLbl>
              <c:idx val="1"/>
              <c:tx>
                <c:rich>
                  <a:bodyPr/>
                  <a:lstStyle/>
                  <a:p>
                    <a:r>
                      <a:rPr lang="en-US" altLang="zh-CN"/>
                      <a:t>2479</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8CF-47A2-ACB7-46F38C8CE291}"/>
                </c:ext>
              </c:extLst>
            </c:dLbl>
            <c:dLbl>
              <c:idx val="2"/>
              <c:tx>
                <c:rich>
                  <a:bodyPr/>
                  <a:lstStyle/>
                  <a:p>
                    <a:r>
                      <a:rPr lang="en-US" altLang="zh-CN"/>
                      <a:t>458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8CF-47A2-ACB7-46F38C8CE29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baseline="0">
                    <a:solidFill>
                      <a:schemeClr val="tx1">
                        <a:lumMod val="65000"/>
                        <a:lumOff val="3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可發送邀請人數</c:v>
                </c:pt>
                <c:pt idx="1">
                  <c:v>已發送邀請人數</c:v>
                </c:pt>
                <c:pt idx="2">
                  <c:v>新增用戶人數</c:v>
                </c:pt>
                <c:pt idx="3">
                  <c:v>手機綁定用戶人數</c:v>
                </c:pt>
                <c:pt idx="4">
                  <c:v>儲值人數</c:v>
                </c:pt>
              </c:strCache>
            </c:strRef>
          </c:cat>
          <c:val>
            <c:numRef>
              <c:f>Sheet1!$B$2:$B$6</c:f>
              <c:numCache>
                <c:formatCode>General</c:formatCode>
                <c:ptCount val="5"/>
                <c:pt idx="0">
                  <c:v>8570</c:v>
                </c:pt>
                <c:pt idx="1">
                  <c:v>2479</c:v>
                </c:pt>
                <c:pt idx="2">
                  <c:v>458</c:v>
                </c:pt>
                <c:pt idx="3">
                  <c:v>365</c:v>
                </c:pt>
                <c:pt idx="4">
                  <c:v>167</c:v>
                </c:pt>
              </c:numCache>
            </c:numRef>
          </c:val>
          <c:extLst>
            <c:ext xmlns:c16="http://schemas.microsoft.com/office/drawing/2014/chart" uri="{C3380CC4-5D6E-409C-BE32-E72D297353CC}">
              <c16:uniqueId val="{00000000-64A9-47BA-A71E-20C167900A9D}"/>
            </c:ext>
          </c:extLst>
        </c:ser>
        <c:dLbls>
          <c:showLegendKey val="0"/>
          <c:showVal val="1"/>
          <c:showCatName val="0"/>
          <c:showSerName val="0"/>
          <c:showPercent val="0"/>
          <c:showBubbleSize val="0"/>
        </c:dLbls>
        <c:gapWidth val="6"/>
        <c:axId val="346765471"/>
        <c:axId val="346764639"/>
      </c:barChart>
      <c:catAx>
        <c:axId val="346765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baseline="0">
                <a:solidFill>
                  <a:schemeClr val="tx1">
                    <a:lumMod val="65000"/>
                    <a:lumOff val="35000"/>
                  </a:schemeClr>
                </a:solidFill>
                <a:latin typeface="+mn-lt"/>
                <a:ea typeface="+mn-ea"/>
                <a:cs typeface="+mn-cs"/>
              </a:defRPr>
            </a:pPr>
            <a:endParaRPr lang="zh-CN"/>
          </a:p>
        </c:txPr>
        <c:crossAx val="346764639"/>
        <c:crosses val="autoZero"/>
        <c:auto val="1"/>
        <c:lblAlgn val="ctr"/>
        <c:lblOffset val="100"/>
        <c:noMultiLvlLbl val="0"/>
      </c:catAx>
      <c:valAx>
        <c:axId val="346764639"/>
        <c:scaling>
          <c:orientation val="minMax"/>
        </c:scaling>
        <c:delete val="1"/>
        <c:axPos val="l"/>
        <c:numFmt formatCode="General" sourceLinked="1"/>
        <c:majorTickMark val="none"/>
        <c:minorTickMark val="none"/>
        <c:tickLblPos val="nextTo"/>
        <c:crossAx val="3467654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dirty="0"/>
              <a:t>波動趨勢圖</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已發送邀請次數</c:v>
                </c:pt>
              </c:strCache>
            </c:strRef>
          </c:tx>
          <c:spPr>
            <a:ln w="38100" cap="rnd">
              <a:solidFill>
                <a:srgbClr val="F5D2C8"/>
              </a:solidFill>
              <a:round/>
            </a:ln>
            <a:effectLst>
              <a:outerShdw blurRad="50800" dist="50800" algn="ctr" rotWithShape="0">
                <a:srgbClr val="000000">
                  <a:alpha val="43137"/>
                </a:srgbClr>
              </a:outerShdw>
            </a:effectLst>
          </c:spPr>
          <c:marker>
            <c:symbol val="none"/>
          </c:marker>
          <c:cat>
            <c:numRef>
              <c:f>Sheet1!$A$2:$A$33</c:f>
              <c:numCache>
                <c:formatCode>m/d/yyyy</c:formatCode>
                <c:ptCount val="32"/>
                <c:pt idx="0">
                  <c:v>44224</c:v>
                </c:pt>
                <c:pt idx="1">
                  <c:v>44225</c:v>
                </c:pt>
                <c:pt idx="2">
                  <c:v>44226</c:v>
                </c:pt>
                <c:pt idx="3">
                  <c:v>44227</c:v>
                </c:pt>
                <c:pt idx="4">
                  <c:v>44228</c:v>
                </c:pt>
                <c:pt idx="5">
                  <c:v>44229</c:v>
                </c:pt>
                <c:pt idx="6">
                  <c:v>44230</c:v>
                </c:pt>
                <c:pt idx="7">
                  <c:v>44231</c:v>
                </c:pt>
                <c:pt idx="8">
                  <c:v>44232</c:v>
                </c:pt>
                <c:pt idx="9">
                  <c:v>44233</c:v>
                </c:pt>
                <c:pt idx="10">
                  <c:v>44234</c:v>
                </c:pt>
                <c:pt idx="11">
                  <c:v>44235</c:v>
                </c:pt>
                <c:pt idx="12">
                  <c:v>44236</c:v>
                </c:pt>
                <c:pt idx="13">
                  <c:v>44237</c:v>
                </c:pt>
                <c:pt idx="14">
                  <c:v>44238</c:v>
                </c:pt>
                <c:pt idx="15">
                  <c:v>44239</c:v>
                </c:pt>
                <c:pt idx="16">
                  <c:v>44240</c:v>
                </c:pt>
                <c:pt idx="17">
                  <c:v>44241</c:v>
                </c:pt>
                <c:pt idx="18">
                  <c:v>44242</c:v>
                </c:pt>
                <c:pt idx="19">
                  <c:v>44243</c:v>
                </c:pt>
                <c:pt idx="20">
                  <c:v>44244</c:v>
                </c:pt>
                <c:pt idx="21">
                  <c:v>44245</c:v>
                </c:pt>
                <c:pt idx="22">
                  <c:v>44246</c:v>
                </c:pt>
                <c:pt idx="23">
                  <c:v>44247</c:v>
                </c:pt>
                <c:pt idx="24">
                  <c:v>44248</c:v>
                </c:pt>
                <c:pt idx="25">
                  <c:v>44249</c:v>
                </c:pt>
                <c:pt idx="26">
                  <c:v>44250</c:v>
                </c:pt>
                <c:pt idx="27">
                  <c:v>44251</c:v>
                </c:pt>
                <c:pt idx="28">
                  <c:v>44252</c:v>
                </c:pt>
                <c:pt idx="29">
                  <c:v>44253</c:v>
                </c:pt>
                <c:pt idx="30">
                  <c:v>44254</c:v>
                </c:pt>
                <c:pt idx="31">
                  <c:v>44255</c:v>
                </c:pt>
              </c:numCache>
            </c:numRef>
          </c:cat>
          <c:val>
            <c:numRef>
              <c:f>Sheet1!$B$2:$B$33</c:f>
              <c:numCache>
                <c:formatCode>General</c:formatCode>
                <c:ptCount val="32"/>
                <c:pt idx="0">
                  <c:v>393</c:v>
                </c:pt>
                <c:pt idx="1">
                  <c:v>434</c:v>
                </c:pt>
                <c:pt idx="2">
                  <c:v>385</c:v>
                </c:pt>
                <c:pt idx="3">
                  <c:v>332</c:v>
                </c:pt>
                <c:pt idx="4">
                  <c:v>273</c:v>
                </c:pt>
                <c:pt idx="5">
                  <c:v>293</c:v>
                </c:pt>
                <c:pt idx="6">
                  <c:v>272</c:v>
                </c:pt>
                <c:pt idx="7">
                  <c:v>179</c:v>
                </c:pt>
                <c:pt idx="8">
                  <c:v>147</c:v>
                </c:pt>
                <c:pt idx="9">
                  <c:v>142</c:v>
                </c:pt>
                <c:pt idx="10">
                  <c:v>219</c:v>
                </c:pt>
                <c:pt idx="11">
                  <c:v>138</c:v>
                </c:pt>
                <c:pt idx="12">
                  <c:v>122</c:v>
                </c:pt>
                <c:pt idx="13">
                  <c:v>189</c:v>
                </c:pt>
                <c:pt idx="14">
                  <c:v>167</c:v>
                </c:pt>
                <c:pt idx="15">
                  <c:v>132</c:v>
                </c:pt>
                <c:pt idx="16">
                  <c:v>155</c:v>
                </c:pt>
                <c:pt idx="17">
                  <c:v>131</c:v>
                </c:pt>
                <c:pt idx="18">
                  <c:v>135</c:v>
                </c:pt>
                <c:pt idx="19">
                  <c:v>212</c:v>
                </c:pt>
                <c:pt idx="20">
                  <c:v>215</c:v>
                </c:pt>
                <c:pt idx="21">
                  <c:v>232</c:v>
                </c:pt>
                <c:pt idx="22">
                  <c:v>181</c:v>
                </c:pt>
                <c:pt idx="23">
                  <c:v>202</c:v>
                </c:pt>
                <c:pt idx="24">
                  <c:v>204</c:v>
                </c:pt>
                <c:pt idx="25">
                  <c:v>212</c:v>
                </c:pt>
                <c:pt idx="26">
                  <c:v>181</c:v>
                </c:pt>
                <c:pt idx="27">
                  <c:v>185</c:v>
                </c:pt>
                <c:pt idx="28">
                  <c:v>117</c:v>
                </c:pt>
                <c:pt idx="29">
                  <c:v>30</c:v>
                </c:pt>
              </c:numCache>
            </c:numRef>
          </c:val>
          <c:smooth val="1"/>
          <c:extLst>
            <c:ext xmlns:c16="http://schemas.microsoft.com/office/drawing/2014/chart" uri="{C3380CC4-5D6E-409C-BE32-E72D297353CC}">
              <c16:uniqueId val="{00000000-E8AF-45F7-8554-7B4F1342B69A}"/>
            </c:ext>
          </c:extLst>
        </c:ser>
        <c:ser>
          <c:idx val="1"/>
          <c:order val="1"/>
          <c:tx>
            <c:strRef>
              <c:f>Sheet1!$C$1</c:f>
              <c:strCache>
                <c:ptCount val="1"/>
                <c:pt idx="0">
                  <c:v>已綁定推薦碼用戶數</c:v>
                </c:pt>
              </c:strCache>
            </c:strRef>
          </c:tx>
          <c:spPr>
            <a:ln w="31750" cap="rnd">
              <a:solidFill>
                <a:srgbClr val="F6BA96"/>
              </a:solidFill>
              <a:round/>
            </a:ln>
            <a:effectLst/>
          </c:spPr>
          <c:marker>
            <c:symbol val="none"/>
          </c:marker>
          <c:cat>
            <c:numRef>
              <c:f>Sheet1!$A$2:$A$33</c:f>
              <c:numCache>
                <c:formatCode>m/d/yyyy</c:formatCode>
                <c:ptCount val="32"/>
                <c:pt idx="0">
                  <c:v>44224</c:v>
                </c:pt>
                <c:pt idx="1">
                  <c:v>44225</c:v>
                </c:pt>
                <c:pt idx="2">
                  <c:v>44226</c:v>
                </c:pt>
                <c:pt idx="3">
                  <c:v>44227</c:v>
                </c:pt>
                <c:pt idx="4">
                  <c:v>44228</c:v>
                </c:pt>
                <c:pt idx="5">
                  <c:v>44229</c:v>
                </c:pt>
                <c:pt idx="6">
                  <c:v>44230</c:v>
                </c:pt>
                <c:pt idx="7">
                  <c:v>44231</c:v>
                </c:pt>
                <c:pt idx="8">
                  <c:v>44232</c:v>
                </c:pt>
                <c:pt idx="9">
                  <c:v>44233</c:v>
                </c:pt>
                <c:pt idx="10">
                  <c:v>44234</c:v>
                </c:pt>
                <c:pt idx="11">
                  <c:v>44235</c:v>
                </c:pt>
                <c:pt idx="12">
                  <c:v>44236</c:v>
                </c:pt>
                <c:pt idx="13">
                  <c:v>44237</c:v>
                </c:pt>
                <c:pt idx="14">
                  <c:v>44238</c:v>
                </c:pt>
                <c:pt idx="15">
                  <c:v>44239</c:v>
                </c:pt>
                <c:pt idx="16">
                  <c:v>44240</c:v>
                </c:pt>
                <c:pt idx="17">
                  <c:v>44241</c:v>
                </c:pt>
                <c:pt idx="18">
                  <c:v>44242</c:v>
                </c:pt>
                <c:pt idx="19">
                  <c:v>44243</c:v>
                </c:pt>
                <c:pt idx="20">
                  <c:v>44244</c:v>
                </c:pt>
                <c:pt idx="21">
                  <c:v>44245</c:v>
                </c:pt>
                <c:pt idx="22">
                  <c:v>44246</c:v>
                </c:pt>
                <c:pt idx="23">
                  <c:v>44247</c:v>
                </c:pt>
                <c:pt idx="24">
                  <c:v>44248</c:v>
                </c:pt>
                <c:pt idx="25">
                  <c:v>44249</c:v>
                </c:pt>
                <c:pt idx="26">
                  <c:v>44250</c:v>
                </c:pt>
                <c:pt idx="27">
                  <c:v>44251</c:v>
                </c:pt>
                <c:pt idx="28">
                  <c:v>44252</c:v>
                </c:pt>
                <c:pt idx="29">
                  <c:v>44253</c:v>
                </c:pt>
                <c:pt idx="30">
                  <c:v>44254</c:v>
                </c:pt>
                <c:pt idx="31">
                  <c:v>44255</c:v>
                </c:pt>
              </c:numCache>
            </c:numRef>
          </c:cat>
          <c:val>
            <c:numRef>
              <c:f>Sheet1!$C$2:$C$33</c:f>
              <c:numCache>
                <c:formatCode>General</c:formatCode>
                <c:ptCount val="32"/>
                <c:pt idx="0">
                  <c:v>0</c:v>
                </c:pt>
                <c:pt idx="1">
                  <c:v>0</c:v>
                </c:pt>
                <c:pt idx="2">
                  <c:v>0</c:v>
                </c:pt>
                <c:pt idx="3">
                  <c:v>0</c:v>
                </c:pt>
                <c:pt idx="4">
                  <c:v>96</c:v>
                </c:pt>
                <c:pt idx="5">
                  <c:v>16</c:v>
                </c:pt>
                <c:pt idx="6">
                  <c:v>13</c:v>
                </c:pt>
                <c:pt idx="7">
                  <c:v>9</c:v>
                </c:pt>
                <c:pt idx="8">
                  <c:v>12</c:v>
                </c:pt>
                <c:pt idx="9">
                  <c:v>9</c:v>
                </c:pt>
                <c:pt idx="10">
                  <c:v>19</c:v>
                </c:pt>
                <c:pt idx="11">
                  <c:v>12</c:v>
                </c:pt>
                <c:pt idx="12">
                  <c:v>7</c:v>
                </c:pt>
                <c:pt idx="13">
                  <c:v>13</c:v>
                </c:pt>
                <c:pt idx="14">
                  <c:v>14</c:v>
                </c:pt>
                <c:pt idx="15">
                  <c:v>18</c:v>
                </c:pt>
                <c:pt idx="16">
                  <c:v>16</c:v>
                </c:pt>
                <c:pt idx="17">
                  <c:v>13</c:v>
                </c:pt>
                <c:pt idx="18">
                  <c:v>13</c:v>
                </c:pt>
                <c:pt idx="19">
                  <c:v>9</c:v>
                </c:pt>
                <c:pt idx="20">
                  <c:v>21</c:v>
                </c:pt>
                <c:pt idx="21">
                  <c:v>15</c:v>
                </c:pt>
                <c:pt idx="22">
                  <c:v>20</c:v>
                </c:pt>
                <c:pt idx="23">
                  <c:v>18</c:v>
                </c:pt>
                <c:pt idx="24">
                  <c:v>15</c:v>
                </c:pt>
                <c:pt idx="25">
                  <c:v>22</c:v>
                </c:pt>
                <c:pt idx="26">
                  <c:v>21</c:v>
                </c:pt>
                <c:pt idx="27">
                  <c:v>18</c:v>
                </c:pt>
                <c:pt idx="28">
                  <c:v>12</c:v>
                </c:pt>
                <c:pt idx="29">
                  <c:v>7</c:v>
                </c:pt>
              </c:numCache>
            </c:numRef>
          </c:val>
          <c:smooth val="1"/>
          <c:extLst>
            <c:ext xmlns:c16="http://schemas.microsoft.com/office/drawing/2014/chart" uri="{C3380CC4-5D6E-409C-BE32-E72D297353CC}">
              <c16:uniqueId val="{00000001-E8AF-45F7-8554-7B4F1342B69A}"/>
            </c:ext>
          </c:extLst>
        </c:ser>
        <c:ser>
          <c:idx val="2"/>
          <c:order val="2"/>
          <c:tx>
            <c:strRef>
              <c:f>Sheet1!$D$1</c:f>
              <c:strCache>
                <c:ptCount val="1"/>
                <c:pt idx="0">
                  <c:v>转化率</c:v>
                </c:pt>
              </c:strCache>
            </c:strRef>
          </c:tx>
          <c:spPr>
            <a:ln w="28575" cap="rnd">
              <a:solidFill>
                <a:schemeClr val="accent3"/>
              </a:solidFill>
              <a:round/>
            </a:ln>
            <a:effectLst/>
          </c:spPr>
          <c:marker>
            <c:symbol val="none"/>
          </c:marker>
          <c:cat>
            <c:numRef>
              <c:f>Sheet1!$A$2:$A$33</c:f>
              <c:numCache>
                <c:formatCode>m/d/yyyy</c:formatCode>
                <c:ptCount val="32"/>
                <c:pt idx="0">
                  <c:v>44224</c:v>
                </c:pt>
                <c:pt idx="1">
                  <c:v>44225</c:v>
                </c:pt>
                <c:pt idx="2">
                  <c:v>44226</c:v>
                </c:pt>
                <c:pt idx="3">
                  <c:v>44227</c:v>
                </c:pt>
                <c:pt idx="4">
                  <c:v>44228</c:v>
                </c:pt>
                <c:pt idx="5">
                  <c:v>44229</c:v>
                </c:pt>
                <c:pt idx="6">
                  <c:v>44230</c:v>
                </c:pt>
                <c:pt idx="7">
                  <c:v>44231</c:v>
                </c:pt>
                <c:pt idx="8">
                  <c:v>44232</c:v>
                </c:pt>
                <c:pt idx="9">
                  <c:v>44233</c:v>
                </c:pt>
                <c:pt idx="10">
                  <c:v>44234</c:v>
                </c:pt>
                <c:pt idx="11">
                  <c:v>44235</c:v>
                </c:pt>
                <c:pt idx="12">
                  <c:v>44236</c:v>
                </c:pt>
                <c:pt idx="13">
                  <c:v>44237</c:v>
                </c:pt>
                <c:pt idx="14">
                  <c:v>44238</c:v>
                </c:pt>
                <c:pt idx="15">
                  <c:v>44239</c:v>
                </c:pt>
                <c:pt idx="16">
                  <c:v>44240</c:v>
                </c:pt>
                <c:pt idx="17">
                  <c:v>44241</c:v>
                </c:pt>
                <c:pt idx="18">
                  <c:v>44242</c:v>
                </c:pt>
                <c:pt idx="19">
                  <c:v>44243</c:v>
                </c:pt>
                <c:pt idx="20">
                  <c:v>44244</c:v>
                </c:pt>
                <c:pt idx="21">
                  <c:v>44245</c:v>
                </c:pt>
                <c:pt idx="22">
                  <c:v>44246</c:v>
                </c:pt>
                <c:pt idx="23">
                  <c:v>44247</c:v>
                </c:pt>
                <c:pt idx="24">
                  <c:v>44248</c:v>
                </c:pt>
                <c:pt idx="25">
                  <c:v>44249</c:v>
                </c:pt>
                <c:pt idx="26">
                  <c:v>44250</c:v>
                </c:pt>
                <c:pt idx="27">
                  <c:v>44251</c:v>
                </c:pt>
                <c:pt idx="28">
                  <c:v>44252</c:v>
                </c:pt>
                <c:pt idx="29">
                  <c:v>44253</c:v>
                </c:pt>
                <c:pt idx="30">
                  <c:v>44254</c:v>
                </c:pt>
                <c:pt idx="31">
                  <c:v>44255</c:v>
                </c:pt>
              </c:numCache>
            </c:numRef>
          </c:cat>
          <c:val>
            <c:numRef>
              <c:f>Sheet1!$D$2:$D$33</c:f>
              <c:numCache>
                <c:formatCode>0.00%</c:formatCode>
                <c:ptCount val="32"/>
                <c:pt idx="0">
                  <c:v>0</c:v>
                </c:pt>
                <c:pt idx="1">
                  <c:v>0</c:v>
                </c:pt>
                <c:pt idx="2">
                  <c:v>0</c:v>
                </c:pt>
                <c:pt idx="3">
                  <c:v>0</c:v>
                </c:pt>
                <c:pt idx="4">
                  <c:v>0.35160000000000002</c:v>
                </c:pt>
                <c:pt idx="5">
                  <c:v>5.4600000000000003E-2</c:v>
                </c:pt>
                <c:pt idx="6">
                  <c:v>4.7800000000000002E-2</c:v>
                </c:pt>
                <c:pt idx="7">
                  <c:v>5.0299999999999997E-2</c:v>
                </c:pt>
                <c:pt idx="8">
                  <c:v>8.1600000000000006E-2</c:v>
                </c:pt>
                <c:pt idx="9">
                  <c:v>6.3399999999999998E-2</c:v>
                </c:pt>
                <c:pt idx="10">
                  <c:v>8.6800000000000002E-2</c:v>
                </c:pt>
                <c:pt idx="11">
                  <c:v>8.6999999999999994E-2</c:v>
                </c:pt>
                <c:pt idx="12">
                  <c:v>5.74E-2</c:v>
                </c:pt>
                <c:pt idx="13">
                  <c:v>6.88E-2</c:v>
                </c:pt>
                <c:pt idx="14">
                  <c:v>8.3799999999999999E-2</c:v>
                </c:pt>
                <c:pt idx="15">
                  <c:v>0.13639999999999999</c:v>
                </c:pt>
                <c:pt idx="16">
                  <c:v>0.1032</c:v>
                </c:pt>
                <c:pt idx="17">
                  <c:v>9.9199999999999997E-2</c:v>
                </c:pt>
                <c:pt idx="18">
                  <c:v>9.6299999999999997E-2</c:v>
                </c:pt>
                <c:pt idx="19">
                  <c:v>4.2500000000000003E-2</c:v>
                </c:pt>
                <c:pt idx="20">
                  <c:v>9.7699999999999995E-2</c:v>
                </c:pt>
                <c:pt idx="21">
                  <c:v>6.4699999999999994E-2</c:v>
                </c:pt>
                <c:pt idx="22">
                  <c:v>0.1105</c:v>
                </c:pt>
                <c:pt idx="23">
                  <c:v>8.9099999999999999E-2</c:v>
                </c:pt>
                <c:pt idx="24">
                  <c:v>7.3499999999999996E-2</c:v>
                </c:pt>
                <c:pt idx="25">
                  <c:v>0.1038</c:v>
                </c:pt>
                <c:pt idx="26">
                  <c:v>0.11600000000000001</c:v>
                </c:pt>
                <c:pt idx="27">
                  <c:v>9.7299999999999998E-2</c:v>
                </c:pt>
                <c:pt idx="28">
                  <c:v>0.1026</c:v>
                </c:pt>
                <c:pt idx="29">
                  <c:v>0.23330000000000001</c:v>
                </c:pt>
              </c:numCache>
            </c:numRef>
          </c:val>
          <c:smooth val="1"/>
          <c:extLst>
            <c:ext xmlns:c16="http://schemas.microsoft.com/office/drawing/2014/chart" uri="{C3380CC4-5D6E-409C-BE32-E72D297353CC}">
              <c16:uniqueId val="{00000002-E8AF-45F7-8554-7B4F1342B69A}"/>
            </c:ext>
          </c:extLst>
        </c:ser>
        <c:dLbls>
          <c:dLblPos val="t"/>
          <c:showLegendKey val="0"/>
          <c:showVal val="0"/>
          <c:showCatName val="0"/>
          <c:showSerName val="0"/>
          <c:showPercent val="0"/>
          <c:showBubbleSize val="0"/>
        </c:dLbls>
        <c:smooth val="0"/>
        <c:axId val="1901888799"/>
        <c:axId val="1901894623"/>
      </c:lineChart>
      <c:dateAx>
        <c:axId val="1901888799"/>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901894623"/>
        <c:crosses val="autoZero"/>
        <c:auto val="1"/>
        <c:lblOffset val="100"/>
        <c:baseTimeUnit val="days"/>
      </c:dateAx>
      <c:valAx>
        <c:axId val="1901894623"/>
        <c:scaling>
          <c:orientation val="minMax"/>
        </c:scaling>
        <c:delete val="1"/>
        <c:axPos val="l"/>
        <c:numFmt formatCode="General" sourceLinked="1"/>
        <c:majorTickMark val="out"/>
        <c:minorTickMark val="none"/>
        <c:tickLblPos val="nextTo"/>
        <c:crossAx val="1901888799"/>
        <c:crosses val="autoZero"/>
        <c:crossBetween val="between"/>
      </c:valAx>
      <c:spPr>
        <a:noFill/>
        <a:ln>
          <a:solidFill>
            <a:schemeClr val="bg1"/>
          </a:solidFill>
        </a:ln>
        <a:effectLst>
          <a:outerShdw dist="50800" sx="1000" sy="1000" algn="ctr" rotWithShape="0">
            <a:srgbClr val="000000">
              <a:alpha val="43137"/>
            </a:srgbClr>
          </a:outerShdw>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dirty="0"/>
              <a:t>成功邀請人數分佈</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5.373543048948945E-2"/>
          <c:y val="0.13331573064689256"/>
          <c:w val="0.90003774185312502"/>
          <c:h val="0.76873865672308139"/>
        </c:manualLayout>
      </c:layout>
      <c:barChart>
        <c:barDir val="col"/>
        <c:grouping val="clustered"/>
        <c:varyColors val="0"/>
        <c:ser>
          <c:idx val="0"/>
          <c:order val="0"/>
          <c:tx>
            <c:strRef>
              <c:f>Sheet1!$B$1</c:f>
              <c:strCache>
                <c:ptCount val="1"/>
                <c:pt idx="0">
                  <c:v>邀請人數</c:v>
                </c:pt>
              </c:strCache>
            </c:strRef>
          </c:tx>
          <c:spPr>
            <a:solidFill>
              <a:srgbClr val="F6BA9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355</c:v>
                </c:pt>
                <c:pt idx="1">
                  <c:v>73</c:v>
                </c:pt>
                <c:pt idx="2">
                  <c:v>18</c:v>
                </c:pt>
                <c:pt idx="3">
                  <c:v>6</c:v>
                </c:pt>
                <c:pt idx="4">
                  <c:v>3</c:v>
                </c:pt>
                <c:pt idx="5">
                  <c:v>2</c:v>
                </c:pt>
                <c:pt idx="6">
                  <c:v>1</c:v>
                </c:pt>
              </c:numCache>
            </c:numRef>
          </c:val>
          <c:extLst>
            <c:ext xmlns:c16="http://schemas.microsoft.com/office/drawing/2014/chart" uri="{C3380CC4-5D6E-409C-BE32-E72D297353CC}">
              <c16:uniqueId val="{00000000-2F5A-4DB4-8E3D-2BEB0CBD82F5}"/>
            </c:ext>
          </c:extLst>
        </c:ser>
        <c:dLbls>
          <c:dLblPos val="outEnd"/>
          <c:showLegendKey val="0"/>
          <c:showVal val="1"/>
          <c:showCatName val="0"/>
          <c:showSerName val="0"/>
          <c:showPercent val="0"/>
          <c:showBubbleSize val="0"/>
        </c:dLbls>
        <c:gapWidth val="219"/>
        <c:overlap val="-27"/>
        <c:axId val="558860959"/>
        <c:axId val="558886751"/>
      </c:barChart>
      <c:catAx>
        <c:axId val="55886095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58886751"/>
        <c:crosses val="autoZero"/>
        <c:auto val="1"/>
        <c:lblAlgn val="ctr"/>
        <c:lblOffset val="100"/>
        <c:noMultiLvlLbl val="0"/>
      </c:catAx>
      <c:valAx>
        <c:axId val="558886751"/>
        <c:scaling>
          <c:orientation val="minMax"/>
        </c:scaling>
        <c:delete val="1"/>
        <c:axPos val="l"/>
        <c:numFmt formatCode="General" sourceLinked="1"/>
        <c:majorTickMark val="none"/>
        <c:minorTickMark val="none"/>
        <c:tickLblPos val="nextTo"/>
        <c:crossAx val="558860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dirty="0"/>
              <a:t>留存趨勢圖</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2.6474996090920456E-2"/>
          <c:y val="0.24178226768803038"/>
          <c:w val="0.94076397940706691"/>
          <c:h val="0.60656129637611755"/>
        </c:manualLayout>
      </c:layout>
      <c:lineChart>
        <c:grouping val="standard"/>
        <c:varyColors val="0"/>
        <c:ser>
          <c:idx val="0"/>
          <c:order val="0"/>
          <c:tx>
            <c:strRef>
              <c:f>Sheet1!$B$1</c:f>
              <c:strCache>
                <c:ptCount val="1"/>
                <c:pt idx="0">
                  <c:v>参与活动人数</c:v>
                </c:pt>
              </c:strCache>
            </c:strRef>
          </c:tx>
          <c:spPr>
            <a:ln w="28575" cap="rnd">
              <a:solidFill>
                <a:srgbClr val="F6BA96"/>
              </a:solidFill>
              <a:round/>
            </a:ln>
            <a:effectLst/>
          </c:spPr>
          <c:marker>
            <c:symbol val="none"/>
          </c:marker>
          <c:cat>
            <c:strRef>
              <c:f>Sheet1!$A$2:$A$34</c:f>
              <c:strCache>
                <c:ptCount val="33"/>
                <c:pt idx="0">
                  <c:v>T+0</c:v>
                </c:pt>
                <c:pt idx="1">
                  <c:v>T+1</c:v>
                </c:pt>
                <c:pt idx="2">
                  <c:v>T+2</c:v>
                </c:pt>
                <c:pt idx="3">
                  <c:v>T+3</c:v>
                </c:pt>
                <c:pt idx="4">
                  <c:v>T+4</c:v>
                </c:pt>
                <c:pt idx="5">
                  <c:v>T+5</c:v>
                </c:pt>
                <c:pt idx="6">
                  <c:v>T+6</c:v>
                </c:pt>
                <c:pt idx="7">
                  <c:v>T+7</c:v>
                </c:pt>
                <c:pt idx="8">
                  <c:v>T+8</c:v>
                </c:pt>
                <c:pt idx="9">
                  <c:v>T+9</c:v>
                </c:pt>
                <c:pt idx="10">
                  <c:v>T+10</c:v>
                </c:pt>
                <c:pt idx="11">
                  <c:v>T+11</c:v>
                </c:pt>
                <c:pt idx="12">
                  <c:v>T+12</c:v>
                </c:pt>
                <c:pt idx="13">
                  <c:v>T+13</c:v>
                </c:pt>
                <c:pt idx="14">
                  <c:v>T+14</c:v>
                </c:pt>
                <c:pt idx="15">
                  <c:v>T+15</c:v>
                </c:pt>
                <c:pt idx="16">
                  <c:v>T+16</c:v>
                </c:pt>
                <c:pt idx="17">
                  <c:v>T+17</c:v>
                </c:pt>
                <c:pt idx="18">
                  <c:v>T+18</c:v>
                </c:pt>
                <c:pt idx="19">
                  <c:v>T+19</c:v>
                </c:pt>
                <c:pt idx="20">
                  <c:v>T+20</c:v>
                </c:pt>
                <c:pt idx="21">
                  <c:v>T+21</c:v>
                </c:pt>
                <c:pt idx="22">
                  <c:v>T+22</c:v>
                </c:pt>
                <c:pt idx="23">
                  <c:v>T+23</c:v>
                </c:pt>
                <c:pt idx="24">
                  <c:v>T+24</c:v>
                </c:pt>
                <c:pt idx="25">
                  <c:v>T+25</c:v>
                </c:pt>
                <c:pt idx="26">
                  <c:v>T+26</c:v>
                </c:pt>
                <c:pt idx="27">
                  <c:v>T+27</c:v>
                </c:pt>
                <c:pt idx="28">
                  <c:v>T+28</c:v>
                </c:pt>
                <c:pt idx="29">
                  <c:v>T+29</c:v>
                </c:pt>
                <c:pt idx="30">
                  <c:v>T+30</c:v>
                </c:pt>
                <c:pt idx="31">
                  <c:v>T+31</c:v>
                </c:pt>
                <c:pt idx="32">
                  <c:v>T+32</c:v>
                </c:pt>
              </c:strCache>
            </c:strRef>
          </c:cat>
          <c:val>
            <c:numRef>
              <c:f>Sheet1!$B$2:$B$34</c:f>
              <c:numCache>
                <c:formatCode>General</c:formatCode>
                <c:ptCount val="33"/>
                <c:pt idx="0">
                  <c:v>355</c:v>
                </c:pt>
                <c:pt idx="1">
                  <c:v>6</c:v>
                </c:pt>
                <c:pt idx="2">
                  <c:v>10</c:v>
                </c:pt>
                <c:pt idx="3">
                  <c:v>2</c:v>
                </c:pt>
                <c:pt idx="4">
                  <c:v>9</c:v>
                </c:pt>
                <c:pt idx="5">
                  <c:v>3</c:v>
                </c:pt>
                <c:pt idx="6">
                  <c:v>6</c:v>
                </c:pt>
                <c:pt idx="7">
                  <c:v>2</c:v>
                </c:pt>
                <c:pt idx="8">
                  <c:v>1</c:v>
                </c:pt>
                <c:pt idx="9">
                  <c:v>3</c:v>
                </c:pt>
                <c:pt idx="10">
                  <c:v>3</c:v>
                </c:pt>
                <c:pt idx="11">
                  <c:v>0</c:v>
                </c:pt>
                <c:pt idx="12">
                  <c:v>3</c:v>
                </c:pt>
                <c:pt idx="13">
                  <c:v>2</c:v>
                </c:pt>
                <c:pt idx="14">
                  <c:v>0</c:v>
                </c:pt>
                <c:pt idx="15">
                  <c:v>4</c:v>
                </c:pt>
                <c:pt idx="16">
                  <c:v>3</c:v>
                </c:pt>
                <c:pt idx="17">
                  <c:v>1</c:v>
                </c:pt>
                <c:pt idx="18">
                  <c:v>1</c:v>
                </c:pt>
                <c:pt idx="19">
                  <c:v>0</c:v>
                </c:pt>
                <c:pt idx="20">
                  <c:v>0</c:v>
                </c:pt>
                <c:pt idx="21">
                  <c:v>4</c:v>
                </c:pt>
                <c:pt idx="22">
                  <c:v>1</c:v>
                </c:pt>
                <c:pt idx="23">
                  <c:v>0</c:v>
                </c:pt>
                <c:pt idx="24">
                  <c:v>0</c:v>
                </c:pt>
                <c:pt idx="25">
                  <c:v>0</c:v>
                </c:pt>
                <c:pt idx="26">
                  <c:v>0</c:v>
                </c:pt>
                <c:pt idx="27">
                  <c:v>0</c:v>
                </c:pt>
                <c:pt idx="28">
                  <c:v>0</c:v>
                </c:pt>
                <c:pt idx="29">
                  <c:v>0</c:v>
                </c:pt>
                <c:pt idx="30">
                  <c:v>0</c:v>
                </c:pt>
                <c:pt idx="31">
                  <c:v>0</c:v>
                </c:pt>
                <c:pt idx="32">
                  <c:v>1</c:v>
                </c:pt>
              </c:numCache>
            </c:numRef>
          </c:val>
          <c:smooth val="1"/>
          <c:extLst>
            <c:ext xmlns:c16="http://schemas.microsoft.com/office/drawing/2014/chart" uri="{C3380CC4-5D6E-409C-BE32-E72D297353CC}">
              <c16:uniqueId val="{00000000-F315-415D-8B4D-BDE8F61C5E92}"/>
            </c:ext>
          </c:extLst>
        </c:ser>
        <c:ser>
          <c:idx val="1"/>
          <c:order val="1"/>
          <c:tx>
            <c:strRef>
              <c:f>Sheet1!$C$1</c:f>
              <c:strCache>
                <c:ptCount val="1"/>
                <c:pt idx="0">
                  <c:v>当天成功邀请人数大于1人的人数</c:v>
                </c:pt>
              </c:strCache>
            </c:strRef>
          </c:tx>
          <c:spPr>
            <a:ln w="28575" cap="rnd">
              <a:solidFill>
                <a:schemeClr val="accent2"/>
              </a:solidFill>
              <a:round/>
            </a:ln>
            <a:effectLst/>
          </c:spPr>
          <c:marker>
            <c:symbol val="none"/>
          </c:marker>
          <c:cat>
            <c:strRef>
              <c:f>Sheet1!$A$2:$A$34</c:f>
              <c:strCache>
                <c:ptCount val="33"/>
                <c:pt idx="0">
                  <c:v>T+0</c:v>
                </c:pt>
                <c:pt idx="1">
                  <c:v>T+1</c:v>
                </c:pt>
                <c:pt idx="2">
                  <c:v>T+2</c:v>
                </c:pt>
                <c:pt idx="3">
                  <c:v>T+3</c:v>
                </c:pt>
                <c:pt idx="4">
                  <c:v>T+4</c:v>
                </c:pt>
                <c:pt idx="5">
                  <c:v>T+5</c:v>
                </c:pt>
                <c:pt idx="6">
                  <c:v>T+6</c:v>
                </c:pt>
                <c:pt idx="7">
                  <c:v>T+7</c:v>
                </c:pt>
                <c:pt idx="8">
                  <c:v>T+8</c:v>
                </c:pt>
                <c:pt idx="9">
                  <c:v>T+9</c:v>
                </c:pt>
                <c:pt idx="10">
                  <c:v>T+10</c:v>
                </c:pt>
                <c:pt idx="11">
                  <c:v>T+11</c:v>
                </c:pt>
                <c:pt idx="12">
                  <c:v>T+12</c:v>
                </c:pt>
                <c:pt idx="13">
                  <c:v>T+13</c:v>
                </c:pt>
                <c:pt idx="14">
                  <c:v>T+14</c:v>
                </c:pt>
                <c:pt idx="15">
                  <c:v>T+15</c:v>
                </c:pt>
                <c:pt idx="16">
                  <c:v>T+16</c:v>
                </c:pt>
                <c:pt idx="17">
                  <c:v>T+17</c:v>
                </c:pt>
                <c:pt idx="18">
                  <c:v>T+18</c:v>
                </c:pt>
                <c:pt idx="19">
                  <c:v>T+19</c:v>
                </c:pt>
                <c:pt idx="20">
                  <c:v>T+20</c:v>
                </c:pt>
                <c:pt idx="21">
                  <c:v>T+21</c:v>
                </c:pt>
                <c:pt idx="22">
                  <c:v>T+22</c:v>
                </c:pt>
                <c:pt idx="23">
                  <c:v>T+23</c:v>
                </c:pt>
                <c:pt idx="24">
                  <c:v>T+24</c:v>
                </c:pt>
                <c:pt idx="25">
                  <c:v>T+25</c:v>
                </c:pt>
                <c:pt idx="26">
                  <c:v>T+26</c:v>
                </c:pt>
                <c:pt idx="27">
                  <c:v>T+27</c:v>
                </c:pt>
                <c:pt idx="28">
                  <c:v>T+28</c:v>
                </c:pt>
                <c:pt idx="29">
                  <c:v>T+29</c:v>
                </c:pt>
                <c:pt idx="30">
                  <c:v>T+30</c:v>
                </c:pt>
                <c:pt idx="31">
                  <c:v>T+31</c:v>
                </c:pt>
                <c:pt idx="32">
                  <c:v>T+32</c:v>
                </c:pt>
              </c:strCache>
            </c:strRef>
          </c:cat>
          <c:val>
            <c:numRef>
              <c:f>Sheet1!$C$2:$C$34</c:f>
              <c:numCache>
                <c:formatCode>General</c:formatCode>
                <c:ptCount val="33"/>
                <c:pt idx="0">
                  <c:v>32</c:v>
                </c:pt>
                <c:pt idx="1">
                  <c:v>0</c:v>
                </c:pt>
                <c:pt idx="2">
                  <c:v>1</c:v>
                </c:pt>
                <c:pt idx="3">
                  <c:v>0</c:v>
                </c:pt>
                <c:pt idx="4">
                  <c:v>0</c:v>
                </c:pt>
                <c:pt idx="5">
                  <c:v>0</c:v>
                </c:pt>
                <c:pt idx="6">
                  <c:v>1</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numCache>
            </c:numRef>
          </c:val>
          <c:smooth val="1"/>
          <c:extLst>
            <c:ext xmlns:c16="http://schemas.microsoft.com/office/drawing/2014/chart" uri="{C3380CC4-5D6E-409C-BE32-E72D297353CC}">
              <c16:uniqueId val="{00000005-F315-415D-8B4D-BDE8F61C5E92}"/>
            </c:ext>
          </c:extLst>
        </c:ser>
        <c:dLbls>
          <c:showLegendKey val="0"/>
          <c:showVal val="0"/>
          <c:showCatName val="0"/>
          <c:showSerName val="0"/>
          <c:showPercent val="0"/>
          <c:showBubbleSize val="0"/>
        </c:dLbls>
        <c:smooth val="0"/>
        <c:axId val="2003008079"/>
        <c:axId val="2003018479"/>
      </c:lineChart>
      <c:catAx>
        <c:axId val="200300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03018479"/>
        <c:crosses val="autoZero"/>
        <c:auto val="1"/>
        <c:lblAlgn val="ctr"/>
        <c:lblOffset val="100"/>
        <c:noMultiLvlLbl val="0"/>
      </c:catAx>
      <c:valAx>
        <c:axId val="2003018479"/>
        <c:scaling>
          <c:orientation val="minMax"/>
        </c:scaling>
        <c:delete val="1"/>
        <c:axPos val="l"/>
        <c:numFmt formatCode="General" sourceLinked="1"/>
        <c:majorTickMark val="none"/>
        <c:minorTickMark val="none"/>
        <c:tickLblPos val="nextTo"/>
        <c:crossAx val="200300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dirty="0"/>
              <a:t>邀請人卡等級分佈及點數發放</a:t>
            </a:r>
          </a:p>
        </c:rich>
      </c:tx>
      <c:layout>
        <c:manualLayout>
          <c:xMode val="edge"/>
          <c:yMode val="edge"/>
          <c:x val="0.25280191520002993"/>
          <c:y val="4.300808489481431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8.4994149769269861E-2"/>
          <c:y val="0.22992325912415335"/>
          <c:w val="0.82119145607349464"/>
          <c:h val="0.49680673689812743"/>
        </c:manualLayout>
      </c:layout>
      <c:barChart>
        <c:barDir val="col"/>
        <c:grouping val="clustered"/>
        <c:varyColors val="0"/>
        <c:ser>
          <c:idx val="0"/>
          <c:order val="0"/>
          <c:tx>
            <c:strRef>
              <c:f>Sheet1!$B$1</c:f>
              <c:strCache>
                <c:ptCount val="1"/>
                <c:pt idx="0">
                  <c:v>人数</c:v>
                </c:pt>
              </c:strCache>
            </c:strRef>
          </c:tx>
          <c:spPr>
            <a:solidFill>
              <a:srgbClr val="F6BA96"/>
            </a:solidFill>
            <a:ln>
              <a:noFill/>
            </a:ln>
            <a:effectLst/>
          </c:spPr>
          <c:invertIfNegative val="0"/>
          <c:cat>
            <c:strRef>
              <c:f>Sheet1!$A$2:$A$7</c:f>
              <c:strCache>
                <c:ptCount val="6"/>
                <c:pt idx="0">
                  <c:v>普卡</c:v>
                </c:pt>
                <c:pt idx="1">
                  <c:v>銀卡</c:v>
                </c:pt>
                <c:pt idx="2">
                  <c:v>金卡</c:v>
                </c:pt>
                <c:pt idx="3">
                  <c:v>白金卡</c:v>
                </c:pt>
                <c:pt idx="4">
                  <c:v>鑽卡</c:v>
                </c:pt>
                <c:pt idx="5">
                  <c:v>黑卡</c:v>
                </c:pt>
              </c:strCache>
            </c:strRef>
          </c:cat>
          <c:val>
            <c:numRef>
              <c:f>Sheet1!$B$2:$B$7</c:f>
              <c:numCache>
                <c:formatCode>General</c:formatCode>
                <c:ptCount val="6"/>
                <c:pt idx="0">
                  <c:v>31</c:v>
                </c:pt>
                <c:pt idx="1">
                  <c:v>58</c:v>
                </c:pt>
                <c:pt idx="2">
                  <c:v>41</c:v>
                </c:pt>
                <c:pt idx="3">
                  <c:v>87</c:v>
                </c:pt>
                <c:pt idx="4">
                  <c:v>35</c:v>
                </c:pt>
                <c:pt idx="5">
                  <c:v>14</c:v>
                </c:pt>
              </c:numCache>
            </c:numRef>
          </c:val>
          <c:extLst>
            <c:ext xmlns:c16="http://schemas.microsoft.com/office/drawing/2014/chart" uri="{C3380CC4-5D6E-409C-BE32-E72D297353CC}">
              <c16:uniqueId val="{00000000-8DF5-4D78-BBB3-70AA7F843349}"/>
            </c:ext>
          </c:extLst>
        </c:ser>
        <c:dLbls>
          <c:showLegendKey val="0"/>
          <c:showVal val="0"/>
          <c:showCatName val="0"/>
          <c:showSerName val="0"/>
          <c:showPercent val="0"/>
          <c:showBubbleSize val="0"/>
        </c:dLbls>
        <c:gapWidth val="219"/>
        <c:overlap val="-27"/>
        <c:axId val="1888787247"/>
        <c:axId val="1888779343"/>
      </c:barChart>
      <c:lineChart>
        <c:grouping val="standard"/>
        <c:varyColors val="0"/>
        <c:ser>
          <c:idx val="1"/>
          <c:order val="1"/>
          <c:tx>
            <c:strRef>
              <c:f>Sheet1!$C$1</c:f>
              <c:strCache>
                <c:ptCount val="1"/>
                <c:pt idx="0">
                  <c:v>平均点数</c:v>
                </c:pt>
              </c:strCache>
            </c:strRef>
          </c:tx>
          <c:spPr>
            <a:ln w="28575" cap="rnd">
              <a:solidFill>
                <a:schemeClr val="accent2"/>
              </a:solidFill>
              <a:round/>
            </a:ln>
            <a:effectLst/>
          </c:spPr>
          <c:marker>
            <c:symbol val="none"/>
          </c:marker>
          <c:cat>
            <c:strRef>
              <c:f>Sheet1!$A$2:$A$7</c:f>
              <c:strCache>
                <c:ptCount val="6"/>
                <c:pt idx="0">
                  <c:v>普卡</c:v>
                </c:pt>
                <c:pt idx="1">
                  <c:v>銀卡</c:v>
                </c:pt>
                <c:pt idx="2">
                  <c:v>金卡</c:v>
                </c:pt>
                <c:pt idx="3">
                  <c:v>白金卡</c:v>
                </c:pt>
                <c:pt idx="4">
                  <c:v>鑽卡</c:v>
                </c:pt>
                <c:pt idx="5">
                  <c:v>黑卡</c:v>
                </c:pt>
              </c:strCache>
            </c:strRef>
          </c:cat>
          <c:val>
            <c:numRef>
              <c:f>Sheet1!$C$2:$C$7</c:f>
              <c:numCache>
                <c:formatCode>General</c:formatCode>
                <c:ptCount val="6"/>
                <c:pt idx="0">
                  <c:v>458.06451612903226</c:v>
                </c:pt>
                <c:pt idx="1">
                  <c:v>906.89655172413791</c:v>
                </c:pt>
                <c:pt idx="2">
                  <c:v>1390.2439024390244</c:v>
                </c:pt>
                <c:pt idx="3">
                  <c:v>1327.5862068965516</c:v>
                </c:pt>
                <c:pt idx="4">
                  <c:v>3077.1428571428573</c:v>
                </c:pt>
                <c:pt idx="5">
                  <c:v>57085.714285714283</c:v>
                </c:pt>
              </c:numCache>
            </c:numRef>
          </c:val>
          <c:smooth val="0"/>
          <c:extLst>
            <c:ext xmlns:c16="http://schemas.microsoft.com/office/drawing/2014/chart" uri="{C3380CC4-5D6E-409C-BE32-E72D297353CC}">
              <c16:uniqueId val="{00000001-8DF5-4D78-BBB3-70AA7F843349}"/>
            </c:ext>
          </c:extLst>
        </c:ser>
        <c:dLbls>
          <c:showLegendKey val="0"/>
          <c:showVal val="0"/>
          <c:showCatName val="0"/>
          <c:showSerName val="0"/>
          <c:showPercent val="0"/>
          <c:showBubbleSize val="0"/>
        </c:dLbls>
        <c:marker val="1"/>
        <c:smooth val="0"/>
        <c:axId val="1942556047"/>
        <c:axId val="1888784751"/>
      </c:lineChart>
      <c:catAx>
        <c:axId val="1888787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888779343"/>
        <c:crosses val="autoZero"/>
        <c:auto val="1"/>
        <c:lblAlgn val="ctr"/>
        <c:lblOffset val="100"/>
        <c:noMultiLvlLbl val="0"/>
      </c:catAx>
      <c:valAx>
        <c:axId val="188877934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888787247"/>
        <c:crosses val="autoZero"/>
        <c:crossBetween val="between"/>
      </c:valAx>
      <c:valAx>
        <c:axId val="1888784751"/>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1942556047"/>
        <c:crosses val="max"/>
        <c:crossBetween val="between"/>
      </c:valAx>
      <c:catAx>
        <c:axId val="1942556047"/>
        <c:scaling>
          <c:orientation val="minMax"/>
        </c:scaling>
        <c:delete val="1"/>
        <c:axPos val="t"/>
        <c:numFmt formatCode="General" sourceLinked="1"/>
        <c:majorTickMark val="out"/>
        <c:minorTickMark val="none"/>
        <c:tickLblPos val="nextTo"/>
        <c:crossAx val="1888784751"/>
        <c:crosses val="max"/>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dirty="0"/>
              <a:t>被邀請新玩家储值占比</a:t>
            </a:r>
          </a:p>
        </c:rich>
      </c:tx>
      <c:layout>
        <c:manualLayout>
          <c:xMode val="edge"/>
          <c:yMode val="edge"/>
          <c:x val="0.27484048841720865"/>
          <c:y val="4.23280246935696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4.6336460116398491E-2"/>
          <c:y val="0.22050067887319133"/>
          <c:w val="0.91961583932443225"/>
          <c:h val="0.6065860073382463"/>
        </c:manualLayout>
      </c:layout>
      <c:lineChart>
        <c:grouping val="standard"/>
        <c:varyColors val="0"/>
        <c:ser>
          <c:idx val="0"/>
          <c:order val="0"/>
          <c:tx>
            <c:strRef>
              <c:f>Sheet1!$B$1</c:f>
              <c:strCache>
                <c:ptCount val="1"/>
                <c:pt idx="0">
                  <c:v>储值占比</c:v>
                </c:pt>
              </c:strCache>
            </c:strRef>
          </c:tx>
          <c:spPr>
            <a:ln w="28575" cap="rnd">
              <a:solidFill>
                <a:srgbClr val="F6BA9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F4A57B"/>
                </a:solidFill>
                <a:prstDash val="sysDot"/>
              </a:ln>
              <a:effectLst/>
            </c:spPr>
            <c:trendlineType val="linear"/>
            <c:dispRSqr val="0"/>
            <c:dispEq val="0"/>
          </c:trendline>
          <c:cat>
            <c:strRef>
              <c:f>Sheet1!$A$2:$A$9</c:f>
              <c:strCache>
                <c:ptCount val="6"/>
                <c:pt idx="0">
                  <c:v>普卡</c:v>
                </c:pt>
                <c:pt idx="1">
                  <c:v>銀卡</c:v>
                </c:pt>
                <c:pt idx="2">
                  <c:v>金卡</c:v>
                </c:pt>
                <c:pt idx="3">
                  <c:v>白金卡</c:v>
                </c:pt>
                <c:pt idx="4">
                  <c:v>鑽卡</c:v>
                </c:pt>
                <c:pt idx="5">
                  <c:v>黑卡</c:v>
                </c:pt>
              </c:strCache>
            </c:strRef>
          </c:cat>
          <c:val>
            <c:numRef>
              <c:f>Sheet1!$B$2:$B$9</c:f>
              <c:numCache>
                <c:formatCode>0.00%</c:formatCode>
                <c:ptCount val="8"/>
                <c:pt idx="0">
                  <c:v>0.32383419689119169</c:v>
                </c:pt>
                <c:pt idx="1">
                  <c:v>0.55555555555555558</c:v>
                </c:pt>
                <c:pt idx="2">
                  <c:v>0.83333333333333337</c:v>
                </c:pt>
                <c:pt idx="3">
                  <c:v>0.5161290322580645</c:v>
                </c:pt>
                <c:pt idx="4">
                  <c:v>0.5714285714285714</c:v>
                </c:pt>
                <c:pt idx="5">
                  <c:v>0.5</c:v>
                </c:pt>
              </c:numCache>
            </c:numRef>
          </c:val>
          <c:smooth val="1"/>
          <c:extLst>
            <c:ext xmlns:c16="http://schemas.microsoft.com/office/drawing/2014/chart" uri="{C3380CC4-5D6E-409C-BE32-E72D297353CC}">
              <c16:uniqueId val="{00000001-F48F-4B44-AB3E-8900E4C60DD6}"/>
            </c:ext>
          </c:extLst>
        </c:ser>
        <c:dLbls>
          <c:showLegendKey val="0"/>
          <c:showVal val="0"/>
          <c:showCatName val="0"/>
          <c:showSerName val="0"/>
          <c:showPercent val="0"/>
          <c:showBubbleSize val="0"/>
        </c:dLbls>
        <c:smooth val="0"/>
        <c:axId val="2000791391"/>
        <c:axId val="2000798463"/>
      </c:lineChart>
      <c:catAx>
        <c:axId val="2000791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00798463"/>
        <c:crosses val="autoZero"/>
        <c:auto val="1"/>
        <c:lblAlgn val="ctr"/>
        <c:lblOffset val="100"/>
        <c:noMultiLvlLbl val="0"/>
      </c:catAx>
      <c:valAx>
        <c:axId val="2000798463"/>
        <c:scaling>
          <c:orientation val="minMax"/>
        </c:scaling>
        <c:delete val="1"/>
        <c:axPos val="l"/>
        <c:numFmt formatCode="0.00%" sourceLinked="1"/>
        <c:majorTickMark val="none"/>
        <c:minorTickMark val="none"/>
        <c:tickLblPos val="nextTo"/>
        <c:crossAx val="20007913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E1786-8C33-4CE3-ACC4-1549C63AD55C}" type="datetimeFigureOut">
              <a:rPr lang="zh-CN" altLang="en-US" smtClean="0"/>
              <a:t>2021/3/1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BB234-CAA8-4525-99DC-872E89321E40}" type="slidenum">
              <a:rPr lang="zh-CN" altLang="en-US" smtClean="0"/>
              <a:t>‹#›</a:t>
            </a:fld>
            <a:endParaRPr lang="zh-CN" altLang="en-US"/>
          </a:p>
        </p:txBody>
      </p:sp>
    </p:spTree>
    <p:extLst>
      <p:ext uri="{BB962C8B-B14F-4D97-AF65-F5344CB8AC3E}">
        <p14:creationId xmlns:p14="http://schemas.microsoft.com/office/powerpoint/2010/main" val="2768151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8630AE2-B4D6-4087-A603-D016C95AE501}" type="slidenum">
              <a:rPr lang="zh-TW" altLang="en-US" smtClean="0"/>
              <a:t>1</a:t>
            </a:fld>
            <a:endParaRPr lang="zh-TW" altLang="en-US"/>
          </a:p>
        </p:txBody>
      </p:sp>
    </p:spTree>
    <p:extLst>
      <p:ext uri="{BB962C8B-B14F-4D97-AF65-F5344CB8AC3E}">
        <p14:creationId xmlns:p14="http://schemas.microsoft.com/office/powerpoint/2010/main" val="194037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solidFill>
                  <a:schemeClr val="bg1"/>
                </a:solidFill>
                <a:latin typeface="微軟正黑體" panose="020B0604030504040204" pitchFamily="34" charset="-120"/>
                <a:ea typeface="微軟正黑體" panose="020B0604030504040204" pitchFamily="34" charset="-120"/>
              </a:rPr>
              <a:t>尾</a:t>
            </a:r>
            <a:endParaRPr lang="en-US" altLang="zh-TW" dirty="0">
              <a:solidFill>
                <a:schemeClr val="bg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D8630AE2-B4D6-4087-A603-D016C95AE501}" type="slidenum">
              <a:rPr lang="zh-TW" altLang="en-US" smtClean="0"/>
              <a:t>9</a:t>
            </a:fld>
            <a:endParaRPr lang="zh-TW" altLang="en-US"/>
          </a:p>
        </p:txBody>
      </p:sp>
    </p:spTree>
    <p:extLst>
      <p:ext uri="{BB962C8B-B14F-4D97-AF65-F5344CB8AC3E}">
        <p14:creationId xmlns:p14="http://schemas.microsoft.com/office/powerpoint/2010/main" val="302153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7055BE-625F-48FD-8D5A-C1BD3B904F9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B0687EB-4188-47A3-8BA3-8D0BD43FF0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B8DD09E-FE09-49E5-B088-8F32F8DECA0A}"/>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29057CB3-6D2E-4CE2-B646-BFA650AB71F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DEAB210-B621-4EDE-A4E8-69CD3DEF719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20570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A862F-5773-4E41-9FD7-0F6EA37795A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29CB791-5D49-4150-9035-5E62E98B29D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5DAB7CD-D967-4467-8F5C-93E7E7873B16}"/>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96AAC597-1754-486E-8D1A-5B3603DE733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3EC5078-FDCE-4C77-BECF-890D70A4C310}"/>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73685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6C4DF10-CBAC-4FC6-8D05-549767F61FB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139152D-B678-492A-96E2-4917C7A9745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1F417EE-7A89-4660-978E-9CBF403F241A}"/>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7E4358D7-BAA2-46C8-A836-AAC8298A107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9BC4CF8-00DE-4DBD-A654-CDAED01D810B}"/>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73044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首頁A">
    <p:bg>
      <p:bgPr>
        <a:solidFill>
          <a:schemeClr val="bg1"/>
        </a:solidFill>
        <a:effectLst/>
      </p:bgPr>
    </p:bg>
    <p:spTree>
      <p:nvGrpSpPr>
        <p:cNvPr id="1" name=""/>
        <p:cNvGrpSpPr/>
        <p:nvPr/>
      </p:nvGrpSpPr>
      <p:grpSpPr>
        <a:xfrm>
          <a:off x="0" y="0"/>
          <a:ext cx="0" cy="0"/>
          <a:chOff x="0" y="0"/>
          <a:chExt cx="0" cy="0"/>
        </a:xfrm>
      </p:grpSpPr>
      <p:pic>
        <p:nvPicPr>
          <p:cNvPr id="6" name="圖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5" name="圖片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50" y="5342459"/>
            <a:ext cx="2879336" cy="1618514"/>
          </a:xfrm>
          <a:prstGeom prst="rect">
            <a:avLst/>
          </a:prstGeom>
        </p:spPr>
      </p:pic>
    </p:spTree>
    <p:extLst>
      <p:ext uri="{BB962C8B-B14F-4D97-AF65-F5344CB8AC3E}">
        <p14:creationId xmlns:p14="http://schemas.microsoft.com/office/powerpoint/2010/main" val="112397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尾頁">
    <p:bg>
      <p:bgPr>
        <a:solidFill>
          <a:schemeClr val="bg1"/>
        </a:solidFill>
        <a:effectLst/>
      </p:bgPr>
    </p:bg>
    <p:spTree>
      <p:nvGrpSpPr>
        <p:cNvPr id="1" name=""/>
        <p:cNvGrpSpPr/>
        <p:nvPr/>
      </p:nvGrpSpPr>
      <p:grpSpPr>
        <a:xfrm>
          <a:off x="0" y="0"/>
          <a:ext cx="0" cy="0"/>
          <a:chOff x="0" y="0"/>
          <a:chExt cx="0" cy="0"/>
        </a:xfrm>
      </p:grpSpPr>
      <p:pic>
        <p:nvPicPr>
          <p:cNvPr id="8" name="圖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rot="10800000">
            <a:off x="-499730" y="-42532"/>
            <a:ext cx="12385674" cy="6966942"/>
          </a:xfrm>
          <a:prstGeom prst="rect">
            <a:avLst/>
          </a:prstGeom>
        </p:spPr>
      </p:pic>
      <p:pic>
        <p:nvPicPr>
          <p:cNvPr id="5" name="圖片 4"/>
          <p:cNvPicPr>
            <a:picLocks noChangeAspect="1"/>
          </p:cNvPicPr>
          <p:nvPr userDrawn="1"/>
        </p:nvPicPr>
        <p:blipFill rotWithShape="1">
          <a:blip r:embed="rId3" cstate="print">
            <a:extLst>
              <a:ext uri="{28A0092B-C50C-407E-A947-70E740481C1C}">
                <a14:useLocalDpi xmlns:a14="http://schemas.microsoft.com/office/drawing/2010/main" val="0"/>
              </a:ext>
            </a:extLst>
          </a:blip>
          <a:srcRect t="25549" b="25549"/>
          <a:stretch/>
        </p:blipFill>
        <p:spPr bwMode="invGray">
          <a:xfrm>
            <a:off x="9581049" y="6380554"/>
            <a:ext cx="1736864" cy="477446"/>
          </a:xfrm>
          <a:prstGeom prst="rect">
            <a:avLst/>
          </a:prstGeom>
        </p:spPr>
      </p:pic>
    </p:spTree>
    <p:extLst>
      <p:ext uri="{BB962C8B-B14F-4D97-AF65-F5344CB8AC3E}">
        <p14:creationId xmlns:p14="http://schemas.microsoft.com/office/powerpoint/2010/main" val="10548250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251457-A862-4E99-9E9F-E3C69351D65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AA8A87-7A67-40C1-821A-95B694A25F3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510079C-8562-4D0E-B80B-80B53727B978}"/>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0ABA33EB-DAEB-459D-9840-7DD5CFF0FEB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B45A05-BB69-47D1-AD8B-C15CD9182774}"/>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44235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97DC00-87DA-4763-BA47-D6F21FEC20C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C1B2CF8-F604-49F0-AB82-40A1724DB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6FDBEB8-D197-4B28-9124-5F407772D8FD}"/>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926A3DE9-7027-4E03-9A53-4DF1B556DB2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B0CC91A-8CB0-4406-A021-2FBF34F6D8B6}"/>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33057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4A19CD-E718-40C3-94BF-2223BC93B3A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7EB6027-7F05-43AD-892C-FC6C05ED1D1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6C56722-39CA-4818-AF6D-46A03EE75BD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48E1DEC-87F0-4377-AD8D-9A33FDE48CBC}"/>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6" name="页脚占位符 5">
            <a:extLst>
              <a:ext uri="{FF2B5EF4-FFF2-40B4-BE49-F238E27FC236}">
                <a16:creationId xmlns:a16="http://schemas.microsoft.com/office/drawing/2014/main" id="{38F837D6-2A48-4CE1-BBA6-87316CA464C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3E91D5D-996E-4BA6-A385-565E12778B8C}"/>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408780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97E260-E332-4212-B363-548AECF182D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F6E9AAE-D3E5-4865-B677-2FA90CF0A3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72B9541-9F2B-42D2-85DE-05EE5C697A2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41AEAD5-9911-431A-9B5E-DD5472D30D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7EE3BF-C963-4837-B0DF-FE72C44A28C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9C9E57C-5DCD-4305-9E3C-7B1297852CEF}"/>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8" name="页脚占位符 7">
            <a:extLst>
              <a:ext uri="{FF2B5EF4-FFF2-40B4-BE49-F238E27FC236}">
                <a16:creationId xmlns:a16="http://schemas.microsoft.com/office/drawing/2014/main" id="{2459A45E-6440-4296-B064-31C4CB88688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5C76CB0-3E44-4B2C-BA20-4138A28743D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19036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BEB2D-726D-4565-BC96-5F9F353A0E7D}"/>
              </a:ext>
            </a:extLst>
          </p:cNvPr>
          <p:cNvSpPr>
            <a:spLocks noGrp="1"/>
          </p:cNvSpPr>
          <p:nvPr>
            <p:ph type="title"/>
          </p:nvPr>
        </p:nvSpPr>
        <p:spPr/>
        <p:txBody>
          <a:bodyPr/>
          <a:lstStyle/>
          <a:p>
            <a:r>
              <a:rPr lang="zh-CN" altLang="en-US" dirty="0"/>
              <a:t>单击此处编辑母版标题样式</a:t>
            </a:r>
          </a:p>
        </p:txBody>
      </p:sp>
      <p:sp>
        <p:nvSpPr>
          <p:cNvPr id="3" name="日期占位符 2">
            <a:extLst>
              <a:ext uri="{FF2B5EF4-FFF2-40B4-BE49-F238E27FC236}">
                <a16:creationId xmlns:a16="http://schemas.microsoft.com/office/drawing/2014/main" id="{E3ECB32D-263B-4973-B754-4AF98211F85E}"/>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4" name="页脚占位符 3">
            <a:extLst>
              <a:ext uri="{FF2B5EF4-FFF2-40B4-BE49-F238E27FC236}">
                <a16:creationId xmlns:a16="http://schemas.microsoft.com/office/drawing/2014/main" id="{564CDB4D-7B45-473B-8055-D2A4845BA5F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031B1D5-231A-4435-85B5-CF1C17C25E6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45096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C7A8AE0-4EF6-4052-80EA-888018897D12}"/>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3" name="页脚占位符 2">
            <a:extLst>
              <a:ext uri="{FF2B5EF4-FFF2-40B4-BE49-F238E27FC236}">
                <a16:creationId xmlns:a16="http://schemas.microsoft.com/office/drawing/2014/main" id="{D12549E3-5E06-4013-B170-EC72F8B941D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0B7E772-81C2-4A7A-A4BE-E2F66F564854}"/>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
        <p:nvSpPr>
          <p:cNvPr id="6" name="文本框 5">
            <a:extLst>
              <a:ext uri="{FF2B5EF4-FFF2-40B4-BE49-F238E27FC236}">
                <a16:creationId xmlns:a16="http://schemas.microsoft.com/office/drawing/2014/main" id="{20D81CFE-07C6-40C4-A0D6-62C98B814DC1}"/>
              </a:ext>
            </a:extLst>
          </p:cNvPr>
          <p:cNvSpPr txBox="1"/>
          <p:nvPr userDrawn="1"/>
        </p:nvSpPr>
        <p:spPr>
          <a:xfrm>
            <a:off x="10646611" y="6194607"/>
            <a:ext cx="1215189" cy="276999"/>
          </a:xfrm>
          <a:prstGeom prst="rect">
            <a:avLst/>
          </a:prstGeom>
          <a:noFill/>
        </p:spPr>
        <p:txBody>
          <a:bodyPr wrap="square" rtlCol="0">
            <a:spAutoFit/>
          </a:bodyPr>
          <a:lstStyle/>
          <a:p>
            <a:r>
              <a:rPr lang="en-US" altLang="zh-CN" sz="1200" dirty="0">
                <a:solidFill>
                  <a:schemeClr val="tx1"/>
                </a:solidFill>
              </a:rPr>
              <a:t>XSG | </a:t>
            </a:r>
            <a:r>
              <a:rPr lang="zh-CN" altLang="en-US" sz="1200" dirty="0">
                <a:solidFill>
                  <a:schemeClr val="tx1"/>
                </a:solidFill>
              </a:rPr>
              <a:t>數據驅動</a:t>
            </a:r>
          </a:p>
        </p:txBody>
      </p:sp>
      <p:pic>
        <p:nvPicPr>
          <p:cNvPr id="7" name="圖片 4">
            <a:extLst>
              <a:ext uri="{FF2B5EF4-FFF2-40B4-BE49-F238E27FC236}">
                <a16:creationId xmlns:a16="http://schemas.microsoft.com/office/drawing/2014/main" id="{7EE1EF96-EF21-4BE1-878F-AC829DAFB6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6611" y="161925"/>
            <a:ext cx="1215189" cy="683074"/>
          </a:xfrm>
          <a:prstGeom prst="rect">
            <a:avLst/>
          </a:prstGeom>
        </p:spPr>
      </p:pic>
      <p:sp>
        <p:nvSpPr>
          <p:cNvPr id="8" name="标题 1">
            <a:extLst>
              <a:ext uri="{FF2B5EF4-FFF2-40B4-BE49-F238E27FC236}">
                <a16:creationId xmlns:a16="http://schemas.microsoft.com/office/drawing/2014/main" id="{A56EF77A-1029-4B8F-B510-7734D059AC14}"/>
              </a:ext>
            </a:extLst>
          </p:cNvPr>
          <p:cNvSpPr txBox="1">
            <a:spLocks/>
          </p:cNvSpPr>
          <p:nvPr userDrawn="1"/>
        </p:nvSpPr>
        <p:spPr>
          <a:xfrm>
            <a:off x="413332" y="80829"/>
            <a:ext cx="11410367" cy="60584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sz="4000" dirty="0">
              <a:latin typeface="Noto Sans S Chinese Regular" panose="020B0500000000000000" pitchFamily="34" charset="-122"/>
              <a:ea typeface="Noto Sans S Chinese Regular" panose="020B0500000000000000" pitchFamily="34" charset="-122"/>
            </a:endParaRPr>
          </a:p>
        </p:txBody>
      </p:sp>
      <p:sp>
        <p:nvSpPr>
          <p:cNvPr id="9" name="标题 1">
            <a:extLst>
              <a:ext uri="{FF2B5EF4-FFF2-40B4-BE49-F238E27FC236}">
                <a16:creationId xmlns:a16="http://schemas.microsoft.com/office/drawing/2014/main" id="{E20570EB-8736-4017-AFCA-47C4CD9EC19D}"/>
              </a:ext>
            </a:extLst>
          </p:cNvPr>
          <p:cNvSpPr>
            <a:spLocks noGrp="1"/>
          </p:cNvSpPr>
          <p:nvPr>
            <p:ph type="title"/>
          </p:nvPr>
        </p:nvSpPr>
        <p:spPr>
          <a:xfrm>
            <a:off x="368301" y="285749"/>
            <a:ext cx="11481467" cy="396000"/>
          </a:xfrm>
        </p:spPr>
        <p:txBody>
          <a:bodyPr anchor="ctr">
            <a:noAutofit/>
          </a:bodyPr>
          <a:lstStyle>
            <a:lvl1pPr algn="l">
              <a:lnSpc>
                <a:spcPct val="100000"/>
              </a:lnSpc>
              <a:defRPr sz="2200"/>
            </a:lvl1pPr>
          </a:lstStyle>
          <a:p>
            <a:r>
              <a:rPr lang="zh-CN" altLang="en-US" dirty="0"/>
              <a:t>单击此处编辑母版标题样式</a:t>
            </a:r>
          </a:p>
        </p:txBody>
      </p:sp>
      <p:sp>
        <p:nvSpPr>
          <p:cNvPr id="5" name="矩形: 圆角 4">
            <a:extLst>
              <a:ext uri="{FF2B5EF4-FFF2-40B4-BE49-F238E27FC236}">
                <a16:creationId xmlns:a16="http://schemas.microsoft.com/office/drawing/2014/main" id="{3F666EBC-915B-4FBB-8885-C28502689B0B}"/>
              </a:ext>
            </a:extLst>
          </p:cNvPr>
          <p:cNvSpPr/>
          <p:nvPr userDrawn="1"/>
        </p:nvSpPr>
        <p:spPr>
          <a:xfrm>
            <a:off x="306000" y="293925"/>
            <a:ext cx="72000" cy="180000"/>
          </a:xfrm>
          <a:prstGeom prst="roundRect">
            <a:avLst/>
          </a:prstGeom>
          <a:solidFill>
            <a:srgbClr val="EA4D1C"/>
          </a:solidFill>
          <a:ln>
            <a:solidFill>
              <a:srgbClr val="EA4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a16="http://schemas.microsoft.com/office/drawing/2014/main" id="{AD95883A-1288-49D4-88E3-39DBF66A4CBC}"/>
              </a:ext>
            </a:extLst>
          </p:cNvPr>
          <p:cNvSpPr/>
          <p:nvPr userDrawn="1"/>
        </p:nvSpPr>
        <p:spPr>
          <a:xfrm>
            <a:off x="306365" y="496888"/>
            <a:ext cx="72000" cy="180000"/>
          </a:xfrm>
          <a:prstGeom prst="roundRect">
            <a:avLst/>
          </a:prstGeom>
          <a:solidFill>
            <a:schemeClr val="bg1"/>
          </a:solidFill>
          <a:ln>
            <a:solidFill>
              <a:srgbClr val="EA4D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72493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EB372C-807F-40B7-82E3-487A6903556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3EE319B-C9E6-4F76-A67A-F38EA40FF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F577E5DC-FB5E-40F8-860C-AC1BBCE8C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8055282-2078-4287-A2B2-2475F745F82B}"/>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6" name="页脚占位符 5">
            <a:extLst>
              <a:ext uri="{FF2B5EF4-FFF2-40B4-BE49-F238E27FC236}">
                <a16:creationId xmlns:a16="http://schemas.microsoft.com/office/drawing/2014/main" id="{AA9D4215-1D8C-4D9F-BA07-822C63F2FDC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0B9C9CC-D3B2-42C3-8AEF-1E087958FB53}"/>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272293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E9C8F-67DE-4614-BD67-2098C464C7D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A8B87C-1825-457E-B649-A2D41C1E7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923E1C9-2CC7-4190-855F-DB6DB308F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6DC419A-F411-42F5-ADCE-22F5C69974E5}"/>
              </a:ext>
            </a:extLst>
          </p:cNvPr>
          <p:cNvSpPr>
            <a:spLocks noGrp="1"/>
          </p:cNvSpPr>
          <p:nvPr>
            <p:ph type="dt" sz="half" idx="10"/>
          </p:nvPr>
        </p:nvSpPr>
        <p:spPr/>
        <p:txBody>
          <a:bodyPr/>
          <a:lstStyle/>
          <a:p>
            <a:fld id="{C6A23E22-A4F0-40C4-8D86-2BE3BC59145D}" type="datetimeFigureOut">
              <a:rPr lang="zh-CN" altLang="en-US" smtClean="0"/>
              <a:t>2021/3/1</a:t>
            </a:fld>
            <a:endParaRPr lang="zh-CN" altLang="en-US"/>
          </a:p>
        </p:txBody>
      </p:sp>
      <p:sp>
        <p:nvSpPr>
          <p:cNvPr id="6" name="页脚占位符 5">
            <a:extLst>
              <a:ext uri="{FF2B5EF4-FFF2-40B4-BE49-F238E27FC236}">
                <a16:creationId xmlns:a16="http://schemas.microsoft.com/office/drawing/2014/main" id="{FA8FFF65-CADA-420A-9BA2-9439866B1CF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4883C54-B1B9-452D-B4A1-2385E941A49B}"/>
              </a:ext>
            </a:extLst>
          </p:cNvPr>
          <p:cNvSpPr>
            <a:spLocks noGrp="1"/>
          </p:cNvSpPr>
          <p:nvPr>
            <p:ph type="sldNum" sz="quarter" idx="12"/>
          </p:nvPr>
        </p:nvSpPr>
        <p:spPr/>
        <p:txBody>
          <a:body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150726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C8C59FE-E7CB-456A-80E7-C231D3E99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9DF7B97-3793-4426-91ED-66DCDAFCF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a:extLst>
              <a:ext uri="{FF2B5EF4-FFF2-40B4-BE49-F238E27FC236}">
                <a16:creationId xmlns:a16="http://schemas.microsoft.com/office/drawing/2014/main" id="{6046E5F3-F06E-47BE-95A7-365103D1A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23E22-A4F0-40C4-8D86-2BE3BC59145D}" type="datetimeFigureOut">
              <a:rPr lang="zh-CN" altLang="en-US" smtClean="0"/>
              <a:t>2021/3/1</a:t>
            </a:fld>
            <a:endParaRPr lang="zh-CN" altLang="en-US"/>
          </a:p>
        </p:txBody>
      </p:sp>
      <p:sp>
        <p:nvSpPr>
          <p:cNvPr id="5" name="页脚占位符 4">
            <a:extLst>
              <a:ext uri="{FF2B5EF4-FFF2-40B4-BE49-F238E27FC236}">
                <a16:creationId xmlns:a16="http://schemas.microsoft.com/office/drawing/2014/main" id="{ADE20B87-A443-4064-A34C-73385AB87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B82CB4A-261D-4EE9-B050-F68D014A93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82F2F-007C-48EF-ACAA-A879DE0C084A}" type="slidenum">
              <a:rPr lang="zh-CN" altLang="en-US" smtClean="0"/>
              <a:t>‹#›</a:t>
            </a:fld>
            <a:endParaRPr lang="zh-CN" altLang="en-US"/>
          </a:p>
        </p:txBody>
      </p:sp>
    </p:spTree>
    <p:extLst>
      <p:ext uri="{BB962C8B-B14F-4D97-AF65-F5344CB8AC3E}">
        <p14:creationId xmlns:p14="http://schemas.microsoft.com/office/powerpoint/2010/main" val="3888367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89" userDrawn="1">
          <p15:clr>
            <a:srgbClr val="F26B43"/>
          </p15:clr>
        </p15:guide>
        <p15:guide id="5" orient="horz" pos="432" userDrawn="1">
          <p15:clr>
            <a:srgbClr val="F26B43"/>
          </p15:clr>
        </p15:guide>
        <p15:guide id="6" orient="horz" pos="3888" userDrawn="1">
          <p15:clr>
            <a:srgbClr val="F26B43"/>
          </p15:clr>
        </p15:guide>
        <p15:guide id="8" orient="horz" pos="3067" userDrawn="1">
          <p15:clr>
            <a:srgbClr val="F26B43"/>
          </p15:clr>
        </p15:guide>
        <p15:guide id="9" pos="7469" userDrawn="1">
          <p15:clr>
            <a:srgbClr val="F26B43"/>
          </p15:clr>
        </p15:guide>
        <p15:guide id="10" orient="horz" pos="1253" userDrawn="1">
          <p15:clr>
            <a:srgbClr val="F26B43"/>
          </p15:clr>
        </p15:guide>
        <p15:guide id="11" pos="5654" userDrawn="1">
          <p15:clr>
            <a:srgbClr val="F26B43"/>
          </p15:clr>
        </p15:guide>
        <p15:guide id="12" pos="202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019年设计部规划">
            <a:extLst>
              <a:ext uri="{FF2B5EF4-FFF2-40B4-BE49-F238E27FC236}">
                <a16:creationId xmlns:a16="http://schemas.microsoft.com/office/drawing/2014/main" id="{1C458379-1BA5-4687-91FF-43B865513764}"/>
              </a:ext>
            </a:extLst>
          </p:cNvPr>
          <p:cNvSpPr txBox="1"/>
          <p:nvPr/>
        </p:nvSpPr>
        <p:spPr>
          <a:xfrm>
            <a:off x="1857910" y="1899255"/>
            <a:ext cx="4040202" cy="512961"/>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6000">
                <a:solidFill>
                  <a:srgbClr val="FFFFFF"/>
                </a:solidFill>
                <a:latin typeface="Microsoft YaHei"/>
                <a:ea typeface="Microsoft YaHei"/>
                <a:cs typeface="Microsoft YaHei"/>
                <a:sym typeface="Microsoft YaHei"/>
              </a:defRPr>
            </a:lvl1pPr>
          </a:lstStyle>
          <a:p>
            <a:r>
              <a:rPr lang="zh-TW" altLang="en-US" sz="3000" dirty="0">
                <a:solidFill>
                  <a:schemeClr val="tx1"/>
                </a:solidFill>
              </a:rPr>
              <a:t>推薦好友評估</a:t>
            </a:r>
            <a:endParaRPr sz="3000" dirty="0">
              <a:solidFill>
                <a:schemeClr val="tx1"/>
              </a:solidFill>
            </a:endParaRPr>
          </a:p>
        </p:txBody>
      </p:sp>
      <p:sp>
        <p:nvSpPr>
          <p:cNvPr id="10" name="SSP设计组规划">
            <a:extLst>
              <a:ext uri="{FF2B5EF4-FFF2-40B4-BE49-F238E27FC236}">
                <a16:creationId xmlns:a16="http://schemas.microsoft.com/office/drawing/2014/main" id="{C2D20F82-0E57-4F83-8F16-F14A72EE1D85}"/>
              </a:ext>
            </a:extLst>
          </p:cNvPr>
          <p:cNvSpPr txBox="1"/>
          <p:nvPr/>
        </p:nvSpPr>
        <p:spPr>
          <a:xfrm>
            <a:off x="1857910" y="2827099"/>
            <a:ext cx="4040202" cy="3590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rPr>
              <a:t>活动评估报告</a:t>
            </a:r>
          </a:p>
        </p:txBody>
      </p:sp>
      <p:sp>
        <p:nvSpPr>
          <p:cNvPr id="11" name="线条">
            <a:extLst>
              <a:ext uri="{FF2B5EF4-FFF2-40B4-BE49-F238E27FC236}">
                <a16:creationId xmlns:a16="http://schemas.microsoft.com/office/drawing/2014/main" id="{DBA66DF9-1B3C-4F51-86E3-1E632E59E0F3}"/>
              </a:ext>
            </a:extLst>
          </p:cNvPr>
          <p:cNvSpPr/>
          <p:nvPr/>
        </p:nvSpPr>
        <p:spPr>
          <a:xfrm flipH="1" flipV="1">
            <a:off x="1890824" y="4038596"/>
            <a:ext cx="331467" cy="0"/>
          </a:xfrm>
          <a:prstGeom prst="line">
            <a:avLst/>
          </a:prstGeom>
          <a:ln w="63500">
            <a:solidFill>
              <a:srgbClr val="EA4D1C"/>
            </a:solidFill>
            <a:miter lim="400000"/>
          </a:ln>
        </p:spPr>
        <p:txBody>
          <a:bodyPr lIns="25400" tIns="25400" rIns="25400" bIns="25400" anchor="ctr"/>
          <a:lstStyle/>
          <a:p>
            <a:pPr defTabSz="228600">
              <a:defRPr sz="1200" b="0">
                <a:latin typeface="Helvetica"/>
                <a:ea typeface="Helvetica"/>
                <a:cs typeface="Helvetica"/>
                <a:sym typeface="Helvetica"/>
              </a:defRPr>
            </a:pPr>
            <a:endParaRPr sz="600"/>
          </a:p>
        </p:txBody>
      </p:sp>
      <p:sp>
        <p:nvSpPr>
          <p:cNvPr id="12" name="黄海澄">
            <a:extLst>
              <a:ext uri="{FF2B5EF4-FFF2-40B4-BE49-F238E27FC236}">
                <a16:creationId xmlns:a16="http://schemas.microsoft.com/office/drawing/2014/main" id="{2D8D2E0B-F6C8-41FA-A2CB-D300F3FABD97}"/>
              </a:ext>
            </a:extLst>
          </p:cNvPr>
          <p:cNvSpPr txBox="1"/>
          <p:nvPr/>
        </p:nvSpPr>
        <p:spPr>
          <a:xfrm>
            <a:off x="1857910" y="4154421"/>
            <a:ext cx="4040202" cy="359073"/>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lvl1pPr algn="l" defTabSz="584200">
              <a:defRPr sz="4000" b="0">
                <a:solidFill>
                  <a:srgbClr val="FFFFFF"/>
                </a:solidFill>
                <a:latin typeface="Microsoft YaHei"/>
                <a:ea typeface="Microsoft YaHei"/>
                <a:cs typeface="Microsoft YaHei"/>
                <a:sym typeface="Microsoft YaHei"/>
              </a:defRPr>
            </a:lvl1pPr>
          </a:lstStyle>
          <a:p>
            <a:r>
              <a:rPr lang="zh-CN" altLang="en-US" sz="2000" dirty="0">
                <a:solidFill>
                  <a:schemeClr val="tx1"/>
                </a:solidFill>
              </a:rPr>
              <a:t>數據驅動團隊</a:t>
            </a:r>
            <a:endParaRPr lang="en-US" altLang="zh-CN" sz="2000" dirty="0">
              <a:solidFill>
                <a:schemeClr val="tx1"/>
              </a:solidFill>
            </a:endParaRPr>
          </a:p>
        </p:txBody>
      </p:sp>
      <p:cxnSp>
        <p:nvCxnSpPr>
          <p:cNvPr id="13" name="PA-直线连接符 4">
            <a:extLst>
              <a:ext uri="{FF2B5EF4-FFF2-40B4-BE49-F238E27FC236}">
                <a16:creationId xmlns:a16="http://schemas.microsoft.com/office/drawing/2014/main" id="{C5CA7792-0B48-44C5-8059-5114EE728AAE}"/>
              </a:ext>
            </a:extLst>
          </p:cNvPr>
          <p:cNvCxnSpPr>
            <a:cxnSpLocks/>
          </p:cNvCxnSpPr>
          <p:nvPr>
            <p:custDataLst>
              <p:tags r:id="rId1"/>
            </p:custDataLst>
          </p:nvPr>
        </p:nvCxnSpPr>
        <p:spPr>
          <a:xfrm>
            <a:off x="1890824" y="2615198"/>
            <a:ext cx="1956174" cy="0"/>
          </a:xfrm>
          <a:prstGeom prst="line">
            <a:avLst/>
          </a:prstGeom>
          <a:noFill/>
          <a:ln w="25400" cap="flat">
            <a:solidFill>
              <a:srgbClr val="EA4D1C"/>
            </a:solidFill>
            <a:prstDash val="solid"/>
            <a:miter lim="400000"/>
          </a:ln>
          <a:effectLst/>
          <a:sp3d/>
        </p:spPr>
        <p:style>
          <a:lnRef idx="0">
            <a:scrgbClr r="0" g="0" b="0"/>
          </a:lnRef>
          <a:fillRef idx="0">
            <a:scrgbClr r="0" g="0" b="0"/>
          </a:fillRef>
          <a:effectRef idx="0">
            <a:scrgbClr r="0" g="0" b="0"/>
          </a:effectRef>
          <a:fontRef idx="none"/>
        </p:style>
      </p:cxnSp>
      <p:pic>
        <p:nvPicPr>
          <p:cNvPr id="15" name="圖片 4">
            <a:extLst>
              <a:ext uri="{FF2B5EF4-FFF2-40B4-BE49-F238E27FC236}">
                <a16:creationId xmlns:a16="http://schemas.microsoft.com/office/drawing/2014/main" id="{9C4F6BFD-CFB8-451E-A0B7-823B05DEED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50" y="5342459"/>
            <a:ext cx="2879336" cy="1618514"/>
          </a:xfrm>
          <a:prstGeom prst="rect">
            <a:avLst/>
          </a:prstGeom>
        </p:spPr>
      </p:pic>
    </p:spTree>
    <p:extLst>
      <p:ext uri="{BB962C8B-B14F-4D97-AF65-F5344CB8AC3E}">
        <p14:creationId xmlns:p14="http://schemas.microsoft.com/office/powerpoint/2010/main" val="62902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DECF23-2F29-4ABD-B8B8-6288933F4F83}"/>
              </a:ext>
            </a:extLst>
          </p:cNvPr>
          <p:cNvSpPr>
            <a:spLocks noGrp="1"/>
          </p:cNvSpPr>
          <p:nvPr>
            <p:ph type="title"/>
          </p:nvPr>
        </p:nvSpPr>
        <p:spPr/>
        <p:txBody>
          <a:bodyPr/>
          <a:lstStyle/>
          <a:p>
            <a:r>
              <a:rPr lang="zh-CN" altLang="en-US" dirty="0"/>
              <a:t>活动分析结论</a:t>
            </a:r>
          </a:p>
        </p:txBody>
      </p:sp>
      <p:sp>
        <p:nvSpPr>
          <p:cNvPr id="42" name="矩形: 圆角 41">
            <a:extLst>
              <a:ext uri="{FF2B5EF4-FFF2-40B4-BE49-F238E27FC236}">
                <a16:creationId xmlns:a16="http://schemas.microsoft.com/office/drawing/2014/main" id="{2C2BC896-BC23-4FCC-8514-F33434B7B5F2}"/>
              </a:ext>
            </a:extLst>
          </p:cNvPr>
          <p:cNvSpPr/>
          <p:nvPr/>
        </p:nvSpPr>
        <p:spPr>
          <a:xfrm>
            <a:off x="263711" y="844980"/>
            <a:ext cx="11404599" cy="5327220"/>
          </a:xfrm>
          <a:prstGeom prst="roundRect">
            <a:avLst>
              <a:gd name="adj" fmla="val 3948"/>
            </a:avLst>
          </a:prstGeom>
          <a:solidFill>
            <a:srgbClr val="F5D2C8">
              <a:alpha val="50000"/>
            </a:srgbClr>
          </a:solidFill>
          <a:ln w="38100">
            <a:solidFill>
              <a:srgbClr val="F5D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圆角 19">
            <a:extLst>
              <a:ext uri="{FF2B5EF4-FFF2-40B4-BE49-F238E27FC236}">
                <a16:creationId xmlns:a16="http://schemas.microsoft.com/office/drawing/2014/main" id="{D6254DB3-60FF-4795-95A2-AEC760AFD717}"/>
              </a:ext>
            </a:extLst>
          </p:cNvPr>
          <p:cNvSpPr/>
          <p:nvPr/>
        </p:nvSpPr>
        <p:spPr>
          <a:xfrm>
            <a:off x="523690" y="974810"/>
            <a:ext cx="11030135" cy="581133"/>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rgbClr val="F5D2C8"/>
                </a:solidFill>
                <a:effectLst/>
                <a:uLnTx/>
                <a:uFillTx/>
                <a:latin typeface="微软雅黑"/>
                <a:ea typeface="微软雅黑"/>
                <a:cs typeface="+mn-cs"/>
              </a:rPr>
              <a:t>1.</a:t>
            </a:r>
            <a:r>
              <a:rPr lang="zh-CN" altLang="en-US" b="1" dirty="0">
                <a:solidFill>
                  <a:srgbClr val="F5D2C8"/>
                </a:solidFill>
                <a:latin typeface="微软雅黑"/>
                <a:ea typeface="微软雅黑"/>
              </a:rPr>
              <a:t>本次活動對比自然流量下對高質量用戶數量和質量的提升都有顯著效果，但是活動本身</a:t>
            </a:r>
            <a:r>
              <a:rPr lang="en-US" altLang="zh-CN" b="1" dirty="0">
                <a:solidFill>
                  <a:srgbClr val="F5D2C8"/>
                </a:solidFill>
                <a:latin typeface="微软雅黑"/>
                <a:ea typeface="微软雅黑"/>
              </a:rPr>
              <a:t>K</a:t>
            </a:r>
            <a:r>
              <a:rPr lang="zh-CN" altLang="en-US" b="1" dirty="0">
                <a:solidFill>
                  <a:srgbClr val="F5D2C8"/>
                </a:solidFill>
                <a:latin typeface="微软雅黑"/>
                <a:ea typeface="微软雅黑"/>
              </a:rPr>
              <a:t>因子不高</a:t>
            </a:r>
            <a:endParaRPr kumimoji="0" lang="zh-CN" altLang="en-US" b="1" i="0" u="none" strike="noStrike" kern="1200" cap="none" spc="0" normalizeH="0" baseline="0" noProof="0" dirty="0">
              <a:ln>
                <a:noFill/>
              </a:ln>
              <a:solidFill>
                <a:srgbClr val="F5D2C8"/>
              </a:solidFill>
              <a:effectLst/>
              <a:uLnTx/>
              <a:uFillTx/>
              <a:latin typeface="微软雅黑"/>
              <a:ea typeface="微软雅黑"/>
              <a:cs typeface="+mn-cs"/>
            </a:endParaRPr>
          </a:p>
        </p:txBody>
      </p:sp>
      <p:sp>
        <p:nvSpPr>
          <p:cNvPr id="5" name="矩形: 圆角 4">
            <a:extLst>
              <a:ext uri="{FF2B5EF4-FFF2-40B4-BE49-F238E27FC236}">
                <a16:creationId xmlns:a16="http://schemas.microsoft.com/office/drawing/2014/main" id="{45790E59-71C9-423C-832C-C3EE4257B500}"/>
              </a:ext>
            </a:extLst>
          </p:cNvPr>
          <p:cNvSpPr/>
          <p:nvPr/>
        </p:nvSpPr>
        <p:spPr>
          <a:xfrm>
            <a:off x="2274475" y="1983195"/>
            <a:ext cx="966531" cy="45537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zh-CN" altLang="en-US" sz="1400" b="1" i="0" u="none" strike="noStrike" kern="1200" cap="none" spc="0" normalizeH="0" baseline="0" noProof="0" dirty="0">
              <a:ln>
                <a:noFill/>
              </a:ln>
              <a:solidFill>
                <a:srgbClr val="F5D2C8"/>
              </a:solidFill>
              <a:effectLst/>
              <a:uLnTx/>
              <a:uFillTx/>
              <a:latin typeface="微软雅黑"/>
              <a:ea typeface="微软雅黑"/>
              <a:cs typeface="+mn-cs"/>
            </a:endParaRPr>
          </a:p>
        </p:txBody>
      </p:sp>
      <p:sp>
        <p:nvSpPr>
          <p:cNvPr id="6" name="矩形: 圆角 5">
            <a:extLst>
              <a:ext uri="{FF2B5EF4-FFF2-40B4-BE49-F238E27FC236}">
                <a16:creationId xmlns:a16="http://schemas.microsoft.com/office/drawing/2014/main" id="{8E22282E-2255-43E0-8D1B-2324C69FD392}"/>
              </a:ext>
            </a:extLst>
          </p:cNvPr>
          <p:cNvSpPr/>
          <p:nvPr/>
        </p:nvSpPr>
        <p:spPr>
          <a:xfrm>
            <a:off x="523688" y="1753681"/>
            <a:ext cx="11030137" cy="581132"/>
          </a:xfrm>
          <a:prstGeom prst="round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latin typeface="微软雅黑"/>
                <a:ea typeface="微软雅黑"/>
                <a:cs typeface="+mn-cs"/>
              </a:rPr>
              <a:t>2.</a:t>
            </a:r>
            <a:r>
              <a:rPr lang="zh-CN" altLang="en-US" b="1" dirty="0">
                <a:solidFill>
                  <a:schemeClr val="bg1"/>
                </a:solidFill>
                <a:latin typeface="微软雅黑"/>
                <a:ea typeface="微软雅黑"/>
              </a:rPr>
              <a:t>邀請率和邀請後轉化率不高的原因在於</a:t>
            </a: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發送邀請人數不夠多，並且有效複製次數呈低頻分佈</a:t>
            </a:r>
          </a:p>
        </p:txBody>
      </p:sp>
      <p:sp>
        <p:nvSpPr>
          <p:cNvPr id="7" name="矩形: 圆角 6">
            <a:extLst>
              <a:ext uri="{FF2B5EF4-FFF2-40B4-BE49-F238E27FC236}">
                <a16:creationId xmlns:a16="http://schemas.microsoft.com/office/drawing/2014/main" id="{F4963D9A-3744-4397-B696-F16FE958D402}"/>
              </a:ext>
            </a:extLst>
          </p:cNvPr>
          <p:cNvSpPr/>
          <p:nvPr/>
        </p:nvSpPr>
        <p:spPr>
          <a:xfrm>
            <a:off x="523689" y="3323749"/>
            <a:ext cx="11030135" cy="581132"/>
          </a:xfrm>
          <a:prstGeom prst="round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chemeClr val="bg1"/>
                </a:solidFill>
                <a:effectLst/>
                <a:uLnTx/>
                <a:uFillTx/>
                <a:latin typeface="微软雅黑"/>
                <a:ea typeface="微软雅黑"/>
                <a:cs typeface="+mn-cs"/>
              </a:rPr>
              <a:t>4.</a:t>
            </a:r>
            <a:r>
              <a:rPr kumimoji="0" lang="zh-TW" altLang="en-US" b="1" i="0" u="none" strike="noStrike" kern="1200" cap="none" spc="0" normalizeH="0" baseline="0" noProof="0" dirty="0">
                <a:ln>
                  <a:noFill/>
                </a:ln>
                <a:solidFill>
                  <a:schemeClr val="bg1"/>
                </a:solidFill>
                <a:effectLst/>
                <a:uLnTx/>
                <a:uFillTx/>
                <a:latin typeface="微软雅黑"/>
                <a:ea typeface="微软雅黑"/>
                <a:cs typeface="+mn-cs"/>
              </a:rPr>
              <a:t>被成功邀請的新用戶中的儲值人數佔比隨邀請人等級大致呈現正態分佈</a:t>
            </a:r>
            <a:endParaRPr kumimoji="0" lang="zh-CN" altLang="en-US" b="1" i="0" u="none" strike="noStrike" kern="1200" cap="none" spc="0" normalizeH="0" baseline="0" noProof="0" dirty="0">
              <a:ln>
                <a:noFill/>
              </a:ln>
              <a:solidFill>
                <a:schemeClr val="bg1"/>
              </a:solidFill>
              <a:effectLst/>
              <a:uLnTx/>
              <a:uFillTx/>
              <a:latin typeface="微软雅黑"/>
              <a:ea typeface="微软雅黑"/>
              <a:cs typeface="+mn-cs"/>
            </a:endParaRPr>
          </a:p>
        </p:txBody>
      </p:sp>
      <p:sp>
        <p:nvSpPr>
          <p:cNvPr id="8" name="矩形: 圆角 7">
            <a:extLst>
              <a:ext uri="{FF2B5EF4-FFF2-40B4-BE49-F238E27FC236}">
                <a16:creationId xmlns:a16="http://schemas.microsoft.com/office/drawing/2014/main" id="{676B60DC-3EF4-4445-936F-B75B40159FAF}"/>
              </a:ext>
            </a:extLst>
          </p:cNvPr>
          <p:cNvSpPr/>
          <p:nvPr/>
        </p:nvSpPr>
        <p:spPr>
          <a:xfrm>
            <a:off x="523687" y="4073315"/>
            <a:ext cx="11030135" cy="581132"/>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1" dirty="0">
                <a:solidFill>
                  <a:srgbClr val="F5D2C8"/>
                </a:solidFill>
                <a:latin typeface="微软雅黑"/>
                <a:ea typeface="微软雅黑"/>
              </a:rPr>
              <a:t>5.</a:t>
            </a:r>
            <a:r>
              <a:rPr lang="zh-CN" altLang="en-US" b="1" dirty="0">
                <a:solidFill>
                  <a:srgbClr val="F5D2C8"/>
                </a:solidFill>
                <a:latin typeface="微软雅黑"/>
                <a:ea typeface="微软雅黑"/>
              </a:rPr>
              <a:t>被邀請人儲值情況整體在</a:t>
            </a:r>
            <a:r>
              <a:rPr lang="en-US" altLang="zh-CN" b="1" dirty="0">
                <a:solidFill>
                  <a:srgbClr val="F5D2C8"/>
                </a:solidFill>
                <a:latin typeface="微软雅黑"/>
                <a:ea typeface="微软雅黑"/>
              </a:rPr>
              <a:t>50%</a:t>
            </a:r>
            <a:r>
              <a:rPr lang="zh-CN" altLang="en-US" b="1" dirty="0">
                <a:solidFill>
                  <a:srgbClr val="F5D2C8"/>
                </a:solidFill>
                <a:latin typeface="微软雅黑"/>
                <a:ea typeface="微软雅黑"/>
              </a:rPr>
              <a:t>上下浮動，金卡用戶付費轉化率特別高，需重點關注</a:t>
            </a:r>
          </a:p>
        </p:txBody>
      </p:sp>
      <p:sp>
        <p:nvSpPr>
          <p:cNvPr id="9" name="矩形: 圆角 8">
            <a:extLst>
              <a:ext uri="{FF2B5EF4-FFF2-40B4-BE49-F238E27FC236}">
                <a16:creationId xmlns:a16="http://schemas.microsoft.com/office/drawing/2014/main" id="{01830ECA-2474-4764-92C2-E3D010A10366}"/>
              </a:ext>
            </a:extLst>
          </p:cNvPr>
          <p:cNvSpPr/>
          <p:nvPr/>
        </p:nvSpPr>
        <p:spPr>
          <a:xfrm>
            <a:off x="523688" y="2537020"/>
            <a:ext cx="11030136" cy="581132"/>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b="1" i="0" u="none" strike="noStrike" kern="1200" cap="none" spc="0" normalizeH="0" baseline="0" noProof="0" dirty="0">
                <a:ln>
                  <a:noFill/>
                </a:ln>
                <a:solidFill>
                  <a:srgbClr val="F5D2C8"/>
                </a:solidFill>
                <a:effectLst/>
                <a:uLnTx/>
                <a:uFillTx/>
                <a:latin typeface="微软雅黑"/>
                <a:ea typeface="微软雅黑"/>
                <a:cs typeface="+mn-cs"/>
              </a:rPr>
              <a:t>3.</a:t>
            </a:r>
            <a:r>
              <a:rPr kumimoji="0" lang="zh-CN" altLang="en-US" b="1" i="0" u="none" strike="noStrike" kern="1200" cap="none" spc="0" normalizeH="0" baseline="0" noProof="0" dirty="0">
                <a:ln>
                  <a:noFill/>
                </a:ln>
                <a:solidFill>
                  <a:srgbClr val="F5D2C8"/>
                </a:solidFill>
                <a:effectLst/>
                <a:uLnTx/>
                <a:uFillTx/>
                <a:latin typeface="微软雅黑"/>
                <a:ea typeface="微软雅黑"/>
                <a:cs typeface="+mn-cs"/>
              </a:rPr>
              <a:t>參加活動人群數量在活動期內整體呈下降趨勢，</a:t>
            </a:r>
            <a:r>
              <a:rPr kumimoji="0" lang="zh-TW" altLang="en-US" b="1" i="0" u="none" strike="noStrike" kern="1200" cap="none" spc="0" normalizeH="0" baseline="0" noProof="0" dirty="0">
                <a:ln>
                  <a:noFill/>
                </a:ln>
                <a:solidFill>
                  <a:srgbClr val="F5D2C8"/>
                </a:solidFill>
                <a:effectLst/>
                <a:uLnTx/>
                <a:uFillTx/>
                <a:latin typeface="微软雅黑"/>
                <a:ea typeface="微软雅黑"/>
                <a:cs typeface="+mn-cs"/>
              </a:rPr>
              <a:t>參加活動</a:t>
            </a:r>
            <a:r>
              <a:rPr kumimoji="0" lang="zh-CN" altLang="en-US" b="1" i="0" u="none" strike="noStrike" kern="1200" cap="none" spc="0" normalizeH="0" baseline="0" noProof="0" dirty="0">
                <a:ln>
                  <a:noFill/>
                </a:ln>
                <a:solidFill>
                  <a:srgbClr val="F5D2C8"/>
                </a:solidFill>
                <a:effectLst/>
                <a:uLnTx/>
                <a:uFillTx/>
                <a:latin typeface="微软雅黑"/>
                <a:ea typeface="微软雅黑"/>
                <a:cs typeface="+mn-cs"/>
              </a:rPr>
              <a:t>邀請</a:t>
            </a:r>
            <a:r>
              <a:rPr kumimoji="0" lang="zh-TW" altLang="en-US" b="1" i="0" u="none" strike="noStrike" kern="1200" cap="none" spc="0" normalizeH="0" baseline="0" noProof="0" dirty="0">
                <a:ln>
                  <a:noFill/>
                </a:ln>
                <a:solidFill>
                  <a:srgbClr val="F5D2C8"/>
                </a:solidFill>
                <a:effectLst/>
                <a:uLnTx/>
                <a:uFillTx/>
                <a:latin typeface="微软雅黑"/>
                <a:ea typeface="微软雅黑"/>
                <a:cs typeface="+mn-cs"/>
              </a:rPr>
              <a:t>人群體集中在中小</a:t>
            </a:r>
            <a:r>
              <a:rPr kumimoji="0" lang="en-US" altLang="zh-TW" b="1" i="0" u="none" strike="noStrike" kern="1200" cap="none" spc="0" normalizeH="0" baseline="0" noProof="0" dirty="0">
                <a:ln>
                  <a:noFill/>
                </a:ln>
                <a:solidFill>
                  <a:srgbClr val="F5D2C8"/>
                </a:solidFill>
                <a:effectLst/>
                <a:uLnTx/>
                <a:uFillTx/>
                <a:latin typeface="微软雅黑"/>
                <a:ea typeface="微软雅黑"/>
                <a:cs typeface="+mn-cs"/>
              </a:rPr>
              <a:t>R</a:t>
            </a:r>
            <a:r>
              <a:rPr kumimoji="0" lang="zh-TW" altLang="en-US" b="1" i="0" u="none" strike="noStrike" kern="1200" cap="none" spc="0" normalizeH="0" baseline="0" noProof="0" dirty="0">
                <a:ln>
                  <a:noFill/>
                </a:ln>
                <a:solidFill>
                  <a:srgbClr val="F5D2C8"/>
                </a:solidFill>
                <a:effectLst/>
                <a:uLnTx/>
                <a:uFillTx/>
                <a:latin typeface="微软雅黑"/>
                <a:ea typeface="微软雅黑"/>
                <a:cs typeface="+mn-cs"/>
              </a:rPr>
              <a:t>用戶</a:t>
            </a:r>
            <a:r>
              <a:rPr kumimoji="0" lang="zh-CN" altLang="en-US" b="1" i="0" u="none" strike="noStrike" kern="1200" cap="none" spc="0" normalizeH="0" baseline="0" noProof="0" dirty="0">
                <a:ln>
                  <a:noFill/>
                </a:ln>
                <a:solidFill>
                  <a:srgbClr val="F5D2C8"/>
                </a:solidFill>
                <a:effectLst/>
                <a:uLnTx/>
                <a:uFillTx/>
                <a:latin typeface="微软雅黑"/>
                <a:ea typeface="微软雅黑"/>
                <a:cs typeface="+mn-cs"/>
              </a:rPr>
              <a:t>，且活動群體人次日活動留存率不高，參與活動持續性不夠</a:t>
            </a:r>
          </a:p>
        </p:txBody>
      </p:sp>
      <p:sp>
        <p:nvSpPr>
          <p:cNvPr id="10" name="矩形: 圆角 9">
            <a:extLst>
              <a:ext uri="{FF2B5EF4-FFF2-40B4-BE49-F238E27FC236}">
                <a16:creationId xmlns:a16="http://schemas.microsoft.com/office/drawing/2014/main" id="{1E7DCD41-CE32-4C14-97D6-225C6699A2E7}"/>
              </a:ext>
            </a:extLst>
          </p:cNvPr>
          <p:cNvSpPr/>
          <p:nvPr/>
        </p:nvSpPr>
        <p:spPr>
          <a:xfrm>
            <a:off x="523687" y="4817678"/>
            <a:ext cx="10934888" cy="1195342"/>
          </a:xfrm>
          <a:prstGeom prst="round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schemeClr val="bg1"/>
                </a:solidFill>
                <a:effectLst/>
                <a:uLnTx/>
                <a:uFillTx/>
                <a:latin typeface="微软雅黑"/>
                <a:ea typeface="微软雅黑"/>
                <a:cs typeface="+mn-cs"/>
              </a:rPr>
              <a:t>結論：活動帶來的新用戶質量高，因此現階段主要戰略方向為重點提升活動邀請率和轉化率保持持續輸入數量即可，配以監測引進新用戶質量即可</a:t>
            </a:r>
          </a:p>
        </p:txBody>
      </p:sp>
    </p:spTree>
    <p:extLst>
      <p:ext uri="{BB962C8B-B14F-4D97-AF65-F5344CB8AC3E}">
        <p14:creationId xmlns:p14="http://schemas.microsoft.com/office/powerpoint/2010/main" val="90426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5069E8-5A07-4EE3-9844-A964EFF0E2AD}"/>
              </a:ext>
            </a:extLst>
          </p:cNvPr>
          <p:cNvSpPr>
            <a:spLocks noGrp="1"/>
          </p:cNvSpPr>
          <p:nvPr>
            <p:ph type="title"/>
          </p:nvPr>
        </p:nvSpPr>
        <p:spPr/>
        <p:txBody>
          <a:bodyPr/>
          <a:lstStyle/>
          <a:p>
            <a:r>
              <a:rPr lang="zh-CN" altLang="en-US" dirty="0"/>
              <a:t>策略建議</a:t>
            </a:r>
          </a:p>
        </p:txBody>
      </p:sp>
      <p:sp>
        <p:nvSpPr>
          <p:cNvPr id="3" name="矩形: 圆角 2">
            <a:extLst>
              <a:ext uri="{FF2B5EF4-FFF2-40B4-BE49-F238E27FC236}">
                <a16:creationId xmlns:a16="http://schemas.microsoft.com/office/drawing/2014/main" id="{B4E24272-EB20-4702-9C58-BD496CF9B16F}"/>
              </a:ext>
            </a:extLst>
          </p:cNvPr>
          <p:cNvSpPr/>
          <p:nvPr/>
        </p:nvSpPr>
        <p:spPr>
          <a:xfrm>
            <a:off x="1479176" y="1138518"/>
            <a:ext cx="10148048" cy="5072461"/>
          </a:xfrm>
          <a:prstGeom prst="roundRect">
            <a:avLst>
              <a:gd name="adj" fmla="val 3948"/>
            </a:avLst>
          </a:prstGeom>
          <a:solidFill>
            <a:srgbClr val="F5D2C8">
              <a:alpha val="50000"/>
            </a:srgbClr>
          </a:solidFill>
          <a:ln w="38100">
            <a:solidFill>
              <a:srgbClr val="F5D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a:extLst>
              <a:ext uri="{FF2B5EF4-FFF2-40B4-BE49-F238E27FC236}">
                <a16:creationId xmlns:a16="http://schemas.microsoft.com/office/drawing/2014/main" id="{C0AEAA1C-B562-4E92-9BC3-C673421C8B16}"/>
              </a:ext>
            </a:extLst>
          </p:cNvPr>
          <p:cNvSpPr/>
          <p:nvPr/>
        </p:nvSpPr>
        <p:spPr>
          <a:xfrm>
            <a:off x="1589937" y="1237129"/>
            <a:ext cx="9902817" cy="4858871"/>
          </a:xfrm>
          <a:prstGeom prst="roundRect">
            <a:avLst>
              <a:gd name="adj" fmla="val 7031"/>
            </a:avLst>
          </a:prstGeom>
          <a:solidFill>
            <a:schemeClr val="bg1"/>
          </a:solidFill>
          <a:ln>
            <a:solidFill>
              <a:srgbClr val="F6BA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7" name="矩形: 圆角 6">
            <a:extLst>
              <a:ext uri="{FF2B5EF4-FFF2-40B4-BE49-F238E27FC236}">
                <a16:creationId xmlns:a16="http://schemas.microsoft.com/office/drawing/2014/main" id="{FF845C3A-D6AB-4A58-9E91-51977AED4DE4}"/>
              </a:ext>
            </a:extLst>
          </p:cNvPr>
          <p:cNvSpPr/>
          <p:nvPr/>
        </p:nvSpPr>
        <p:spPr>
          <a:xfrm>
            <a:off x="265341" y="1160954"/>
            <a:ext cx="1065918" cy="5050025"/>
          </a:xfrm>
          <a:prstGeom prst="roundRect">
            <a:avLst>
              <a:gd name="adj" fmla="val 19190"/>
            </a:avLst>
          </a:prstGeom>
          <a:solidFill>
            <a:srgbClr val="F5D2C8"/>
          </a:solidFill>
          <a:ln>
            <a:solidFill>
              <a:srgbClr val="F5D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t>數量</a:t>
            </a:r>
          </a:p>
        </p:txBody>
      </p:sp>
      <p:sp>
        <p:nvSpPr>
          <p:cNvPr id="194" name="文本框 193">
            <a:extLst>
              <a:ext uri="{FF2B5EF4-FFF2-40B4-BE49-F238E27FC236}">
                <a16:creationId xmlns:a16="http://schemas.microsoft.com/office/drawing/2014/main" id="{1DB6F507-B022-4A54-A219-82A494C83C0A}"/>
              </a:ext>
            </a:extLst>
          </p:cNvPr>
          <p:cNvSpPr txBox="1"/>
          <p:nvPr/>
        </p:nvSpPr>
        <p:spPr>
          <a:xfrm>
            <a:off x="1589937" y="603701"/>
            <a:ext cx="8032981" cy="461665"/>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b="1" dirty="0">
                <a:ln>
                  <a:solidFill>
                    <a:srgbClr val="F5D2C8"/>
                  </a:solidFill>
                </a:ln>
                <a:solidFill>
                  <a:srgbClr val="F5D2C8"/>
                </a:solidFill>
                <a:latin typeface="微软雅黑"/>
                <a:ea typeface="微软雅黑"/>
              </a:rPr>
              <a:t>邀請率</a:t>
            </a:r>
            <a:r>
              <a:rPr lang="en-US" altLang="zh-CN" sz="2400" b="1" dirty="0">
                <a:ln>
                  <a:solidFill>
                    <a:srgbClr val="F5D2C8"/>
                  </a:solidFill>
                </a:ln>
                <a:solidFill>
                  <a:srgbClr val="F5D2C8"/>
                </a:solidFill>
                <a:latin typeface="微软雅黑"/>
                <a:ea typeface="微软雅黑"/>
              </a:rPr>
              <a:t>&amp;</a:t>
            </a:r>
            <a:r>
              <a:rPr lang="zh-CN" altLang="en-US" sz="2400" b="1" dirty="0">
                <a:ln>
                  <a:solidFill>
                    <a:srgbClr val="F5D2C8"/>
                  </a:solidFill>
                </a:ln>
                <a:solidFill>
                  <a:srgbClr val="F5D2C8"/>
                </a:solidFill>
                <a:latin typeface="微软雅黑"/>
                <a:ea typeface="微软雅黑"/>
              </a:rPr>
              <a:t>轉化率</a:t>
            </a:r>
            <a:endParaRPr lang="zh-CN" altLang="en-US" sz="2400" b="1" dirty="0">
              <a:ln>
                <a:solidFill>
                  <a:srgbClr val="F5D2C8"/>
                </a:solidFill>
              </a:ln>
              <a:solidFill>
                <a:srgbClr val="F5D2C8"/>
              </a:solidFill>
              <a:effectLst/>
              <a:latin typeface="微软雅黑"/>
              <a:ea typeface="微软雅黑"/>
            </a:endParaRPr>
          </a:p>
        </p:txBody>
      </p:sp>
      <p:sp>
        <p:nvSpPr>
          <p:cNvPr id="203" name="矩形: 圆角 202">
            <a:extLst>
              <a:ext uri="{FF2B5EF4-FFF2-40B4-BE49-F238E27FC236}">
                <a16:creationId xmlns:a16="http://schemas.microsoft.com/office/drawing/2014/main" id="{52E2C811-38C3-4DC9-A75D-91C4AD3C49AB}"/>
              </a:ext>
            </a:extLst>
          </p:cNvPr>
          <p:cNvSpPr/>
          <p:nvPr/>
        </p:nvSpPr>
        <p:spPr>
          <a:xfrm>
            <a:off x="1885772" y="1973996"/>
            <a:ext cx="9320110" cy="1049835"/>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1.</a:t>
            </a:r>
            <a:r>
              <a:rPr lang="zh-CN" altLang="en-US" b="1" dirty="0">
                <a:solidFill>
                  <a:schemeClr val="bg1"/>
                </a:solidFill>
                <a:latin typeface="微软雅黑"/>
                <a:ea typeface="微软雅黑"/>
              </a:rPr>
              <a:t>分享方式多元化，例如</a:t>
            </a:r>
            <a:r>
              <a:rPr lang="en-US" altLang="zh-CN" b="1" dirty="0">
                <a:solidFill>
                  <a:schemeClr val="bg1"/>
                </a:solidFill>
                <a:latin typeface="微软雅黑"/>
                <a:ea typeface="微软雅黑"/>
              </a:rPr>
              <a:t>H5</a:t>
            </a:r>
            <a:r>
              <a:rPr lang="zh-CN" altLang="en-US" b="1" dirty="0">
                <a:solidFill>
                  <a:schemeClr val="bg1"/>
                </a:solidFill>
                <a:latin typeface="微软雅黑"/>
                <a:ea typeface="微软雅黑"/>
              </a:rPr>
              <a:t>，超鏈接等增加觸點，並且在新方式上可以考慮增加埋點，監測有效複製次數，後期達到天花板時期的時候，可以考慮再次刺激，即有效分享即可獲得一定獎勵</a:t>
            </a:r>
            <a:endParaRPr lang="en-US" altLang="zh-CN" b="1" dirty="0">
              <a:solidFill>
                <a:schemeClr val="bg1"/>
              </a:solidFill>
              <a:latin typeface="微软雅黑"/>
              <a:ea typeface="微软雅黑"/>
            </a:endParaRPr>
          </a:p>
        </p:txBody>
      </p:sp>
      <p:sp>
        <p:nvSpPr>
          <p:cNvPr id="100" name="矩形: 圆角 99">
            <a:extLst>
              <a:ext uri="{FF2B5EF4-FFF2-40B4-BE49-F238E27FC236}">
                <a16:creationId xmlns:a16="http://schemas.microsoft.com/office/drawing/2014/main" id="{B1784829-CBA8-4A4D-9C6E-8EFF37AF62B0}"/>
              </a:ext>
            </a:extLst>
          </p:cNvPr>
          <p:cNvSpPr/>
          <p:nvPr/>
        </p:nvSpPr>
        <p:spPr>
          <a:xfrm>
            <a:off x="1885772" y="1405822"/>
            <a:ext cx="2543275" cy="361837"/>
          </a:xfrm>
          <a:prstGeom prst="roundRect">
            <a:avLst>
              <a:gd name="adj" fmla="val 43016"/>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邀請人數</a:t>
            </a:r>
            <a:r>
              <a:rPr kumimoji="0" lang="en-US" altLang="zh-CN" b="1" i="0" u="none" strike="noStrike" kern="1200" cap="none" spc="0" normalizeH="0" baseline="0" noProof="0" dirty="0">
                <a:ln>
                  <a:noFill/>
                </a:ln>
                <a:solidFill>
                  <a:schemeClr val="bg1"/>
                </a:solidFill>
                <a:effectLst/>
                <a:uLnTx/>
                <a:uFillTx/>
                <a:latin typeface="微软雅黑"/>
                <a:ea typeface="微软雅黑"/>
                <a:cs typeface="+mn-cs"/>
              </a:rPr>
              <a:t>&amp;</a:t>
            </a: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被邀請人</a:t>
            </a:r>
          </a:p>
        </p:txBody>
      </p:sp>
      <p:sp>
        <p:nvSpPr>
          <p:cNvPr id="102" name="矩形: 圆角 101">
            <a:extLst>
              <a:ext uri="{FF2B5EF4-FFF2-40B4-BE49-F238E27FC236}">
                <a16:creationId xmlns:a16="http://schemas.microsoft.com/office/drawing/2014/main" id="{9FA59B2A-5094-47D6-9694-955A1F44EF2A}"/>
              </a:ext>
            </a:extLst>
          </p:cNvPr>
          <p:cNvSpPr/>
          <p:nvPr/>
        </p:nvSpPr>
        <p:spPr>
          <a:xfrm>
            <a:off x="1885772" y="3333904"/>
            <a:ext cx="9320110" cy="1049835"/>
          </a:xfrm>
          <a:prstGeom prst="roundRect">
            <a:avLst>
              <a:gd name="adj" fmla="val 31741"/>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2.</a:t>
            </a:r>
            <a:r>
              <a:rPr lang="zh-CN" altLang="en-US" b="1" dirty="0">
                <a:solidFill>
                  <a:schemeClr val="bg1"/>
                </a:solidFill>
                <a:latin typeface="微软雅黑"/>
                <a:ea typeface="微软雅黑"/>
              </a:rPr>
              <a:t>二次邀請人機制，即</a:t>
            </a:r>
            <a:r>
              <a:rPr lang="en-US" altLang="zh-CN" b="1" dirty="0">
                <a:solidFill>
                  <a:schemeClr val="bg1"/>
                </a:solidFill>
                <a:latin typeface="微软雅黑"/>
                <a:ea typeface="微软雅黑"/>
              </a:rPr>
              <a:t>A</a:t>
            </a:r>
            <a:r>
              <a:rPr lang="zh-CN" altLang="en-US" b="1" dirty="0">
                <a:solidFill>
                  <a:schemeClr val="bg1"/>
                </a:solidFill>
                <a:latin typeface="微软雅黑"/>
                <a:ea typeface="微软雅黑"/>
              </a:rPr>
              <a:t>玩家邀請了</a:t>
            </a:r>
            <a:r>
              <a:rPr lang="en-US" altLang="zh-CN" b="1" dirty="0">
                <a:solidFill>
                  <a:schemeClr val="bg1"/>
                </a:solidFill>
                <a:latin typeface="微软雅黑"/>
                <a:ea typeface="微软雅黑"/>
              </a:rPr>
              <a:t>B</a:t>
            </a:r>
            <a:r>
              <a:rPr lang="zh-CN" altLang="en-US" b="1" dirty="0">
                <a:solidFill>
                  <a:schemeClr val="bg1"/>
                </a:solidFill>
                <a:latin typeface="微软雅黑"/>
                <a:ea typeface="微软雅黑"/>
              </a:rPr>
              <a:t>玩家，當</a:t>
            </a:r>
            <a:r>
              <a:rPr lang="en-US" altLang="zh-CN" b="1" dirty="0">
                <a:solidFill>
                  <a:schemeClr val="bg1"/>
                </a:solidFill>
                <a:latin typeface="微软雅黑"/>
                <a:ea typeface="微软雅黑"/>
              </a:rPr>
              <a:t>B</a:t>
            </a:r>
            <a:r>
              <a:rPr lang="zh-CN" altLang="en-US" b="1" dirty="0">
                <a:solidFill>
                  <a:schemeClr val="bg1"/>
                </a:solidFill>
                <a:latin typeface="微软雅黑"/>
                <a:ea typeface="微软雅黑"/>
              </a:rPr>
              <a:t>玩家成功邀請到了</a:t>
            </a:r>
            <a:r>
              <a:rPr lang="en-US" altLang="zh-CN" b="1" dirty="0">
                <a:solidFill>
                  <a:schemeClr val="bg1"/>
                </a:solidFill>
                <a:latin typeface="微软雅黑"/>
                <a:ea typeface="微软雅黑"/>
              </a:rPr>
              <a:t>C</a:t>
            </a:r>
            <a:r>
              <a:rPr lang="zh-CN" altLang="en-US" b="1" dirty="0">
                <a:solidFill>
                  <a:schemeClr val="bg1"/>
                </a:solidFill>
                <a:latin typeface="微软雅黑"/>
                <a:ea typeface="微软雅黑"/>
              </a:rPr>
              <a:t>玩家的時候，</a:t>
            </a:r>
            <a:r>
              <a:rPr lang="en-US" altLang="zh-CN" b="1" dirty="0">
                <a:solidFill>
                  <a:schemeClr val="bg1"/>
                </a:solidFill>
                <a:latin typeface="微软雅黑"/>
                <a:ea typeface="微软雅黑"/>
              </a:rPr>
              <a:t>A</a:t>
            </a:r>
            <a:r>
              <a:rPr lang="zh-CN" altLang="en-US" b="1" dirty="0">
                <a:solidFill>
                  <a:schemeClr val="bg1"/>
                </a:solidFill>
                <a:latin typeface="微软雅黑"/>
                <a:ea typeface="微软雅黑"/>
              </a:rPr>
              <a:t>玩家也可以獲得一定的間接返點數，可一定程度刺激</a:t>
            </a:r>
            <a:r>
              <a:rPr lang="en-US" altLang="zh-CN" b="1" dirty="0">
                <a:solidFill>
                  <a:schemeClr val="bg1"/>
                </a:solidFill>
                <a:latin typeface="微软雅黑"/>
                <a:ea typeface="微软雅黑"/>
              </a:rPr>
              <a:t>A</a:t>
            </a:r>
            <a:r>
              <a:rPr lang="zh-CN" altLang="en-US" b="1" dirty="0">
                <a:solidFill>
                  <a:schemeClr val="bg1"/>
                </a:solidFill>
                <a:latin typeface="微软雅黑"/>
                <a:ea typeface="微软雅黑"/>
              </a:rPr>
              <a:t>玩家鼓勵</a:t>
            </a:r>
            <a:r>
              <a:rPr lang="en-US" altLang="zh-CN" b="1" dirty="0">
                <a:solidFill>
                  <a:schemeClr val="bg1"/>
                </a:solidFill>
                <a:latin typeface="微软雅黑"/>
                <a:ea typeface="微软雅黑"/>
              </a:rPr>
              <a:t>B</a:t>
            </a:r>
            <a:r>
              <a:rPr lang="zh-CN" altLang="en-US" b="1" dirty="0">
                <a:solidFill>
                  <a:schemeClr val="bg1"/>
                </a:solidFill>
                <a:latin typeface="微软雅黑"/>
                <a:ea typeface="微软雅黑"/>
              </a:rPr>
              <a:t>玩家也去邀請</a:t>
            </a:r>
            <a:r>
              <a:rPr lang="en-US" altLang="zh-CN" b="1" dirty="0">
                <a:solidFill>
                  <a:schemeClr val="bg1"/>
                </a:solidFill>
                <a:latin typeface="微软雅黑"/>
                <a:ea typeface="微软雅黑"/>
              </a:rPr>
              <a:t>B</a:t>
            </a:r>
            <a:r>
              <a:rPr lang="zh-CN" altLang="en-US" b="1" dirty="0">
                <a:solidFill>
                  <a:schemeClr val="bg1"/>
                </a:solidFill>
                <a:latin typeface="微软雅黑"/>
                <a:ea typeface="微软雅黑"/>
              </a:rPr>
              <a:t>的好友</a:t>
            </a:r>
            <a:endParaRPr lang="en-US" altLang="zh-CN" b="1" dirty="0">
              <a:solidFill>
                <a:schemeClr val="bg1"/>
              </a:solidFill>
              <a:latin typeface="微软雅黑"/>
              <a:ea typeface="微软雅黑"/>
            </a:endParaRPr>
          </a:p>
        </p:txBody>
      </p:sp>
      <p:sp>
        <p:nvSpPr>
          <p:cNvPr id="103" name="矩形: 圆角 102">
            <a:extLst>
              <a:ext uri="{FF2B5EF4-FFF2-40B4-BE49-F238E27FC236}">
                <a16:creationId xmlns:a16="http://schemas.microsoft.com/office/drawing/2014/main" id="{1D5FF017-B74B-45AF-9AA5-B09811B334C4}"/>
              </a:ext>
            </a:extLst>
          </p:cNvPr>
          <p:cNvSpPr/>
          <p:nvPr/>
        </p:nvSpPr>
        <p:spPr>
          <a:xfrm>
            <a:off x="1885772" y="4760258"/>
            <a:ext cx="9320110" cy="959223"/>
          </a:xfrm>
          <a:prstGeom prst="roundRect">
            <a:avLst>
              <a:gd name="adj" fmla="val 37848"/>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3.</a:t>
            </a:r>
            <a:r>
              <a:rPr lang="zh-CN" altLang="en-US" b="1" dirty="0">
                <a:solidFill>
                  <a:schemeClr val="bg1"/>
                </a:solidFill>
                <a:latin typeface="微软雅黑"/>
                <a:ea typeface="微软雅黑"/>
              </a:rPr>
              <a:t>增加新用戶的註冊點，例如鏈接分享後在不下載</a:t>
            </a:r>
            <a:r>
              <a:rPr lang="en-US" altLang="zh-CN" b="1" dirty="0">
                <a:solidFill>
                  <a:schemeClr val="bg1"/>
                </a:solidFill>
                <a:latin typeface="微软雅黑"/>
                <a:ea typeface="微软雅黑"/>
              </a:rPr>
              <a:t>app</a:t>
            </a:r>
            <a:r>
              <a:rPr lang="zh-CN" altLang="en-US" b="1" dirty="0">
                <a:solidFill>
                  <a:schemeClr val="bg1"/>
                </a:solidFill>
                <a:latin typeface="微软雅黑"/>
                <a:ea typeface="微软雅黑"/>
              </a:rPr>
              <a:t>的情況下就用成功註冊為新用戶並且綁定手機號即可獲得“盲盒”，虛寶卡一張等特殊獎勵</a:t>
            </a:r>
            <a:endParaRPr lang="en-US" altLang="zh-CN" b="1" dirty="0">
              <a:solidFill>
                <a:schemeClr val="bg1"/>
              </a:solidFill>
              <a:latin typeface="微软雅黑"/>
              <a:ea typeface="微软雅黑"/>
            </a:endParaRPr>
          </a:p>
        </p:txBody>
      </p:sp>
    </p:spTree>
    <p:custDataLst>
      <p:tags r:id="rId1"/>
    </p:custDataLst>
    <p:extLst>
      <p:ext uri="{BB962C8B-B14F-4D97-AF65-F5344CB8AC3E}">
        <p14:creationId xmlns:p14="http://schemas.microsoft.com/office/powerpoint/2010/main" val="18953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5069E8-5A07-4EE3-9844-A964EFF0E2AD}"/>
              </a:ext>
            </a:extLst>
          </p:cNvPr>
          <p:cNvSpPr>
            <a:spLocks noGrp="1"/>
          </p:cNvSpPr>
          <p:nvPr>
            <p:ph type="title"/>
          </p:nvPr>
        </p:nvSpPr>
        <p:spPr/>
        <p:txBody>
          <a:bodyPr/>
          <a:lstStyle/>
          <a:p>
            <a:r>
              <a:rPr lang="zh-CN" altLang="en-US" dirty="0"/>
              <a:t>策略建議</a:t>
            </a:r>
          </a:p>
        </p:txBody>
      </p:sp>
      <p:sp>
        <p:nvSpPr>
          <p:cNvPr id="3" name="矩形: 圆角 2">
            <a:extLst>
              <a:ext uri="{FF2B5EF4-FFF2-40B4-BE49-F238E27FC236}">
                <a16:creationId xmlns:a16="http://schemas.microsoft.com/office/drawing/2014/main" id="{B4E24272-EB20-4702-9C58-BD496CF9B16F}"/>
              </a:ext>
            </a:extLst>
          </p:cNvPr>
          <p:cNvSpPr/>
          <p:nvPr/>
        </p:nvSpPr>
        <p:spPr>
          <a:xfrm>
            <a:off x="1479176" y="1138518"/>
            <a:ext cx="10148048" cy="5072461"/>
          </a:xfrm>
          <a:prstGeom prst="roundRect">
            <a:avLst>
              <a:gd name="adj" fmla="val 3948"/>
            </a:avLst>
          </a:prstGeom>
          <a:solidFill>
            <a:srgbClr val="F5D2C8">
              <a:alpha val="50000"/>
            </a:srgbClr>
          </a:solidFill>
          <a:ln w="38100">
            <a:solidFill>
              <a:srgbClr val="F5D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a:extLst>
              <a:ext uri="{FF2B5EF4-FFF2-40B4-BE49-F238E27FC236}">
                <a16:creationId xmlns:a16="http://schemas.microsoft.com/office/drawing/2014/main" id="{C0AEAA1C-B562-4E92-9BC3-C673421C8B16}"/>
              </a:ext>
            </a:extLst>
          </p:cNvPr>
          <p:cNvSpPr/>
          <p:nvPr/>
        </p:nvSpPr>
        <p:spPr>
          <a:xfrm>
            <a:off x="1589937" y="1234094"/>
            <a:ext cx="9902817" cy="4858871"/>
          </a:xfrm>
          <a:prstGeom prst="roundRect">
            <a:avLst>
              <a:gd name="adj" fmla="val 7031"/>
            </a:avLst>
          </a:prstGeom>
          <a:solidFill>
            <a:schemeClr val="bg1"/>
          </a:solidFill>
          <a:ln>
            <a:solidFill>
              <a:srgbClr val="F6BA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altLang="zh-CN" sz="1800" b="1" i="0" u="none" strike="noStrike" kern="1200" cap="none" spc="0" normalizeH="0" baseline="0" noProof="0">
                <a:ln>
                  <a:noFill/>
                </a:ln>
                <a:solidFill>
                  <a:prstClr val="white"/>
                </a:solidFill>
                <a:effectLst/>
                <a:uLnTx/>
                <a:uFillTx/>
                <a:latin typeface="微软雅黑"/>
                <a:ea typeface="微软雅黑"/>
                <a:cs typeface="+mn-cs"/>
              </a:rPr>
              <a:t>&amp;</a:t>
            </a:r>
            <a:r>
              <a:rPr kumimoji="0" lang="zh-CN" altLang="en-US" sz="1800" b="1" i="0" u="none" strike="noStrike" kern="1200" cap="none" spc="0" normalizeH="0" baseline="0" noProof="0">
                <a:ln>
                  <a:noFill/>
                </a:ln>
                <a:solidFill>
                  <a:prstClr val="white"/>
                </a:solidFill>
                <a:effectLst/>
                <a:uLnTx/>
                <a:uFillTx/>
                <a:latin typeface="微软雅黑"/>
                <a:ea typeface="微软雅黑"/>
                <a:cs typeface="+mn-cs"/>
              </a:rPr>
              <a:t>活動玩法</a:t>
            </a:r>
            <a:endParaRPr lang="zh-CN" altLang="en-US" sz="2400"/>
          </a:p>
        </p:txBody>
      </p:sp>
      <p:sp>
        <p:nvSpPr>
          <p:cNvPr id="7" name="矩形: 圆角 6">
            <a:extLst>
              <a:ext uri="{FF2B5EF4-FFF2-40B4-BE49-F238E27FC236}">
                <a16:creationId xmlns:a16="http://schemas.microsoft.com/office/drawing/2014/main" id="{FF845C3A-D6AB-4A58-9E91-51977AED4DE4}"/>
              </a:ext>
            </a:extLst>
          </p:cNvPr>
          <p:cNvSpPr/>
          <p:nvPr/>
        </p:nvSpPr>
        <p:spPr>
          <a:xfrm>
            <a:off x="254842" y="1138518"/>
            <a:ext cx="1065918" cy="5050025"/>
          </a:xfrm>
          <a:prstGeom prst="roundRect">
            <a:avLst>
              <a:gd name="adj" fmla="val 22554"/>
            </a:avLst>
          </a:prstGeom>
          <a:solidFill>
            <a:srgbClr val="F5D2C8"/>
          </a:solidFill>
          <a:ln>
            <a:solidFill>
              <a:srgbClr val="F5D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t>質量</a:t>
            </a:r>
          </a:p>
        </p:txBody>
      </p:sp>
      <p:sp>
        <p:nvSpPr>
          <p:cNvPr id="194" name="文本框 193">
            <a:extLst>
              <a:ext uri="{FF2B5EF4-FFF2-40B4-BE49-F238E27FC236}">
                <a16:creationId xmlns:a16="http://schemas.microsoft.com/office/drawing/2014/main" id="{1DB6F507-B022-4A54-A219-82A494C83C0A}"/>
              </a:ext>
            </a:extLst>
          </p:cNvPr>
          <p:cNvSpPr txBox="1"/>
          <p:nvPr/>
        </p:nvSpPr>
        <p:spPr>
          <a:xfrm>
            <a:off x="1589937" y="587204"/>
            <a:ext cx="8032981" cy="461665"/>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400" b="1" dirty="0">
                <a:ln>
                  <a:solidFill>
                    <a:srgbClr val="F5D2C8"/>
                  </a:solidFill>
                </a:ln>
                <a:solidFill>
                  <a:srgbClr val="F5D2C8"/>
                </a:solidFill>
                <a:latin typeface="微软雅黑"/>
                <a:ea typeface="微软雅黑"/>
              </a:rPr>
              <a:t>活動留存</a:t>
            </a:r>
            <a:endParaRPr lang="zh-CN" altLang="en-US" sz="2400" b="1" dirty="0">
              <a:ln>
                <a:solidFill>
                  <a:srgbClr val="F5D2C8"/>
                </a:solidFill>
              </a:ln>
              <a:solidFill>
                <a:srgbClr val="F5D2C8"/>
              </a:solidFill>
              <a:effectLst/>
              <a:latin typeface="微软雅黑"/>
              <a:ea typeface="微软雅黑"/>
            </a:endParaRPr>
          </a:p>
        </p:txBody>
      </p:sp>
      <p:sp>
        <p:nvSpPr>
          <p:cNvPr id="203" name="矩形: 圆角 202">
            <a:extLst>
              <a:ext uri="{FF2B5EF4-FFF2-40B4-BE49-F238E27FC236}">
                <a16:creationId xmlns:a16="http://schemas.microsoft.com/office/drawing/2014/main" id="{52E2C811-38C3-4DC9-A75D-91C4AD3C49AB}"/>
              </a:ext>
            </a:extLst>
          </p:cNvPr>
          <p:cNvSpPr/>
          <p:nvPr/>
        </p:nvSpPr>
        <p:spPr>
          <a:xfrm>
            <a:off x="1885770" y="1884301"/>
            <a:ext cx="9095993" cy="641118"/>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1.</a:t>
            </a:r>
            <a:r>
              <a:rPr lang="zh-CN" altLang="en-US" b="1" dirty="0">
                <a:solidFill>
                  <a:schemeClr val="bg1"/>
                </a:solidFill>
                <a:latin typeface="微软雅黑"/>
                <a:ea typeface="微软雅黑"/>
              </a:rPr>
              <a:t>目標設定可考慮階段性，拆解目標數量，例如一周內成功邀請</a:t>
            </a:r>
            <a:r>
              <a:rPr lang="en-US" altLang="zh-CN" b="1" dirty="0">
                <a:solidFill>
                  <a:schemeClr val="bg1"/>
                </a:solidFill>
                <a:latin typeface="微软雅黑"/>
                <a:ea typeface="微软雅黑"/>
              </a:rPr>
              <a:t>3</a:t>
            </a:r>
            <a:r>
              <a:rPr lang="zh-CN" altLang="en-US" b="1" dirty="0">
                <a:solidFill>
                  <a:schemeClr val="bg1"/>
                </a:solidFill>
                <a:latin typeface="微软雅黑"/>
                <a:ea typeface="微软雅黑"/>
              </a:rPr>
              <a:t>人</a:t>
            </a:r>
            <a:endParaRPr lang="en-US" altLang="zh-CN" b="1" dirty="0">
              <a:solidFill>
                <a:schemeClr val="bg1"/>
              </a:solidFill>
              <a:latin typeface="微软雅黑"/>
              <a:ea typeface="微软雅黑"/>
            </a:endParaRPr>
          </a:p>
        </p:txBody>
      </p:sp>
      <p:sp>
        <p:nvSpPr>
          <p:cNvPr id="100" name="矩形: 圆角 99">
            <a:extLst>
              <a:ext uri="{FF2B5EF4-FFF2-40B4-BE49-F238E27FC236}">
                <a16:creationId xmlns:a16="http://schemas.microsoft.com/office/drawing/2014/main" id="{B1784829-CBA8-4A4D-9C6E-8EFF37AF62B0}"/>
              </a:ext>
            </a:extLst>
          </p:cNvPr>
          <p:cNvSpPr/>
          <p:nvPr/>
        </p:nvSpPr>
        <p:spPr>
          <a:xfrm>
            <a:off x="1885772" y="1425388"/>
            <a:ext cx="2865522" cy="313787"/>
          </a:xfrm>
          <a:prstGeom prst="roundRect">
            <a:avLst>
              <a:gd name="adj" fmla="val 50000"/>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活動機制設定</a:t>
            </a:r>
          </a:p>
        </p:txBody>
      </p:sp>
      <p:sp>
        <p:nvSpPr>
          <p:cNvPr id="11" name="矩形: 圆角 10">
            <a:extLst>
              <a:ext uri="{FF2B5EF4-FFF2-40B4-BE49-F238E27FC236}">
                <a16:creationId xmlns:a16="http://schemas.microsoft.com/office/drawing/2014/main" id="{B045CB03-3E13-4E92-B703-ED08CBFD7246}"/>
              </a:ext>
            </a:extLst>
          </p:cNvPr>
          <p:cNvSpPr/>
          <p:nvPr/>
        </p:nvSpPr>
        <p:spPr>
          <a:xfrm>
            <a:off x="1885772" y="3506635"/>
            <a:ext cx="2865522" cy="313787"/>
          </a:xfrm>
          <a:prstGeom prst="roundRect">
            <a:avLst>
              <a:gd name="adj" fmla="val 50000"/>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活動趣味性</a:t>
            </a:r>
          </a:p>
        </p:txBody>
      </p:sp>
      <p:sp>
        <p:nvSpPr>
          <p:cNvPr id="12" name="矩形: 圆角 11">
            <a:extLst>
              <a:ext uri="{FF2B5EF4-FFF2-40B4-BE49-F238E27FC236}">
                <a16:creationId xmlns:a16="http://schemas.microsoft.com/office/drawing/2014/main" id="{06A9B1C4-F587-4E80-BC59-8751A23F9479}"/>
              </a:ext>
            </a:extLst>
          </p:cNvPr>
          <p:cNvSpPr/>
          <p:nvPr/>
        </p:nvSpPr>
        <p:spPr>
          <a:xfrm>
            <a:off x="1885770" y="2670546"/>
            <a:ext cx="9095993" cy="641118"/>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b="1" dirty="0">
                <a:solidFill>
                  <a:schemeClr val="bg1"/>
                </a:solidFill>
                <a:latin typeface="微软雅黑"/>
                <a:ea typeface="微软雅黑"/>
              </a:rPr>
              <a:t>2.</a:t>
            </a:r>
            <a:r>
              <a:rPr lang="zh-TW" altLang="en-US" b="1" dirty="0">
                <a:solidFill>
                  <a:schemeClr val="bg1"/>
                </a:solidFill>
                <a:latin typeface="微软雅黑"/>
                <a:ea typeface="微软雅黑"/>
              </a:rPr>
              <a:t>活動提醒，被邀請新玩家首次登入活動即會跳出該任務進度彈窗，可點擊領取獎勵</a:t>
            </a:r>
          </a:p>
        </p:txBody>
      </p:sp>
      <p:sp>
        <p:nvSpPr>
          <p:cNvPr id="13" name="矩形: 圆角 12">
            <a:extLst>
              <a:ext uri="{FF2B5EF4-FFF2-40B4-BE49-F238E27FC236}">
                <a16:creationId xmlns:a16="http://schemas.microsoft.com/office/drawing/2014/main" id="{A36BF0AE-5B34-4DC1-809D-CB12473E72B4}"/>
              </a:ext>
            </a:extLst>
          </p:cNvPr>
          <p:cNvSpPr/>
          <p:nvPr/>
        </p:nvSpPr>
        <p:spPr>
          <a:xfrm>
            <a:off x="1885771" y="4015393"/>
            <a:ext cx="9095993" cy="709042"/>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1.</a:t>
            </a:r>
            <a:r>
              <a:rPr lang="zh-CN" altLang="en-US" b="1" dirty="0">
                <a:solidFill>
                  <a:schemeClr val="bg1"/>
                </a:solidFill>
                <a:latin typeface="微软雅黑"/>
                <a:ea typeface="微软雅黑"/>
              </a:rPr>
              <a:t>增加玩法：可與成績系統，集卡系統等別的活動做聯動，即這邊任務也可以影響聯動任務進度，可獲得多重獎勵</a:t>
            </a:r>
            <a:endParaRPr lang="en-US" altLang="zh-CN" b="1" dirty="0">
              <a:solidFill>
                <a:schemeClr val="bg1"/>
              </a:solidFill>
              <a:latin typeface="微软雅黑"/>
              <a:ea typeface="微软雅黑"/>
            </a:endParaRPr>
          </a:p>
        </p:txBody>
      </p:sp>
      <p:sp>
        <p:nvSpPr>
          <p:cNvPr id="14" name="矩形: 圆角 13">
            <a:extLst>
              <a:ext uri="{FF2B5EF4-FFF2-40B4-BE49-F238E27FC236}">
                <a16:creationId xmlns:a16="http://schemas.microsoft.com/office/drawing/2014/main" id="{A581FC25-8B2A-4C66-B0BF-3BB743CAFFA2}"/>
              </a:ext>
            </a:extLst>
          </p:cNvPr>
          <p:cNvSpPr/>
          <p:nvPr/>
        </p:nvSpPr>
        <p:spPr>
          <a:xfrm>
            <a:off x="1885770" y="4914864"/>
            <a:ext cx="9095993" cy="709042"/>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CN" b="1" dirty="0">
                <a:solidFill>
                  <a:schemeClr val="bg1"/>
                </a:solidFill>
                <a:latin typeface="微软雅黑"/>
                <a:ea typeface="微软雅黑"/>
              </a:rPr>
              <a:t>2.</a:t>
            </a:r>
            <a:r>
              <a:rPr lang="zh-CN" altLang="en-US" b="1" dirty="0">
                <a:solidFill>
                  <a:schemeClr val="bg1"/>
                </a:solidFill>
                <a:latin typeface="微软雅黑"/>
                <a:ea typeface="微软雅黑"/>
              </a:rPr>
              <a:t>新手教學環節可由老玩家替代教學，解鎖師生任務或者夥伴任務</a:t>
            </a:r>
            <a:endParaRPr lang="en-US" altLang="zh-CN" b="1" dirty="0">
              <a:solidFill>
                <a:schemeClr val="bg1"/>
              </a:solidFill>
              <a:latin typeface="微软雅黑"/>
              <a:ea typeface="微软雅黑"/>
            </a:endParaRPr>
          </a:p>
        </p:txBody>
      </p:sp>
    </p:spTree>
    <p:custDataLst>
      <p:tags r:id="rId1"/>
    </p:custDataLst>
    <p:extLst>
      <p:ext uri="{BB962C8B-B14F-4D97-AF65-F5344CB8AC3E}">
        <p14:creationId xmlns:p14="http://schemas.microsoft.com/office/powerpoint/2010/main" val="416722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5069E8-5A07-4EE3-9844-A964EFF0E2AD}"/>
              </a:ext>
            </a:extLst>
          </p:cNvPr>
          <p:cNvSpPr>
            <a:spLocks noGrp="1"/>
          </p:cNvSpPr>
          <p:nvPr>
            <p:ph type="title"/>
          </p:nvPr>
        </p:nvSpPr>
        <p:spPr/>
        <p:txBody>
          <a:bodyPr/>
          <a:lstStyle/>
          <a:p>
            <a:r>
              <a:rPr lang="zh-CN" altLang="en-US" dirty="0"/>
              <a:t>已落地策略</a:t>
            </a:r>
            <a:r>
              <a:rPr lang="en-US" altLang="zh-CN" dirty="0"/>
              <a:t>&amp;</a:t>
            </a:r>
            <a:r>
              <a:rPr lang="zh-CN" altLang="en-US" dirty="0"/>
              <a:t>跟進方向</a:t>
            </a:r>
          </a:p>
        </p:txBody>
      </p:sp>
      <p:sp>
        <p:nvSpPr>
          <p:cNvPr id="5" name="矩形: 圆角 4">
            <a:extLst>
              <a:ext uri="{FF2B5EF4-FFF2-40B4-BE49-F238E27FC236}">
                <a16:creationId xmlns:a16="http://schemas.microsoft.com/office/drawing/2014/main" id="{C0AEAA1C-B562-4E92-9BC3-C673421C8B16}"/>
              </a:ext>
            </a:extLst>
          </p:cNvPr>
          <p:cNvSpPr/>
          <p:nvPr/>
        </p:nvSpPr>
        <p:spPr>
          <a:xfrm>
            <a:off x="840428" y="982543"/>
            <a:ext cx="10139277" cy="5188996"/>
          </a:xfrm>
          <a:prstGeom prst="roundRect">
            <a:avLst>
              <a:gd name="adj" fmla="val 7031"/>
            </a:avLst>
          </a:prstGeom>
          <a:solidFill>
            <a:schemeClr val="bg1"/>
          </a:solidFill>
          <a:ln>
            <a:solidFill>
              <a:srgbClr val="F6BA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altLang="zh-CN" sz="1800" b="1" i="0" u="none" strike="noStrike" kern="1200" cap="none" spc="0" normalizeH="0" baseline="0" noProof="0">
                <a:ln>
                  <a:noFill/>
                </a:ln>
                <a:solidFill>
                  <a:prstClr val="white"/>
                </a:solidFill>
                <a:effectLst/>
                <a:uLnTx/>
                <a:uFillTx/>
                <a:latin typeface="微软雅黑"/>
                <a:ea typeface="微软雅黑"/>
                <a:cs typeface="+mn-cs"/>
              </a:rPr>
              <a:t>&amp;</a:t>
            </a:r>
            <a:r>
              <a:rPr kumimoji="0" lang="zh-CN" altLang="en-US" sz="1800" b="1" i="0" u="none" strike="noStrike" kern="1200" cap="none" spc="0" normalizeH="0" baseline="0" noProof="0">
                <a:ln>
                  <a:noFill/>
                </a:ln>
                <a:solidFill>
                  <a:prstClr val="white"/>
                </a:solidFill>
                <a:effectLst/>
                <a:uLnTx/>
                <a:uFillTx/>
                <a:latin typeface="微软雅黑"/>
                <a:ea typeface="微软雅黑"/>
                <a:cs typeface="+mn-cs"/>
              </a:rPr>
              <a:t>活動玩法</a:t>
            </a:r>
            <a:endParaRPr lang="zh-CN" altLang="en-US" sz="2400"/>
          </a:p>
        </p:txBody>
      </p:sp>
      <p:sp>
        <p:nvSpPr>
          <p:cNvPr id="203" name="矩形: 圆角 202">
            <a:extLst>
              <a:ext uri="{FF2B5EF4-FFF2-40B4-BE49-F238E27FC236}">
                <a16:creationId xmlns:a16="http://schemas.microsoft.com/office/drawing/2014/main" id="{52E2C811-38C3-4DC9-A75D-91C4AD3C49AB}"/>
              </a:ext>
            </a:extLst>
          </p:cNvPr>
          <p:cNvSpPr/>
          <p:nvPr/>
        </p:nvSpPr>
        <p:spPr>
          <a:xfrm>
            <a:off x="1362071" y="1665234"/>
            <a:ext cx="9095993" cy="641118"/>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b="1" dirty="0">
                <a:solidFill>
                  <a:schemeClr val="bg1"/>
                </a:solidFill>
                <a:latin typeface="微软雅黑"/>
                <a:ea typeface="微软雅黑"/>
              </a:rPr>
              <a:t>增加分享方式</a:t>
            </a:r>
            <a:endParaRPr lang="en-US" altLang="zh-CN" b="1" dirty="0">
              <a:solidFill>
                <a:schemeClr val="bg1"/>
              </a:solidFill>
              <a:latin typeface="微软雅黑"/>
              <a:ea typeface="微软雅黑"/>
            </a:endParaRPr>
          </a:p>
        </p:txBody>
      </p:sp>
      <p:sp>
        <p:nvSpPr>
          <p:cNvPr id="100" name="矩形: 圆角 99">
            <a:extLst>
              <a:ext uri="{FF2B5EF4-FFF2-40B4-BE49-F238E27FC236}">
                <a16:creationId xmlns:a16="http://schemas.microsoft.com/office/drawing/2014/main" id="{B1784829-CBA8-4A4D-9C6E-8EFF37AF62B0}"/>
              </a:ext>
            </a:extLst>
          </p:cNvPr>
          <p:cNvSpPr/>
          <p:nvPr/>
        </p:nvSpPr>
        <p:spPr>
          <a:xfrm>
            <a:off x="1457325" y="1226259"/>
            <a:ext cx="2865522" cy="313787"/>
          </a:xfrm>
          <a:prstGeom prst="roundRect">
            <a:avLst>
              <a:gd name="adj" fmla="val 50000"/>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已落地策略</a:t>
            </a:r>
          </a:p>
        </p:txBody>
      </p:sp>
      <p:sp>
        <p:nvSpPr>
          <p:cNvPr id="11" name="矩形: 圆角 10">
            <a:extLst>
              <a:ext uri="{FF2B5EF4-FFF2-40B4-BE49-F238E27FC236}">
                <a16:creationId xmlns:a16="http://schemas.microsoft.com/office/drawing/2014/main" id="{B045CB03-3E13-4E92-B703-ED08CBFD7246}"/>
              </a:ext>
            </a:extLst>
          </p:cNvPr>
          <p:cNvSpPr/>
          <p:nvPr/>
        </p:nvSpPr>
        <p:spPr>
          <a:xfrm>
            <a:off x="1362069" y="3455703"/>
            <a:ext cx="2865522" cy="313787"/>
          </a:xfrm>
          <a:prstGeom prst="roundRect">
            <a:avLst>
              <a:gd name="adj" fmla="val 50000"/>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微软雅黑"/>
                <a:ea typeface="微软雅黑"/>
              </a:rPr>
              <a:t>優化</a:t>
            </a:r>
            <a:r>
              <a:rPr kumimoji="0" lang="zh-CN" altLang="en-US" b="1" i="0" u="none" strike="noStrike" kern="1200" cap="none" spc="0" normalizeH="0" baseline="0" noProof="0" dirty="0">
                <a:ln>
                  <a:noFill/>
                </a:ln>
                <a:solidFill>
                  <a:schemeClr val="bg1"/>
                </a:solidFill>
                <a:effectLst/>
                <a:uLnTx/>
                <a:uFillTx/>
                <a:latin typeface="微软雅黑"/>
                <a:ea typeface="微软雅黑"/>
                <a:cs typeface="+mn-cs"/>
              </a:rPr>
              <a:t>跟進</a:t>
            </a:r>
          </a:p>
        </p:txBody>
      </p:sp>
      <p:sp>
        <p:nvSpPr>
          <p:cNvPr id="13" name="矩形: 圆角 12">
            <a:extLst>
              <a:ext uri="{FF2B5EF4-FFF2-40B4-BE49-F238E27FC236}">
                <a16:creationId xmlns:a16="http://schemas.microsoft.com/office/drawing/2014/main" id="{A36BF0AE-5B34-4DC1-809D-CB12473E72B4}"/>
              </a:ext>
            </a:extLst>
          </p:cNvPr>
          <p:cNvSpPr/>
          <p:nvPr/>
        </p:nvSpPr>
        <p:spPr>
          <a:xfrm>
            <a:off x="1362069" y="4070284"/>
            <a:ext cx="9095993" cy="709042"/>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b="1" dirty="0">
                <a:solidFill>
                  <a:schemeClr val="bg1"/>
                </a:solidFill>
                <a:latin typeface="微软雅黑"/>
                <a:ea typeface="微软雅黑"/>
              </a:rPr>
              <a:t>新的獎勵機制推行後的邀請率和轉化率的變化</a:t>
            </a:r>
            <a:endParaRPr lang="en-US" altLang="zh-CN" b="1" dirty="0">
              <a:solidFill>
                <a:schemeClr val="bg1"/>
              </a:solidFill>
              <a:latin typeface="微软雅黑"/>
              <a:ea typeface="微软雅黑"/>
            </a:endParaRPr>
          </a:p>
        </p:txBody>
      </p:sp>
      <p:sp>
        <p:nvSpPr>
          <p:cNvPr id="15" name="矩形: 圆角 14">
            <a:extLst>
              <a:ext uri="{FF2B5EF4-FFF2-40B4-BE49-F238E27FC236}">
                <a16:creationId xmlns:a16="http://schemas.microsoft.com/office/drawing/2014/main" id="{A900C730-442B-4FDC-9CED-C7B4487C8106}"/>
              </a:ext>
            </a:extLst>
          </p:cNvPr>
          <p:cNvSpPr/>
          <p:nvPr/>
        </p:nvSpPr>
        <p:spPr>
          <a:xfrm>
            <a:off x="1362068" y="5058937"/>
            <a:ext cx="9095993" cy="709042"/>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b="1" dirty="0">
                <a:solidFill>
                  <a:schemeClr val="bg1"/>
                </a:solidFill>
                <a:latin typeface="微软雅黑"/>
                <a:ea typeface="微软雅黑"/>
              </a:rPr>
              <a:t>可邀請人的精細化推行方向</a:t>
            </a:r>
            <a:r>
              <a:rPr lang="en-US" altLang="zh-CN" b="1" dirty="0">
                <a:solidFill>
                  <a:schemeClr val="bg1"/>
                </a:solidFill>
                <a:latin typeface="微软雅黑"/>
                <a:ea typeface="微软雅黑"/>
              </a:rPr>
              <a:t>-</a:t>
            </a:r>
            <a:r>
              <a:rPr lang="zh-CN" altLang="en-US" b="1" dirty="0">
                <a:solidFill>
                  <a:schemeClr val="bg1"/>
                </a:solidFill>
                <a:latin typeface="微软雅黑"/>
                <a:ea typeface="微软雅黑"/>
              </a:rPr>
              <a:t>進一步跟進邀請人的卡等級和被邀請人具體的儲值金額</a:t>
            </a:r>
            <a:endParaRPr lang="en-US" altLang="zh-CN" b="1" dirty="0">
              <a:solidFill>
                <a:schemeClr val="bg1"/>
              </a:solidFill>
              <a:latin typeface="微软雅黑"/>
              <a:ea typeface="微软雅黑"/>
            </a:endParaRPr>
          </a:p>
        </p:txBody>
      </p:sp>
      <p:sp>
        <p:nvSpPr>
          <p:cNvPr id="16" name="矩形: 圆角 15">
            <a:extLst>
              <a:ext uri="{FF2B5EF4-FFF2-40B4-BE49-F238E27FC236}">
                <a16:creationId xmlns:a16="http://schemas.microsoft.com/office/drawing/2014/main" id="{310EF21C-9869-4DDE-9284-209E42A38817}"/>
              </a:ext>
            </a:extLst>
          </p:cNvPr>
          <p:cNvSpPr/>
          <p:nvPr/>
        </p:nvSpPr>
        <p:spPr>
          <a:xfrm>
            <a:off x="1362069" y="2440513"/>
            <a:ext cx="9095993" cy="641118"/>
          </a:xfrm>
          <a:prstGeom prst="roundRect">
            <a:avLst>
              <a:gd name="adj" fmla="val 33777"/>
            </a:avLst>
          </a:prstGeom>
          <a:gradFill>
            <a:gsLst>
              <a:gs pos="100000">
                <a:srgbClr val="F5D2C8"/>
              </a:gs>
              <a:gs pos="0">
                <a:srgbClr val="F5D2C8">
                  <a:alpha val="50000"/>
                </a:srgbClr>
              </a:gs>
            </a:gsLst>
            <a:lin ang="2700000" scaled="0"/>
          </a:gradFill>
          <a:ln w="28575">
            <a:noFill/>
            <a:extLst>
              <a:ext uri="{C807C97D-BFC1-408E-A445-0C87EB9F89A2}">
                <ask:lineSketchStyleProps xmlns:ask="http://schemas.microsoft.com/office/drawing/2018/sketchyshapes" sd="2311443873">
                  <a:custGeom>
                    <a:avLst/>
                    <a:gdLst>
                      <a:gd name="connsiteX0" fmla="*/ 0 w 1190473"/>
                      <a:gd name="connsiteY0" fmla="*/ 198416 h 6080760"/>
                      <a:gd name="connsiteX1" fmla="*/ 198416 w 1190473"/>
                      <a:gd name="connsiteY1" fmla="*/ 0 h 6080760"/>
                      <a:gd name="connsiteX2" fmla="*/ 571427 w 1190473"/>
                      <a:gd name="connsiteY2" fmla="*/ 0 h 6080760"/>
                      <a:gd name="connsiteX3" fmla="*/ 992057 w 1190473"/>
                      <a:gd name="connsiteY3" fmla="*/ 0 h 6080760"/>
                      <a:gd name="connsiteX4" fmla="*/ 1190473 w 1190473"/>
                      <a:gd name="connsiteY4" fmla="*/ 198416 h 6080760"/>
                      <a:gd name="connsiteX5" fmla="*/ 1190473 w 1190473"/>
                      <a:gd name="connsiteY5" fmla="*/ 659446 h 6080760"/>
                      <a:gd name="connsiteX6" fmla="*/ 1190473 w 1190473"/>
                      <a:gd name="connsiteY6" fmla="*/ 1404672 h 6080760"/>
                      <a:gd name="connsiteX7" fmla="*/ 1190473 w 1190473"/>
                      <a:gd name="connsiteY7" fmla="*/ 2149898 h 6080760"/>
                      <a:gd name="connsiteX8" fmla="*/ 1190473 w 1190473"/>
                      <a:gd name="connsiteY8" fmla="*/ 2838285 h 6080760"/>
                      <a:gd name="connsiteX9" fmla="*/ 1190473 w 1190473"/>
                      <a:gd name="connsiteY9" fmla="*/ 3299314 h 6080760"/>
                      <a:gd name="connsiteX10" fmla="*/ 1190473 w 1190473"/>
                      <a:gd name="connsiteY10" fmla="*/ 3874023 h 6080760"/>
                      <a:gd name="connsiteX11" fmla="*/ 1190473 w 1190473"/>
                      <a:gd name="connsiteY11" fmla="*/ 4619249 h 6080760"/>
                      <a:gd name="connsiteX12" fmla="*/ 1190473 w 1190473"/>
                      <a:gd name="connsiteY12" fmla="*/ 5307636 h 6080760"/>
                      <a:gd name="connsiteX13" fmla="*/ 1190473 w 1190473"/>
                      <a:gd name="connsiteY13" fmla="*/ 5882344 h 6080760"/>
                      <a:gd name="connsiteX14" fmla="*/ 992057 w 1190473"/>
                      <a:gd name="connsiteY14" fmla="*/ 6080760 h 6080760"/>
                      <a:gd name="connsiteX15" fmla="*/ 587300 w 1190473"/>
                      <a:gd name="connsiteY15" fmla="*/ 6080760 h 6080760"/>
                      <a:gd name="connsiteX16" fmla="*/ 198416 w 1190473"/>
                      <a:gd name="connsiteY16" fmla="*/ 6080760 h 6080760"/>
                      <a:gd name="connsiteX17" fmla="*/ 0 w 1190473"/>
                      <a:gd name="connsiteY17" fmla="*/ 5882344 h 6080760"/>
                      <a:gd name="connsiteX18" fmla="*/ 0 w 1190473"/>
                      <a:gd name="connsiteY18" fmla="*/ 5137118 h 6080760"/>
                      <a:gd name="connsiteX19" fmla="*/ 0 w 1190473"/>
                      <a:gd name="connsiteY19" fmla="*/ 4562410 h 6080760"/>
                      <a:gd name="connsiteX20" fmla="*/ 0 w 1190473"/>
                      <a:gd name="connsiteY20" fmla="*/ 4044541 h 6080760"/>
                      <a:gd name="connsiteX21" fmla="*/ 0 w 1190473"/>
                      <a:gd name="connsiteY21" fmla="*/ 3356154 h 6080760"/>
                      <a:gd name="connsiteX22" fmla="*/ 0 w 1190473"/>
                      <a:gd name="connsiteY22" fmla="*/ 2838285 h 6080760"/>
                      <a:gd name="connsiteX23" fmla="*/ 0 w 1190473"/>
                      <a:gd name="connsiteY23" fmla="*/ 2320416 h 6080760"/>
                      <a:gd name="connsiteX24" fmla="*/ 0 w 1190473"/>
                      <a:gd name="connsiteY24" fmla="*/ 1859386 h 6080760"/>
                      <a:gd name="connsiteX25" fmla="*/ 0 w 1190473"/>
                      <a:gd name="connsiteY25" fmla="*/ 1114160 h 6080760"/>
                      <a:gd name="connsiteX26" fmla="*/ 0 w 1190473"/>
                      <a:gd name="connsiteY26" fmla="*/ 198416 h 60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90473" h="6080760" fill="none" extrusionOk="0">
                        <a:moveTo>
                          <a:pt x="0" y="198416"/>
                        </a:moveTo>
                        <a:cubicBezTo>
                          <a:pt x="3290" y="104999"/>
                          <a:pt x="83346" y="5657"/>
                          <a:pt x="198416" y="0"/>
                        </a:cubicBezTo>
                        <a:cubicBezTo>
                          <a:pt x="292381" y="-10603"/>
                          <a:pt x="442317" y="-1229"/>
                          <a:pt x="571427" y="0"/>
                        </a:cubicBezTo>
                        <a:cubicBezTo>
                          <a:pt x="700537" y="1229"/>
                          <a:pt x="841141" y="-13130"/>
                          <a:pt x="992057" y="0"/>
                        </a:cubicBezTo>
                        <a:cubicBezTo>
                          <a:pt x="1079878" y="12082"/>
                          <a:pt x="1207857" y="90788"/>
                          <a:pt x="1190473" y="198416"/>
                        </a:cubicBezTo>
                        <a:cubicBezTo>
                          <a:pt x="1168354" y="296123"/>
                          <a:pt x="1205779" y="437935"/>
                          <a:pt x="1190473" y="659446"/>
                        </a:cubicBezTo>
                        <a:cubicBezTo>
                          <a:pt x="1175168" y="880957"/>
                          <a:pt x="1186408" y="1166373"/>
                          <a:pt x="1190473" y="1404672"/>
                        </a:cubicBezTo>
                        <a:cubicBezTo>
                          <a:pt x="1194538" y="1642971"/>
                          <a:pt x="1200950" y="1829148"/>
                          <a:pt x="1190473" y="2149898"/>
                        </a:cubicBezTo>
                        <a:cubicBezTo>
                          <a:pt x="1179996" y="2470648"/>
                          <a:pt x="1181801" y="2607562"/>
                          <a:pt x="1190473" y="2838285"/>
                        </a:cubicBezTo>
                        <a:cubicBezTo>
                          <a:pt x="1199145" y="3069008"/>
                          <a:pt x="1183876" y="3190541"/>
                          <a:pt x="1190473" y="3299314"/>
                        </a:cubicBezTo>
                        <a:cubicBezTo>
                          <a:pt x="1197070" y="3408087"/>
                          <a:pt x="1218507" y="3683335"/>
                          <a:pt x="1190473" y="3874023"/>
                        </a:cubicBezTo>
                        <a:cubicBezTo>
                          <a:pt x="1162439" y="4064711"/>
                          <a:pt x="1198949" y="4447246"/>
                          <a:pt x="1190473" y="4619249"/>
                        </a:cubicBezTo>
                        <a:cubicBezTo>
                          <a:pt x="1181997" y="4791252"/>
                          <a:pt x="1158511" y="5014495"/>
                          <a:pt x="1190473" y="5307636"/>
                        </a:cubicBezTo>
                        <a:cubicBezTo>
                          <a:pt x="1222435" y="5600777"/>
                          <a:pt x="1209137" y="5741415"/>
                          <a:pt x="1190473" y="5882344"/>
                        </a:cubicBezTo>
                        <a:cubicBezTo>
                          <a:pt x="1170280" y="5979615"/>
                          <a:pt x="1107244" y="6078230"/>
                          <a:pt x="992057" y="6080760"/>
                        </a:cubicBezTo>
                        <a:cubicBezTo>
                          <a:pt x="830461" y="6074197"/>
                          <a:pt x="687852" y="6091988"/>
                          <a:pt x="587300" y="6080760"/>
                        </a:cubicBezTo>
                        <a:cubicBezTo>
                          <a:pt x="486748" y="6069532"/>
                          <a:pt x="358265" y="6063394"/>
                          <a:pt x="198416" y="6080760"/>
                        </a:cubicBezTo>
                        <a:cubicBezTo>
                          <a:pt x="103924" y="6078437"/>
                          <a:pt x="-2957" y="5985170"/>
                          <a:pt x="0" y="5882344"/>
                        </a:cubicBezTo>
                        <a:cubicBezTo>
                          <a:pt x="23791" y="5630730"/>
                          <a:pt x="1862" y="5438989"/>
                          <a:pt x="0" y="5137118"/>
                        </a:cubicBezTo>
                        <a:cubicBezTo>
                          <a:pt x="-1862" y="4835247"/>
                          <a:pt x="3119" y="4765068"/>
                          <a:pt x="0" y="4562410"/>
                        </a:cubicBezTo>
                        <a:cubicBezTo>
                          <a:pt x="-3119" y="4359752"/>
                          <a:pt x="11687" y="4292617"/>
                          <a:pt x="0" y="4044541"/>
                        </a:cubicBezTo>
                        <a:cubicBezTo>
                          <a:pt x="-11687" y="3796465"/>
                          <a:pt x="745" y="3652412"/>
                          <a:pt x="0" y="3356154"/>
                        </a:cubicBezTo>
                        <a:cubicBezTo>
                          <a:pt x="-745" y="3059896"/>
                          <a:pt x="-4756" y="2949887"/>
                          <a:pt x="0" y="2838285"/>
                        </a:cubicBezTo>
                        <a:cubicBezTo>
                          <a:pt x="4756" y="2726683"/>
                          <a:pt x="11588" y="2542029"/>
                          <a:pt x="0" y="2320416"/>
                        </a:cubicBezTo>
                        <a:cubicBezTo>
                          <a:pt x="-11588" y="2098803"/>
                          <a:pt x="8290" y="1968686"/>
                          <a:pt x="0" y="1859386"/>
                        </a:cubicBezTo>
                        <a:cubicBezTo>
                          <a:pt x="-8290" y="1750086"/>
                          <a:pt x="18680" y="1363177"/>
                          <a:pt x="0" y="1114160"/>
                        </a:cubicBezTo>
                        <a:cubicBezTo>
                          <a:pt x="-18680" y="865143"/>
                          <a:pt x="-37602" y="486292"/>
                          <a:pt x="0" y="198416"/>
                        </a:cubicBezTo>
                        <a:close/>
                      </a:path>
                      <a:path w="1190473" h="6080760" stroke="0" extrusionOk="0">
                        <a:moveTo>
                          <a:pt x="0" y="198416"/>
                        </a:moveTo>
                        <a:cubicBezTo>
                          <a:pt x="-2853" y="102463"/>
                          <a:pt x="97935" y="-18301"/>
                          <a:pt x="198416" y="0"/>
                        </a:cubicBezTo>
                        <a:cubicBezTo>
                          <a:pt x="380546" y="-7784"/>
                          <a:pt x="453677" y="7885"/>
                          <a:pt x="611109" y="0"/>
                        </a:cubicBezTo>
                        <a:cubicBezTo>
                          <a:pt x="768541" y="-7885"/>
                          <a:pt x="853584" y="-3060"/>
                          <a:pt x="992057" y="0"/>
                        </a:cubicBezTo>
                        <a:cubicBezTo>
                          <a:pt x="1096483" y="4383"/>
                          <a:pt x="1206829" y="92105"/>
                          <a:pt x="1190473" y="198416"/>
                        </a:cubicBezTo>
                        <a:cubicBezTo>
                          <a:pt x="1164295" y="424071"/>
                          <a:pt x="1216865" y="675036"/>
                          <a:pt x="1190473" y="829964"/>
                        </a:cubicBezTo>
                        <a:cubicBezTo>
                          <a:pt x="1164081" y="984892"/>
                          <a:pt x="1203004" y="1172653"/>
                          <a:pt x="1190473" y="1404672"/>
                        </a:cubicBezTo>
                        <a:cubicBezTo>
                          <a:pt x="1177942" y="1636691"/>
                          <a:pt x="1165528" y="1938076"/>
                          <a:pt x="1190473" y="2093059"/>
                        </a:cubicBezTo>
                        <a:cubicBezTo>
                          <a:pt x="1215418" y="2248042"/>
                          <a:pt x="1200818" y="2561955"/>
                          <a:pt x="1190473" y="2838285"/>
                        </a:cubicBezTo>
                        <a:cubicBezTo>
                          <a:pt x="1180128" y="3114615"/>
                          <a:pt x="1207798" y="3183118"/>
                          <a:pt x="1190473" y="3412993"/>
                        </a:cubicBezTo>
                        <a:cubicBezTo>
                          <a:pt x="1173148" y="3642868"/>
                          <a:pt x="1180157" y="3930341"/>
                          <a:pt x="1190473" y="4158219"/>
                        </a:cubicBezTo>
                        <a:cubicBezTo>
                          <a:pt x="1200789" y="4386097"/>
                          <a:pt x="1213163" y="4580467"/>
                          <a:pt x="1190473" y="4732927"/>
                        </a:cubicBezTo>
                        <a:cubicBezTo>
                          <a:pt x="1167783" y="4885387"/>
                          <a:pt x="1203289" y="4985688"/>
                          <a:pt x="1190473" y="5193957"/>
                        </a:cubicBezTo>
                        <a:cubicBezTo>
                          <a:pt x="1177658" y="5402226"/>
                          <a:pt x="1212809" y="5681726"/>
                          <a:pt x="1190473" y="5882344"/>
                        </a:cubicBezTo>
                        <a:cubicBezTo>
                          <a:pt x="1198728" y="6012855"/>
                          <a:pt x="1102174" y="6092663"/>
                          <a:pt x="992057" y="6080760"/>
                        </a:cubicBezTo>
                        <a:cubicBezTo>
                          <a:pt x="817071" y="6085629"/>
                          <a:pt x="700878" y="6080420"/>
                          <a:pt x="619046" y="6080760"/>
                        </a:cubicBezTo>
                        <a:cubicBezTo>
                          <a:pt x="537214" y="6081100"/>
                          <a:pt x="342649" y="6070951"/>
                          <a:pt x="198416" y="6080760"/>
                        </a:cubicBezTo>
                        <a:cubicBezTo>
                          <a:pt x="97468" y="6087849"/>
                          <a:pt x="-23583" y="5979459"/>
                          <a:pt x="0" y="5882344"/>
                        </a:cubicBezTo>
                        <a:cubicBezTo>
                          <a:pt x="-8755" y="5679257"/>
                          <a:pt x="12037" y="5477427"/>
                          <a:pt x="0" y="5307636"/>
                        </a:cubicBezTo>
                        <a:cubicBezTo>
                          <a:pt x="-12037" y="5137845"/>
                          <a:pt x="-6534" y="4845373"/>
                          <a:pt x="0" y="4619249"/>
                        </a:cubicBezTo>
                        <a:cubicBezTo>
                          <a:pt x="6534" y="4393125"/>
                          <a:pt x="-10702" y="4072177"/>
                          <a:pt x="0" y="3874023"/>
                        </a:cubicBezTo>
                        <a:cubicBezTo>
                          <a:pt x="10702" y="3675869"/>
                          <a:pt x="11830" y="3516213"/>
                          <a:pt x="0" y="3412993"/>
                        </a:cubicBezTo>
                        <a:cubicBezTo>
                          <a:pt x="-11830" y="3309773"/>
                          <a:pt x="16770" y="3087638"/>
                          <a:pt x="0" y="2951963"/>
                        </a:cubicBezTo>
                        <a:cubicBezTo>
                          <a:pt x="-16770" y="2816288"/>
                          <a:pt x="7666" y="2666175"/>
                          <a:pt x="0" y="2434094"/>
                        </a:cubicBezTo>
                        <a:cubicBezTo>
                          <a:pt x="-7666" y="2202013"/>
                          <a:pt x="-6743" y="1968046"/>
                          <a:pt x="0" y="1688868"/>
                        </a:cubicBezTo>
                        <a:cubicBezTo>
                          <a:pt x="6743" y="1409690"/>
                          <a:pt x="-20890" y="1176204"/>
                          <a:pt x="0" y="943642"/>
                        </a:cubicBezTo>
                        <a:cubicBezTo>
                          <a:pt x="20890" y="711080"/>
                          <a:pt x="18487" y="351914"/>
                          <a:pt x="0" y="198416"/>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b="1" dirty="0">
                <a:solidFill>
                  <a:schemeClr val="bg1"/>
                </a:solidFill>
                <a:latin typeface="微软雅黑"/>
                <a:ea typeface="微软雅黑"/>
              </a:rPr>
              <a:t>獎勵機制的優化方案</a:t>
            </a:r>
            <a:endParaRPr lang="en-US" altLang="zh-CN" b="1" dirty="0">
              <a:solidFill>
                <a:schemeClr val="bg1"/>
              </a:solidFill>
              <a:latin typeface="微软雅黑"/>
              <a:ea typeface="微软雅黑"/>
            </a:endParaRPr>
          </a:p>
        </p:txBody>
      </p:sp>
    </p:spTree>
    <p:custDataLst>
      <p:tags r:id="rId1"/>
    </p:custDataLst>
    <p:extLst>
      <p:ext uri="{BB962C8B-B14F-4D97-AF65-F5344CB8AC3E}">
        <p14:creationId xmlns:p14="http://schemas.microsoft.com/office/powerpoint/2010/main" val="361094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DECF23-2F29-4ABD-B8B8-6288933F4F83}"/>
              </a:ext>
            </a:extLst>
          </p:cNvPr>
          <p:cNvSpPr>
            <a:spLocks noGrp="1"/>
          </p:cNvSpPr>
          <p:nvPr>
            <p:ph type="title"/>
          </p:nvPr>
        </p:nvSpPr>
        <p:spPr>
          <a:xfrm>
            <a:off x="355266" y="224539"/>
            <a:ext cx="11481467" cy="396000"/>
          </a:xfrm>
        </p:spPr>
        <p:txBody>
          <a:bodyPr/>
          <a:lstStyle/>
          <a:p>
            <a:r>
              <a:rPr lang="zh-CN" altLang="en-US" dirty="0"/>
              <a:t>階段人數漏斗</a:t>
            </a:r>
          </a:p>
        </p:txBody>
      </p:sp>
      <p:graphicFrame>
        <p:nvGraphicFramePr>
          <p:cNvPr id="8" name="图表 7">
            <a:extLst>
              <a:ext uri="{FF2B5EF4-FFF2-40B4-BE49-F238E27FC236}">
                <a16:creationId xmlns:a16="http://schemas.microsoft.com/office/drawing/2014/main" id="{226965B4-4D44-4B28-A33B-FBFA07B1C8D6}"/>
              </a:ext>
            </a:extLst>
          </p:cNvPr>
          <p:cNvGraphicFramePr/>
          <p:nvPr>
            <p:extLst>
              <p:ext uri="{D42A27DB-BD31-4B8C-83A1-F6EECF244321}">
                <p14:modId xmlns:p14="http://schemas.microsoft.com/office/powerpoint/2010/main" val="3394450700"/>
              </p:ext>
            </p:extLst>
          </p:nvPr>
        </p:nvGraphicFramePr>
        <p:xfrm>
          <a:off x="355266" y="2526813"/>
          <a:ext cx="11056805" cy="3685728"/>
        </p:xfrm>
        <a:graphic>
          <a:graphicData uri="http://schemas.openxmlformats.org/drawingml/2006/chart">
            <c:chart xmlns:c="http://schemas.openxmlformats.org/drawingml/2006/chart" xmlns:r="http://schemas.openxmlformats.org/officeDocument/2006/relationships" r:id="rId2"/>
          </a:graphicData>
        </a:graphic>
      </p:graphicFrame>
      <p:sp>
        <p:nvSpPr>
          <p:cNvPr id="3" name="文本框 2">
            <a:extLst>
              <a:ext uri="{FF2B5EF4-FFF2-40B4-BE49-F238E27FC236}">
                <a16:creationId xmlns:a16="http://schemas.microsoft.com/office/drawing/2014/main" id="{3EB0A883-A4D8-46E8-AAEE-F9852CA8311B}"/>
              </a:ext>
            </a:extLst>
          </p:cNvPr>
          <p:cNvSpPr txBox="1"/>
          <p:nvPr/>
        </p:nvSpPr>
        <p:spPr>
          <a:xfrm>
            <a:off x="376519" y="952423"/>
            <a:ext cx="11035552" cy="400110"/>
          </a:xfrm>
          <a:prstGeom prst="rect">
            <a:avLst/>
          </a:prstGeom>
          <a:noFill/>
        </p:spPr>
        <p:txBody>
          <a:bodyPr wrap="square" rtlCol="0">
            <a:spAutoFit/>
          </a:bodyPr>
          <a:lstStyle/>
          <a:p>
            <a:r>
              <a:rPr lang="zh-CN" altLang="en-US" sz="2000" dirty="0"/>
              <a:t>      可發送邀請人數                                         已發送邀請人數                                            新增用戶人數</a:t>
            </a:r>
          </a:p>
        </p:txBody>
      </p:sp>
      <p:sp>
        <p:nvSpPr>
          <p:cNvPr id="5" name="箭头: 右 4">
            <a:extLst>
              <a:ext uri="{FF2B5EF4-FFF2-40B4-BE49-F238E27FC236}">
                <a16:creationId xmlns:a16="http://schemas.microsoft.com/office/drawing/2014/main" id="{500A68DB-D947-46A6-A8A6-B57948DB3478}"/>
              </a:ext>
            </a:extLst>
          </p:cNvPr>
          <p:cNvSpPr/>
          <p:nvPr/>
        </p:nvSpPr>
        <p:spPr>
          <a:xfrm>
            <a:off x="3012143" y="1041977"/>
            <a:ext cx="1604682" cy="140750"/>
          </a:xfrm>
          <a:prstGeom prst="rightArrow">
            <a:avLst/>
          </a:prstGeom>
          <a:solidFill>
            <a:srgbClr val="F5D2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7FB5774F-398A-42F0-AA57-8BFC7B24498C}"/>
              </a:ext>
            </a:extLst>
          </p:cNvPr>
          <p:cNvSpPr txBox="1"/>
          <p:nvPr/>
        </p:nvSpPr>
        <p:spPr>
          <a:xfrm>
            <a:off x="3012142" y="721222"/>
            <a:ext cx="1667435" cy="369332"/>
          </a:xfrm>
          <a:prstGeom prst="rect">
            <a:avLst/>
          </a:prstGeom>
          <a:noFill/>
        </p:spPr>
        <p:txBody>
          <a:bodyPr wrap="square" rtlCol="0">
            <a:spAutoFit/>
          </a:bodyPr>
          <a:lstStyle/>
          <a:p>
            <a:r>
              <a:rPr lang="zh-CN" altLang="en-US" dirty="0"/>
              <a:t>邀請率  </a:t>
            </a:r>
            <a:r>
              <a:rPr lang="en-US" altLang="zh-CN" dirty="0"/>
              <a:t>28.92%</a:t>
            </a:r>
            <a:r>
              <a:rPr lang="zh-CN" altLang="en-US" dirty="0"/>
              <a:t> </a:t>
            </a:r>
          </a:p>
        </p:txBody>
      </p:sp>
      <p:sp>
        <p:nvSpPr>
          <p:cNvPr id="12" name="箭头: 右 11">
            <a:extLst>
              <a:ext uri="{FF2B5EF4-FFF2-40B4-BE49-F238E27FC236}">
                <a16:creationId xmlns:a16="http://schemas.microsoft.com/office/drawing/2014/main" id="{D7B9716C-06E3-4C5F-A5BA-AC65590157A2}"/>
              </a:ext>
            </a:extLst>
          </p:cNvPr>
          <p:cNvSpPr/>
          <p:nvPr/>
        </p:nvSpPr>
        <p:spPr>
          <a:xfrm>
            <a:off x="7043328" y="1014934"/>
            <a:ext cx="1869141" cy="140750"/>
          </a:xfrm>
          <a:prstGeom prst="rightArrow">
            <a:avLst/>
          </a:prstGeom>
          <a:solidFill>
            <a:srgbClr val="F5D2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BC8B8E88-F8E0-40A3-BDA2-AE6BD6C73CA8}"/>
              </a:ext>
            </a:extLst>
          </p:cNvPr>
          <p:cNvSpPr txBox="1"/>
          <p:nvPr/>
        </p:nvSpPr>
        <p:spPr>
          <a:xfrm>
            <a:off x="7043329" y="714635"/>
            <a:ext cx="1942236" cy="369332"/>
          </a:xfrm>
          <a:prstGeom prst="rect">
            <a:avLst/>
          </a:prstGeom>
          <a:noFill/>
        </p:spPr>
        <p:txBody>
          <a:bodyPr wrap="square" rtlCol="0">
            <a:spAutoFit/>
          </a:bodyPr>
          <a:lstStyle/>
          <a:p>
            <a:r>
              <a:rPr lang="zh-CN" altLang="en-US" dirty="0"/>
              <a:t>轉化率  </a:t>
            </a:r>
            <a:r>
              <a:rPr lang="en-US" altLang="zh-CN" dirty="0"/>
              <a:t>18.48%</a:t>
            </a:r>
            <a:r>
              <a:rPr lang="zh-CN" altLang="en-US" dirty="0"/>
              <a:t> </a:t>
            </a:r>
          </a:p>
        </p:txBody>
      </p:sp>
      <p:sp>
        <p:nvSpPr>
          <p:cNvPr id="14" name="箭头: 右 13">
            <a:extLst>
              <a:ext uri="{FF2B5EF4-FFF2-40B4-BE49-F238E27FC236}">
                <a16:creationId xmlns:a16="http://schemas.microsoft.com/office/drawing/2014/main" id="{4B3FB947-40AB-4C99-8D20-2F36FD36AB61}"/>
              </a:ext>
            </a:extLst>
          </p:cNvPr>
          <p:cNvSpPr/>
          <p:nvPr/>
        </p:nvSpPr>
        <p:spPr>
          <a:xfrm>
            <a:off x="519954" y="1710825"/>
            <a:ext cx="2617694" cy="148387"/>
          </a:xfrm>
          <a:prstGeom prst="rightArrow">
            <a:avLst/>
          </a:prstGeom>
          <a:solidFill>
            <a:srgbClr val="F5D2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5639F263-C6BC-408C-8978-393DFCAF4482}"/>
              </a:ext>
            </a:extLst>
          </p:cNvPr>
          <p:cNvSpPr txBox="1"/>
          <p:nvPr/>
        </p:nvSpPr>
        <p:spPr>
          <a:xfrm>
            <a:off x="482543" y="1421207"/>
            <a:ext cx="3039034" cy="369332"/>
          </a:xfrm>
          <a:prstGeom prst="rect">
            <a:avLst/>
          </a:prstGeom>
          <a:noFill/>
        </p:spPr>
        <p:txBody>
          <a:bodyPr wrap="square" rtlCol="0">
            <a:spAutoFit/>
          </a:bodyPr>
          <a:lstStyle/>
          <a:p>
            <a:r>
              <a:rPr lang="zh-CN" altLang="en-US" dirty="0"/>
              <a:t>高質量用戶佔比  </a:t>
            </a:r>
            <a:r>
              <a:rPr lang="en-US" altLang="zh-CN" dirty="0"/>
              <a:t>75.26%</a:t>
            </a:r>
            <a:r>
              <a:rPr lang="zh-CN" altLang="en-US" dirty="0"/>
              <a:t> </a:t>
            </a:r>
          </a:p>
        </p:txBody>
      </p:sp>
      <p:sp>
        <p:nvSpPr>
          <p:cNvPr id="7" name="文本框 6">
            <a:extLst>
              <a:ext uri="{FF2B5EF4-FFF2-40B4-BE49-F238E27FC236}">
                <a16:creationId xmlns:a16="http://schemas.microsoft.com/office/drawing/2014/main" id="{A75F6EF9-584F-41E2-92D5-213685233FC8}"/>
              </a:ext>
            </a:extLst>
          </p:cNvPr>
          <p:cNvSpPr txBox="1"/>
          <p:nvPr/>
        </p:nvSpPr>
        <p:spPr>
          <a:xfrm>
            <a:off x="3224372" y="1520615"/>
            <a:ext cx="2411502" cy="400110"/>
          </a:xfrm>
          <a:prstGeom prst="rect">
            <a:avLst/>
          </a:prstGeom>
          <a:noFill/>
        </p:spPr>
        <p:txBody>
          <a:bodyPr wrap="square" rtlCol="0">
            <a:spAutoFit/>
          </a:bodyPr>
          <a:lstStyle/>
          <a:p>
            <a:r>
              <a:rPr lang="zh-CN" altLang="en-US" sz="2000" dirty="0"/>
              <a:t>手機綁定用戶人數</a:t>
            </a:r>
          </a:p>
        </p:txBody>
      </p:sp>
      <p:sp>
        <p:nvSpPr>
          <p:cNvPr id="20" name="箭头: 右 19">
            <a:extLst>
              <a:ext uri="{FF2B5EF4-FFF2-40B4-BE49-F238E27FC236}">
                <a16:creationId xmlns:a16="http://schemas.microsoft.com/office/drawing/2014/main" id="{2D0CF65D-79FB-4CAE-A38F-D0E87953EC13}"/>
              </a:ext>
            </a:extLst>
          </p:cNvPr>
          <p:cNvSpPr/>
          <p:nvPr/>
        </p:nvSpPr>
        <p:spPr>
          <a:xfrm>
            <a:off x="5414867" y="1732306"/>
            <a:ext cx="2962836" cy="129213"/>
          </a:xfrm>
          <a:prstGeom prst="rightArrow">
            <a:avLst/>
          </a:prstGeom>
          <a:solidFill>
            <a:srgbClr val="F5D2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9E8B25F9-BA75-46A8-8C5E-CB01B586D5F4}"/>
              </a:ext>
            </a:extLst>
          </p:cNvPr>
          <p:cNvSpPr txBox="1"/>
          <p:nvPr/>
        </p:nvSpPr>
        <p:spPr>
          <a:xfrm>
            <a:off x="5338670" y="1421207"/>
            <a:ext cx="3039033" cy="369332"/>
          </a:xfrm>
          <a:prstGeom prst="rect">
            <a:avLst/>
          </a:prstGeom>
          <a:noFill/>
        </p:spPr>
        <p:txBody>
          <a:bodyPr wrap="square" rtlCol="0">
            <a:spAutoFit/>
          </a:bodyPr>
          <a:lstStyle/>
          <a:p>
            <a:r>
              <a:rPr lang="zh-CN" altLang="en-US" dirty="0"/>
              <a:t>高質量用戶儲值佔比  </a:t>
            </a:r>
            <a:r>
              <a:rPr lang="en-US" altLang="zh-CN" dirty="0"/>
              <a:t>45.75%</a:t>
            </a:r>
            <a:r>
              <a:rPr lang="zh-CN" altLang="en-US" dirty="0"/>
              <a:t> </a:t>
            </a:r>
          </a:p>
        </p:txBody>
      </p:sp>
      <p:sp>
        <p:nvSpPr>
          <p:cNvPr id="22" name="文本框 21">
            <a:extLst>
              <a:ext uri="{FF2B5EF4-FFF2-40B4-BE49-F238E27FC236}">
                <a16:creationId xmlns:a16="http://schemas.microsoft.com/office/drawing/2014/main" id="{6EDF6E73-E688-41D9-90E4-CB0F0093F8C5}"/>
              </a:ext>
            </a:extLst>
          </p:cNvPr>
          <p:cNvSpPr txBox="1"/>
          <p:nvPr/>
        </p:nvSpPr>
        <p:spPr>
          <a:xfrm>
            <a:off x="8377703" y="1520615"/>
            <a:ext cx="2411502" cy="400110"/>
          </a:xfrm>
          <a:prstGeom prst="rect">
            <a:avLst/>
          </a:prstGeom>
          <a:noFill/>
        </p:spPr>
        <p:txBody>
          <a:bodyPr wrap="square" rtlCol="0">
            <a:spAutoFit/>
          </a:bodyPr>
          <a:lstStyle/>
          <a:p>
            <a:r>
              <a:rPr lang="zh-CN" altLang="en-US" sz="2000" dirty="0"/>
              <a:t>高質量儲值人數</a:t>
            </a:r>
          </a:p>
        </p:txBody>
      </p:sp>
    </p:spTree>
    <p:extLst>
      <p:ext uri="{BB962C8B-B14F-4D97-AF65-F5344CB8AC3E}">
        <p14:creationId xmlns:p14="http://schemas.microsoft.com/office/powerpoint/2010/main" val="231082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DECF23-2F29-4ABD-B8B8-6288933F4F83}"/>
              </a:ext>
            </a:extLst>
          </p:cNvPr>
          <p:cNvSpPr>
            <a:spLocks noGrp="1"/>
          </p:cNvSpPr>
          <p:nvPr>
            <p:ph type="title"/>
          </p:nvPr>
        </p:nvSpPr>
        <p:spPr/>
        <p:txBody>
          <a:bodyPr/>
          <a:lstStyle/>
          <a:p>
            <a:r>
              <a:rPr lang="zh-CN" altLang="en-US" dirty="0"/>
              <a:t>邀請人數</a:t>
            </a:r>
            <a:r>
              <a:rPr lang="en-US" altLang="zh-CN" dirty="0"/>
              <a:t>&amp;</a:t>
            </a:r>
            <a:r>
              <a:rPr lang="zh-CN" altLang="en-US" dirty="0"/>
              <a:t>高質量用戶時間波動趨勢圖</a:t>
            </a:r>
          </a:p>
        </p:txBody>
      </p:sp>
      <p:graphicFrame>
        <p:nvGraphicFramePr>
          <p:cNvPr id="9" name="图表 8">
            <a:extLst>
              <a:ext uri="{FF2B5EF4-FFF2-40B4-BE49-F238E27FC236}">
                <a16:creationId xmlns:a16="http://schemas.microsoft.com/office/drawing/2014/main" id="{13CD3033-7A89-4293-9858-D9B1539ACDD7}"/>
              </a:ext>
            </a:extLst>
          </p:cNvPr>
          <p:cNvGraphicFramePr/>
          <p:nvPr>
            <p:extLst>
              <p:ext uri="{D42A27DB-BD31-4B8C-83A1-F6EECF244321}">
                <p14:modId xmlns:p14="http://schemas.microsoft.com/office/powerpoint/2010/main" val="2494050308"/>
              </p:ext>
            </p:extLst>
          </p:nvPr>
        </p:nvGraphicFramePr>
        <p:xfrm>
          <a:off x="918860" y="2656195"/>
          <a:ext cx="9766451" cy="3050690"/>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框 9">
            <a:extLst>
              <a:ext uri="{FF2B5EF4-FFF2-40B4-BE49-F238E27FC236}">
                <a16:creationId xmlns:a16="http://schemas.microsoft.com/office/drawing/2014/main" id="{385AE91A-5F53-4DB5-B673-18286E3F83AA}"/>
              </a:ext>
            </a:extLst>
          </p:cNvPr>
          <p:cNvSpPr txBox="1"/>
          <p:nvPr/>
        </p:nvSpPr>
        <p:spPr>
          <a:xfrm>
            <a:off x="918860" y="1556657"/>
            <a:ext cx="9786257" cy="707886"/>
          </a:xfrm>
          <a:prstGeom prst="rect">
            <a:avLst/>
          </a:prstGeom>
          <a:noFill/>
        </p:spPr>
        <p:txBody>
          <a:bodyPr wrap="square" rtlCol="0">
            <a:spAutoFit/>
          </a:bodyPr>
          <a:lstStyle/>
          <a:p>
            <a:r>
              <a:rPr lang="zh-CN" altLang="en-US" sz="2000" dirty="0"/>
              <a:t>整體呈現下滑趨勢，後相對穩定浮動，需進一步查看</a:t>
            </a:r>
            <a:r>
              <a:rPr lang="en-US" altLang="zh-CN" sz="2000" dirty="0"/>
              <a:t>2</a:t>
            </a:r>
            <a:r>
              <a:rPr lang="zh-CN" altLang="en-US" sz="2000" dirty="0"/>
              <a:t>月</a:t>
            </a:r>
            <a:r>
              <a:rPr lang="en-US" altLang="zh-CN" sz="2000" dirty="0"/>
              <a:t>1</a:t>
            </a:r>
            <a:r>
              <a:rPr lang="zh-CN" altLang="en-US" sz="2000" dirty="0"/>
              <a:t>號綁定的數量是不是有特殊干涉或者環境因素</a:t>
            </a:r>
            <a:endParaRPr lang="en-US" altLang="zh-CN" sz="2000" dirty="0"/>
          </a:p>
        </p:txBody>
      </p:sp>
    </p:spTree>
    <p:extLst>
      <p:ext uri="{BB962C8B-B14F-4D97-AF65-F5344CB8AC3E}">
        <p14:creationId xmlns:p14="http://schemas.microsoft.com/office/powerpoint/2010/main" val="24342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DECF23-2F29-4ABD-B8B8-6288933F4F83}"/>
              </a:ext>
            </a:extLst>
          </p:cNvPr>
          <p:cNvSpPr>
            <a:spLocks noGrp="1"/>
          </p:cNvSpPr>
          <p:nvPr>
            <p:ph type="title"/>
          </p:nvPr>
        </p:nvSpPr>
        <p:spPr/>
        <p:txBody>
          <a:bodyPr/>
          <a:lstStyle/>
          <a:p>
            <a:r>
              <a:rPr lang="zh-CN" altLang="en-US" dirty="0"/>
              <a:t>活動人分析</a:t>
            </a:r>
            <a:r>
              <a:rPr lang="en-US" altLang="zh-CN" dirty="0"/>
              <a:t>&amp;</a:t>
            </a:r>
            <a:r>
              <a:rPr lang="zh-CN" altLang="en-US" dirty="0"/>
              <a:t>高質量用戶儲值情況</a:t>
            </a:r>
          </a:p>
        </p:txBody>
      </p:sp>
      <p:graphicFrame>
        <p:nvGraphicFramePr>
          <p:cNvPr id="19" name="图表 18">
            <a:extLst>
              <a:ext uri="{FF2B5EF4-FFF2-40B4-BE49-F238E27FC236}">
                <a16:creationId xmlns:a16="http://schemas.microsoft.com/office/drawing/2014/main" id="{1CB225D5-5883-4A13-A204-A3DAEE6E78B9}"/>
              </a:ext>
            </a:extLst>
          </p:cNvPr>
          <p:cNvGraphicFramePr/>
          <p:nvPr>
            <p:extLst>
              <p:ext uri="{D42A27DB-BD31-4B8C-83A1-F6EECF244321}">
                <p14:modId xmlns:p14="http://schemas.microsoft.com/office/powerpoint/2010/main" val="39876517"/>
              </p:ext>
            </p:extLst>
          </p:nvPr>
        </p:nvGraphicFramePr>
        <p:xfrm>
          <a:off x="177091" y="848490"/>
          <a:ext cx="4166310" cy="2676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图表 6">
            <a:extLst>
              <a:ext uri="{FF2B5EF4-FFF2-40B4-BE49-F238E27FC236}">
                <a16:creationId xmlns:a16="http://schemas.microsoft.com/office/drawing/2014/main" id="{C9E1EE3C-9FD7-415D-81F4-1E08206D439A}"/>
              </a:ext>
            </a:extLst>
          </p:cNvPr>
          <p:cNvGraphicFramePr/>
          <p:nvPr>
            <p:extLst>
              <p:ext uri="{D42A27DB-BD31-4B8C-83A1-F6EECF244321}">
                <p14:modId xmlns:p14="http://schemas.microsoft.com/office/powerpoint/2010/main" val="1074169237"/>
              </p:ext>
            </p:extLst>
          </p:nvPr>
        </p:nvGraphicFramePr>
        <p:xfrm>
          <a:off x="4343401" y="904775"/>
          <a:ext cx="5762624" cy="2400301"/>
        </p:xfrm>
        <a:graphic>
          <a:graphicData uri="http://schemas.openxmlformats.org/drawingml/2006/chart">
            <c:chart xmlns:c="http://schemas.openxmlformats.org/drawingml/2006/chart" xmlns:r="http://schemas.openxmlformats.org/officeDocument/2006/relationships" r:id="rId3"/>
          </a:graphicData>
        </a:graphic>
      </p:graphicFrame>
      <p:pic>
        <p:nvPicPr>
          <p:cNvPr id="9" name="图片 8">
            <a:extLst>
              <a:ext uri="{FF2B5EF4-FFF2-40B4-BE49-F238E27FC236}">
                <a16:creationId xmlns:a16="http://schemas.microsoft.com/office/drawing/2014/main" id="{9192872A-BB7E-437D-A59C-608764AB9B9B}"/>
              </a:ext>
            </a:extLst>
          </p:cNvPr>
          <p:cNvPicPr>
            <a:picLocks noChangeAspect="1"/>
          </p:cNvPicPr>
          <p:nvPr/>
        </p:nvPicPr>
        <p:blipFill>
          <a:blip r:embed="rId4"/>
          <a:stretch>
            <a:fillRect/>
          </a:stretch>
        </p:blipFill>
        <p:spPr>
          <a:xfrm>
            <a:off x="9827749" y="1018208"/>
            <a:ext cx="2187160" cy="2173433"/>
          </a:xfrm>
          <a:prstGeom prst="rect">
            <a:avLst/>
          </a:prstGeom>
        </p:spPr>
      </p:pic>
      <p:graphicFrame>
        <p:nvGraphicFramePr>
          <p:cNvPr id="14" name="图表 13">
            <a:extLst>
              <a:ext uri="{FF2B5EF4-FFF2-40B4-BE49-F238E27FC236}">
                <a16:creationId xmlns:a16="http://schemas.microsoft.com/office/drawing/2014/main" id="{6883F487-EC7D-479E-9895-2456D60AC523}"/>
              </a:ext>
            </a:extLst>
          </p:cNvPr>
          <p:cNvGraphicFramePr/>
          <p:nvPr>
            <p:extLst>
              <p:ext uri="{D42A27DB-BD31-4B8C-83A1-F6EECF244321}">
                <p14:modId xmlns:p14="http://schemas.microsoft.com/office/powerpoint/2010/main" val="3080795896"/>
              </p:ext>
            </p:extLst>
          </p:nvPr>
        </p:nvGraphicFramePr>
        <p:xfrm>
          <a:off x="368301" y="3748140"/>
          <a:ext cx="5946774" cy="28860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图表 14">
            <a:extLst>
              <a:ext uri="{FF2B5EF4-FFF2-40B4-BE49-F238E27FC236}">
                <a16:creationId xmlns:a16="http://schemas.microsoft.com/office/drawing/2014/main" id="{34FB6401-EB4E-4993-BCED-C99E31F863AF}"/>
              </a:ext>
            </a:extLst>
          </p:cNvPr>
          <p:cNvGraphicFramePr/>
          <p:nvPr>
            <p:extLst>
              <p:ext uri="{D42A27DB-BD31-4B8C-83A1-F6EECF244321}">
                <p14:modId xmlns:p14="http://schemas.microsoft.com/office/powerpoint/2010/main" val="3919837980"/>
              </p:ext>
            </p:extLst>
          </p:nvPr>
        </p:nvGraphicFramePr>
        <p:xfrm>
          <a:off x="6346824" y="3928138"/>
          <a:ext cx="5476875" cy="24003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27837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759993" y="2721931"/>
            <a:ext cx="2672014" cy="707886"/>
          </a:xfrm>
          <a:prstGeom prst="rect">
            <a:avLst/>
          </a:prstGeom>
          <a:noFill/>
        </p:spPr>
        <p:txBody>
          <a:bodyPr wrap="none" rtlCol="0">
            <a:spAutoFit/>
          </a:bodyPr>
          <a:lstStyle/>
          <a:p>
            <a:r>
              <a:rPr lang="en-US" altLang="zh-TW" sz="4000" dirty="0">
                <a:latin typeface="+mj-ea"/>
                <a:ea typeface="+mj-ea"/>
              </a:rPr>
              <a:t>Thank</a:t>
            </a:r>
            <a:r>
              <a:rPr lang="zh-TW" altLang="en-US" sz="4000" dirty="0">
                <a:latin typeface="+mj-ea"/>
                <a:ea typeface="+mj-ea"/>
              </a:rPr>
              <a:t> </a:t>
            </a:r>
            <a:r>
              <a:rPr lang="en-US" altLang="zh-TW" sz="4000" dirty="0">
                <a:latin typeface="+mj-ea"/>
                <a:ea typeface="+mj-ea"/>
              </a:rPr>
              <a:t>You</a:t>
            </a:r>
            <a:endParaRPr lang="zh-TW" altLang="en-US" sz="4000" dirty="0">
              <a:latin typeface="+mj-ea"/>
              <a:ea typeface="+mj-ea"/>
            </a:endParaRPr>
          </a:p>
        </p:txBody>
      </p:sp>
    </p:spTree>
    <p:extLst>
      <p:ext uri="{BB962C8B-B14F-4D97-AF65-F5344CB8AC3E}">
        <p14:creationId xmlns:p14="http://schemas.microsoft.com/office/powerpoint/2010/main" val="40126033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3a40a2d8-16cd-49c1-bb29-5ea23a4b7cc4&quot;,&quot;Name&quot;:&quot;自定义&quot;,&quot;Kind&quot;:&quot;Custom&quot;,&quot;OldGuidesSetting&quot;:{&quot;HeaderHeight&quot;:10.0,&quot;FooterHeight&quot;:10.0,&quot;SideMargin&quot;:3.0,&quot;TopMargin&quot;:0.0,&quot;BottomMargin&quot;:0.0,&quot;IntervalMargin&quot;:0.0}}"/>
</p:tagLst>
</file>

<file path=ppt/tags/tag2.xml><?xml version="1.0" encoding="utf-8"?>
<p:tagLst xmlns:a="http://schemas.openxmlformats.org/drawingml/2006/main" xmlns:r="http://schemas.openxmlformats.org/officeDocument/2006/relationships" xmlns:p="http://schemas.openxmlformats.org/presentationml/2006/main">
  <p:tag name="PA" val="v5.2.4"/>
</p:tagLst>
</file>

<file path=ppt/tags/tag3.xml><?xml version="1.0" encoding="utf-8"?>
<p:tagLst xmlns:a="http://schemas.openxmlformats.org/drawingml/2006/main" xmlns:r="http://schemas.openxmlformats.org/officeDocument/2006/relationships" xmlns:p="http://schemas.openxmlformats.org/presentationml/2006/main">
  <p:tag name="ISLIDE.ICON" val="#393842;#370763;#51092;#165915;"/>
</p:tagLst>
</file>

<file path=ppt/tags/tag4.xml><?xml version="1.0" encoding="utf-8"?>
<p:tagLst xmlns:a="http://schemas.openxmlformats.org/drawingml/2006/main" xmlns:r="http://schemas.openxmlformats.org/officeDocument/2006/relationships" xmlns:p="http://schemas.openxmlformats.org/presentationml/2006/main">
  <p:tag name="ISLIDE.ICON" val="#393842;#370763;#51092;#165915;"/>
</p:tagLst>
</file>

<file path=ppt/tags/tag5.xml><?xml version="1.0" encoding="utf-8"?>
<p:tagLst xmlns:a="http://schemas.openxmlformats.org/drawingml/2006/main" xmlns:r="http://schemas.openxmlformats.org/officeDocument/2006/relationships" xmlns:p="http://schemas.openxmlformats.org/presentationml/2006/main">
  <p:tag name="ISLIDE.ICON" val="#393842;#370763;#51092;#16591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Noto Sans S Chinese Regular"/>
        <a:ea typeface="Noto Sans S Chinese Regular"/>
        <a:cs typeface=""/>
      </a:majorFont>
      <a:minorFont>
        <a:latin typeface="Noto Sans S Chinese Light"/>
        <a:ea typeface="Noto Sans S Chinese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1991</TotalTime>
  <Words>915</Words>
  <Application>Microsoft Office PowerPoint</Application>
  <PresentationFormat>宽屏</PresentationFormat>
  <Paragraphs>59</Paragraphs>
  <Slides>9</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微軟正黑體</vt:lpstr>
      <vt:lpstr>Noto Sans S Chinese Light</vt:lpstr>
      <vt:lpstr>Noto Sans S Chinese Regular</vt:lpstr>
      <vt:lpstr>等线</vt:lpstr>
      <vt:lpstr>微软雅黑</vt:lpstr>
      <vt:lpstr>微软雅黑</vt:lpstr>
      <vt:lpstr>Arial</vt:lpstr>
      <vt:lpstr>Helvetica</vt:lpstr>
      <vt:lpstr>Office 主题​​</vt:lpstr>
      <vt:lpstr>PowerPoint 演示文稿</vt:lpstr>
      <vt:lpstr>活动分析结论</vt:lpstr>
      <vt:lpstr>策略建議</vt:lpstr>
      <vt:lpstr>策略建議</vt:lpstr>
      <vt:lpstr>已落地策略&amp;跟進方向</vt:lpstr>
      <vt:lpstr>階段人數漏斗</vt:lpstr>
      <vt:lpstr>邀請人數&amp;高質量用戶時間波動趨勢圖</vt:lpstr>
      <vt:lpstr>活動人分析&amp;高質量用戶儲值情況</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郑 人玮</dc:creator>
  <cp:lastModifiedBy>十二 瓜</cp:lastModifiedBy>
  <cp:revision>144</cp:revision>
  <dcterms:created xsi:type="dcterms:W3CDTF">2020-12-10T07:00:59Z</dcterms:created>
  <dcterms:modified xsi:type="dcterms:W3CDTF">2021-03-01T07:25:19Z</dcterms:modified>
</cp:coreProperties>
</file>