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86" r:id="rId2"/>
    <p:sldId id="406" r:id="rId3"/>
    <p:sldId id="443" r:id="rId4"/>
    <p:sldId id="442" r:id="rId5"/>
    <p:sldId id="424" r:id="rId6"/>
    <p:sldId id="446" r:id="rId7"/>
    <p:sldId id="447" r:id="rId8"/>
    <p:sldId id="437" r:id="rId9"/>
    <p:sldId id="429" r:id="rId10"/>
    <p:sldId id="439" r:id="rId11"/>
    <p:sldId id="430" r:id="rId12"/>
    <p:sldId id="440" r:id="rId13"/>
    <p:sldId id="441" r:id="rId14"/>
    <p:sldId id="438" r:id="rId15"/>
    <p:sldId id="431" r:id="rId16"/>
    <p:sldId id="432" r:id="rId17"/>
    <p:sldId id="434" r:id="rId18"/>
    <p:sldId id="427" r:id="rId19"/>
    <p:sldId id="444" r:id="rId20"/>
    <p:sldId id="428" r:id="rId21"/>
    <p:sldId id="435" r:id="rId22"/>
    <p:sldId id="433" r:id="rId23"/>
    <p:sldId id="316" r:id="rId24"/>
  </p:sldIdLst>
  <p:sldSz cx="12192000" cy="6858000"/>
  <p:notesSz cx="6858000" cy="9144000"/>
  <p:custDataLst>
    <p:tags r:id="rId26"/>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D2C8"/>
    <a:srgbClr val="EA4D1C"/>
    <a:srgbClr val="FFFFFF"/>
    <a:srgbClr val="F6BA96"/>
    <a:srgbClr val="EC6834"/>
    <a:srgbClr val="FC4513"/>
    <a:srgbClr val="F4A57B"/>
    <a:srgbClr val="B74711"/>
    <a:srgbClr val="F19463"/>
    <a:srgbClr val="EF824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浅色样式 2 - 强调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howGuides="1">
      <p:cViewPr varScale="1">
        <p:scale>
          <a:sx n="105" d="100"/>
          <a:sy n="105" d="100"/>
        </p:scale>
        <p:origin x="144" y="300"/>
      </p:cViewPr>
      <p:guideLst/>
    </p:cSldViewPr>
  </p:slideViewPr>
  <p:notesTextViewPr>
    <p:cViewPr>
      <p:scale>
        <a:sx n="3" d="2"/>
        <a:sy n="3" d="2"/>
      </p:scale>
      <p:origin x="0" y="0"/>
    </p:cViewPr>
  </p:notesTextViewPr>
  <p:gridSpacing cx="360000" cy="3600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24037;&#20316;&#31807;3"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fanza\Downloads\&#24070;&#24070;\08\&#20135;&#21253;&#20998;&#26512;\ppt&#33609;&#31295;1.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fanza\Downloads\&#24070;&#24070;\08\&#20135;&#21253;&#20998;&#26512;\ppt&#33609;&#31295;1.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fanza\Downloads\&#24070;&#24070;\08\&#20135;&#21253;&#20998;&#26512;\ppt&#33609;&#31295;1.xlsx" TargetMode="External"/><Relationship Id="rId2" Type="http://schemas.microsoft.com/office/2011/relationships/chartColorStyle" Target="colors12.xml"/><Relationship Id="rId1" Type="http://schemas.microsoft.com/office/2011/relationships/chartStyle" Target="style12.xml"/></Relationships>
</file>

<file path=ppt/charts/_rels/chart2.xml.rels><?xml version="1.0" encoding="UTF-8" standalone="yes"?>
<Relationships xmlns="http://schemas.openxmlformats.org/package/2006/relationships"><Relationship Id="rId3" Type="http://schemas.openxmlformats.org/officeDocument/2006/relationships/oleObject" Target="&#24037;&#20316;&#31807;3"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fanza\Downloads\&#24070;&#24070;\08\&#20135;&#21253;&#20998;&#26512;\ppt&#33609;&#31295;1.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fanza\Downloads\&#24070;&#24070;\08\&#20135;&#21253;&#20998;&#26512;\ppt&#33609;&#31295;1.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fanza\Downloads\&#24070;&#24070;\08\&#20135;&#21253;&#20998;&#26512;\ppt&#33609;&#31295;1.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fanza\Downloads\&#24070;&#24070;\08\&#20135;&#21253;&#20998;&#26512;\ppt&#33609;&#31295;1.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fanza\Downloads\&#24070;&#24070;\08\&#20135;&#21253;&#20998;&#26512;\ppt&#33609;&#31295;1.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fanza\Downloads\&#24070;&#24070;\08\&#20135;&#21253;&#20998;&#26512;\ppt&#33609;&#31295;1.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fanza\Downloads\&#24070;&#24070;\08\&#20135;&#21253;&#20998;&#26512;\ppt&#33609;&#31295;1.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zh-CN" altLang="en-US"/>
              <a:t>新游戏包上线表现</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zh-CN"/>
        </a:p>
      </c:txPr>
    </c:title>
    <c:autoTitleDeleted val="0"/>
    <c:plotArea>
      <c:layout/>
      <c:lineChart>
        <c:grouping val="standard"/>
        <c:varyColors val="0"/>
        <c:ser>
          <c:idx val="0"/>
          <c:order val="0"/>
          <c:tx>
            <c:strRef>
              <c:f>新游戏包!$N$2</c:f>
              <c:strCache>
                <c:ptCount val="1"/>
                <c:pt idx="0">
                  <c:v>富貴吉祥包(2021/01)</c:v>
                </c:pt>
              </c:strCache>
            </c:strRef>
          </c:tx>
          <c:spPr>
            <a:ln w="28575" cap="rnd">
              <a:solidFill>
                <a:schemeClr val="accent1"/>
              </a:solidFill>
              <a:round/>
            </a:ln>
            <a:effectLst/>
          </c:spPr>
          <c:marker>
            <c:symbol val="none"/>
          </c:marker>
          <c:cat>
            <c:strRef>
              <c:f>新游戏包!$O$1:$X$1</c:f>
              <c:strCache>
                <c:ptCount val="10"/>
                <c:pt idx="0">
                  <c:v>第一个月</c:v>
                </c:pt>
                <c:pt idx="1">
                  <c:v>第二个月</c:v>
                </c:pt>
                <c:pt idx="2">
                  <c:v>第三个月</c:v>
                </c:pt>
                <c:pt idx="3">
                  <c:v>第四个月</c:v>
                </c:pt>
                <c:pt idx="4">
                  <c:v>第五个月</c:v>
                </c:pt>
                <c:pt idx="5">
                  <c:v>第六个月</c:v>
                </c:pt>
                <c:pt idx="6">
                  <c:v>第7个月</c:v>
                </c:pt>
                <c:pt idx="7">
                  <c:v>第8个月</c:v>
                </c:pt>
                <c:pt idx="8">
                  <c:v>第9个月</c:v>
                </c:pt>
                <c:pt idx="9">
                  <c:v>第10个月</c:v>
                </c:pt>
              </c:strCache>
            </c:strRef>
          </c:cat>
          <c:val>
            <c:numRef>
              <c:f>新游戏包!$O$2:$X$2</c:f>
              <c:numCache>
                <c:formatCode>General</c:formatCode>
                <c:ptCount val="10"/>
                <c:pt idx="0">
                  <c:v>1786</c:v>
                </c:pt>
                <c:pt idx="1">
                  <c:v>1167</c:v>
                </c:pt>
                <c:pt idx="2">
                  <c:v>660</c:v>
                </c:pt>
                <c:pt idx="3">
                  <c:v>941</c:v>
                </c:pt>
                <c:pt idx="4">
                  <c:v>773</c:v>
                </c:pt>
              </c:numCache>
            </c:numRef>
          </c:val>
          <c:smooth val="1"/>
          <c:extLst>
            <c:ext xmlns:c16="http://schemas.microsoft.com/office/drawing/2014/chart" uri="{C3380CC4-5D6E-409C-BE32-E72D297353CC}">
              <c16:uniqueId val="{00000000-95D4-4EBE-90EC-0DA71696CF28}"/>
            </c:ext>
          </c:extLst>
        </c:ser>
        <c:ser>
          <c:idx val="1"/>
          <c:order val="1"/>
          <c:tx>
            <c:strRef>
              <c:f>新游戏包!$N$3</c:f>
              <c:strCache>
                <c:ptCount val="1"/>
                <c:pt idx="0">
                  <c:v>黃帝傳奇包(2021/02)</c:v>
                </c:pt>
              </c:strCache>
            </c:strRef>
          </c:tx>
          <c:spPr>
            <a:ln w="28575" cap="rnd">
              <a:solidFill>
                <a:schemeClr val="accent2"/>
              </a:solidFill>
              <a:round/>
            </a:ln>
            <a:effectLst/>
          </c:spPr>
          <c:marker>
            <c:symbol val="none"/>
          </c:marker>
          <c:cat>
            <c:strRef>
              <c:f>新游戏包!$O$1:$X$1</c:f>
              <c:strCache>
                <c:ptCount val="10"/>
                <c:pt idx="0">
                  <c:v>第一个月</c:v>
                </c:pt>
                <c:pt idx="1">
                  <c:v>第二个月</c:v>
                </c:pt>
                <c:pt idx="2">
                  <c:v>第三个月</c:v>
                </c:pt>
                <c:pt idx="3">
                  <c:v>第四个月</c:v>
                </c:pt>
                <c:pt idx="4">
                  <c:v>第五个月</c:v>
                </c:pt>
                <c:pt idx="5">
                  <c:v>第六个月</c:v>
                </c:pt>
                <c:pt idx="6">
                  <c:v>第7个月</c:v>
                </c:pt>
                <c:pt idx="7">
                  <c:v>第8个月</c:v>
                </c:pt>
                <c:pt idx="8">
                  <c:v>第9个月</c:v>
                </c:pt>
                <c:pt idx="9">
                  <c:v>第10个月</c:v>
                </c:pt>
              </c:strCache>
            </c:strRef>
          </c:cat>
          <c:val>
            <c:numRef>
              <c:f>新游戏包!$O$3:$X$3</c:f>
              <c:numCache>
                <c:formatCode>General</c:formatCode>
                <c:ptCount val="10"/>
                <c:pt idx="0">
                  <c:v>94</c:v>
                </c:pt>
                <c:pt idx="1">
                  <c:v>3672</c:v>
                </c:pt>
              </c:numCache>
            </c:numRef>
          </c:val>
          <c:smooth val="1"/>
          <c:extLst>
            <c:ext xmlns:c16="http://schemas.microsoft.com/office/drawing/2014/chart" uri="{C3380CC4-5D6E-409C-BE32-E72D297353CC}">
              <c16:uniqueId val="{00000001-95D4-4EBE-90EC-0DA71696CF28}"/>
            </c:ext>
          </c:extLst>
        </c:ser>
        <c:ser>
          <c:idx val="2"/>
          <c:order val="2"/>
          <c:tx>
            <c:strRef>
              <c:f>新游戏包!$N$4</c:f>
              <c:strCache>
                <c:ptCount val="1"/>
                <c:pt idx="0">
                  <c:v>吉普賽占卜包(2021/03)</c:v>
                </c:pt>
              </c:strCache>
            </c:strRef>
          </c:tx>
          <c:spPr>
            <a:ln w="28575" cap="rnd">
              <a:solidFill>
                <a:schemeClr val="accent3"/>
              </a:solidFill>
              <a:round/>
            </a:ln>
            <a:effectLst/>
          </c:spPr>
          <c:marker>
            <c:symbol val="none"/>
          </c:marker>
          <c:cat>
            <c:strRef>
              <c:f>新游戏包!$O$1:$X$1</c:f>
              <c:strCache>
                <c:ptCount val="10"/>
                <c:pt idx="0">
                  <c:v>第一个月</c:v>
                </c:pt>
                <c:pt idx="1">
                  <c:v>第二个月</c:v>
                </c:pt>
                <c:pt idx="2">
                  <c:v>第三个月</c:v>
                </c:pt>
                <c:pt idx="3">
                  <c:v>第四个月</c:v>
                </c:pt>
                <c:pt idx="4">
                  <c:v>第五个月</c:v>
                </c:pt>
                <c:pt idx="5">
                  <c:v>第六个月</c:v>
                </c:pt>
                <c:pt idx="6">
                  <c:v>第7个月</c:v>
                </c:pt>
                <c:pt idx="7">
                  <c:v>第8个月</c:v>
                </c:pt>
                <c:pt idx="8">
                  <c:v>第9个月</c:v>
                </c:pt>
                <c:pt idx="9">
                  <c:v>第10个月</c:v>
                </c:pt>
              </c:strCache>
            </c:strRef>
          </c:cat>
          <c:val>
            <c:numRef>
              <c:f>新游戏包!$O$4:$X$4</c:f>
              <c:numCache>
                <c:formatCode>General</c:formatCode>
                <c:ptCount val="10"/>
                <c:pt idx="0">
                  <c:v>1221</c:v>
                </c:pt>
                <c:pt idx="1">
                  <c:v>921</c:v>
                </c:pt>
                <c:pt idx="2">
                  <c:v>669</c:v>
                </c:pt>
              </c:numCache>
            </c:numRef>
          </c:val>
          <c:smooth val="1"/>
          <c:extLst>
            <c:ext xmlns:c16="http://schemas.microsoft.com/office/drawing/2014/chart" uri="{C3380CC4-5D6E-409C-BE32-E72D297353CC}">
              <c16:uniqueId val="{00000002-95D4-4EBE-90EC-0DA71696CF28}"/>
            </c:ext>
          </c:extLst>
        </c:ser>
        <c:ser>
          <c:idx val="3"/>
          <c:order val="3"/>
          <c:tx>
            <c:strRef>
              <c:f>新游戏包!$N$5</c:f>
              <c:strCache>
                <c:ptCount val="1"/>
                <c:pt idx="0">
                  <c:v>老子龍虎包(2021/03)</c:v>
                </c:pt>
              </c:strCache>
            </c:strRef>
          </c:tx>
          <c:spPr>
            <a:ln w="28575" cap="rnd">
              <a:solidFill>
                <a:schemeClr val="accent4"/>
              </a:solidFill>
              <a:round/>
            </a:ln>
            <a:effectLst/>
          </c:spPr>
          <c:marker>
            <c:symbol val="none"/>
          </c:marker>
          <c:cat>
            <c:strRef>
              <c:f>新游戏包!$O$1:$X$1</c:f>
              <c:strCache>
                <c:ptCount val="10"/>
                <c:pt idx="0">
                  <c:v>第一个月</c:v>
                </c:pt>
                <c:pt idx="1">
                  <c:v>第二个月</c:v>
                </c:pt>
                <c:pt idx="2">
                  <c:v>第三个月</c:v>
                </c:pt>
                <c:pt idx="3">
                  <c:v>第四个月</c:v>
                </c:pt>
                <c:pt idx="4">
                  <c:v>第五个月</c:v>
                </c:pt>
                <c:pt idx="5">
                  <c:v>第六个月</c:v>
                </c:pt>
                <c:pt idx="6">
                  <c:v>第7个月</c:v>
                </c:pt>
                <c:pt idx="7">
                  <c:v>第8个月</c:v>
                </c:pt>
                <c:pt idx="8">
                  <c:v>第9个月</c:v>
                </c:pt>
                <c:pt idx="9">
                  <c:v>第10个月</c:v>
                </c:pt>
              </c:strCache>
            </c:strRef>
          </c:cat>
          <c:val>
            <c:numRef>
              <c:f>新游戏包!$O$5:$X$5</c:f>
              <c:numCache>
                <c:formatCode>General</c:formatCode>
                <c:ptCount val="10"/>
                <c:pt idx="0">
                  <c:v>207</c:v>
                </c:pt>
                <c:pt idx="1">
                  <c:v>219</c:v>
                </c:pt>
                <c:pt idx="2">
                  <c:v>139</c:v>
                </c:pt>
              </c:numCache>
            </c:numRef>
          </c:val>
          <c:smooth val="0"/>
          <c:extLst>
            <c:ext xmlns:c16="http://schemas.microsoft.com/office/drawing/2014/chart" uri="{C3380CC4-5D6E-409C-BE32-E72D297353CC}">
              <c16:uniqueId val="{00000003-95D4-4EBE-90EC-0DA71696CF28}"/>
            </c:ext>
          </c:extLst>
        </c:ser>
        <c:ser>
          <c:idx val="4"/>
          <c:order val="4"/>
          <c:tx>
            <c:strRef>
              <c:f>新游戏包!$N$6</c:f>
              <c:strCache>
                <c:ptCount val="1"/>
                <c:pt idx="0">
                  <c:v>魔豆傳奇包(2021/05)</c:v>
                </c:pt>
              </c:strCache>
            </c:strRef>
          </c:tx>
          <c:spPr>
            <a:ln w="28575" cap="rnd">
              <a:solidFill>
                <a:schemeClr val="accent5"/>
              </a:solidFill>
              <a:round/>
            </a:ln>
            <a:effectLst/>
          </c:spPr>
          <c:marker>
            <c:symbol val="none"/>
          </c:marker>
          <c:cat>
            <c:strRef>
              <c:f>新游戏包!$O$1:$X$1</c:f>
              <c:strCache>
                <c:ptCount val="10"/>
                <c:pt idx="0">
                  <c:v>第一个月</c:v>
                </c:pt>
                <c:pt idx="1">
                  <c:v>第二个月</c:v>
                </c:pt>
                <c:pt idx="2">
                  <c:v>第三个月</c:v>
                </c:pt>
                <c:pt idx="3">
                  <c:v>第四个月</c:v>
                </c:pt>
                <c:pt idx="4">
                  <c:v>第五个月</c:v>
                </c:pt>
                <c:pt idx="5">
                  <c:v>第六个月</c:v>
                </c:pt>
                <c:pt idx="6">
                  <c:v>第7个月</c:v>
                </c:pt>
                <c:pt idx="7">
                  <c:v>第8个月</c:v>
                </c:pt>
                <c:pt idx="8">
                  <c:v>第9个月</c:v>
                </c:pt>
                <c:pt idx="9">
                  <c:v>第10个月</c:v>
                </c:pt>
              </c:strCache>
            </c:strRef>
          </c:cat>
          <c:val>
            <c:numRef>
              <c:f>新游戏包!$O$6:$X$6</c:f>
              <c:numCache>
                <c:formatCode>General</c:formatCode>
                <c:ptCount val="10"/>
                <c:pt idx="0">
                  <c:v>4292</c:v>
                </c:pt>
              </c:numCache>
            </c:numRef>
          </c:val>
          <c:smooth val="0"/>
          <c:extLst>
            <c:ext xmlns:c16="http://schemas.microsoft.com/office/drawing/2014/chart" uri="{C3380CC4-5D6E-409C-BE32-E72D297353CC}">
              <c16:uniqueId val="{00000004-95D4-4EBE-90EC-0DA71696CF28}"/>
            </c:ext>
          </c:extLst>
        </c:ser>
        <c:ser>
          <c:idx val="5"/>
          <c:order val="5"/>
          <c:tx>
            <c:strRef>
              <c:f>新游戏包!$N$7</c:f>
              <c:strCache>
                <c:ptCount val="1"/>
                <c:pt idx="0">
                  <c:v>魔女鑽石包(2020/09)</c:v>
                </c:pt>
              </c:strCache>
            </c:strRef>
          </c:tx>
          <c:spPr>
            <a:ln w="28575" cap="rnd">
              <a:solidFill>
                <a:schemeClr val="accent6"/>
              </a:solidFill>
              <a:round/>
            </a:ln>
            <a:effectLst/>
          </c:spPr>
          <c:marker>
            <c:symbol val="none"/>
          </c:marker>
          <c:cat>
            <c:strRef>
              <c:f>新游戏包!$O$1:$X$1</c:f>
              <c:strCache>
                <c:ptCount val="10"/>
                <c:pt idx="0">
                  <c:v>第一个月</c:v>
                </c:pt>
                <c:pt idx="1">
                  <c:v>第二个月</c:v>
                </c:pt>
                <c:pt idx="2">
                  <c:v>第三个月</c:v>
                </c:pt>
                <c:pt idx="3">
                  <c:v>第四个月</c:v>
                </c:pt>
                <c:pt idx="4">
                  <c:v>第五个月</c:v>
                </c:pt>
                <c:pt idx="5">
                  <c:v>第六个月</c:v>
                </c:pt>
                <c:pt idx="6">
                  <c:v>第7个月</c:v>
                </c:pt>
                <c:pt idx="7">
                  <c:v>第8个月</c:v>
                </c:pt>
                <c:pt idx="8">
                  <c:v>第9个月</c:v>
                </c:pt>
                <c:pt idx="9">
                  <c:v>第10个月</c:v>
                </c:pt>
              </c:strCache>
            </c:strRef>
          </c:cat>
          <c:val>
            <c:numRef>
              <c:f>新游戏包!$O$7:$X$7</c:f>
              <c:numCache>
                <c:formatCode>General</c:formatCode>
                <c:ptCount val="10"/>
                <c:pt idx="0">
                  <c:v>648</c:v>
                </c:pt>
                <c:pt idx="1">
                  <c:v>869</c:v>
                </c:pt>
                <c:pt idx="2">
                  <c:v>473</c:v>
                </c:pt>
                <c:pt idx="3">
                  <c:v>330</c:v>
                </c:pt>
                <c:pt idx="4">
                  <c:v>420</c:v>
                </c:pt>
                <c:pt idx="5">
                  <c:v>193</c:v>
                </c:pt>
                <c:pt idx="6">
                  <c:v>217</c:v>
                </c:pt>
                <c:pt idx="7">
                  <c:v>149</c:v>
                </c:pt>
                <c:pt idx="8">
                  <c:v>151</c:v>
                </c:pt>
              </c:numCache>
            </c:numRef>
          </c:val>
          <c:smooth val="1"/>
          <c:extLst>
            <c:ext xmlns:c16="http://schemas.microsoft.com/office/drawing/2014/chart" uri="{C3380CC4-5D6E-409C-BE32-E72D297353CC}">
              <c16:uniqueId val="{00000005-95D4-4EBE-90EC-0DA71696CF28}"/>
            </c:ext>
          </c:extLst>
        </c:ser>
        <c:ser>
          <c:idx val="6"/>
          <c:order val="6"/>
          <c:tx>
            <c:strRef>
              <c:f>新游戏包!$N$8</c:f>
              <c:strCache>
                <c:ptCount val="1"/>
                <c:pt idx="0">
                  <c:v>秦皇巡海包(2021/02)</c:v>
                </c:pt>
              </c:strCache>
            </c:strRef>
          </c:tx>
          <c:spPr>
            <a:ln w="28575" cap="rnd">
              <a:solidFill>
                <a:srgbClr val="EA4D1C"/>
              </a:solidFill>
              <a:round/>
            </a:ln>
            <a:effectLst/>
          </c:spPr>
          <c:marker>
            <c:symbol val="none"/>
          </c:marker>
          <c:cat>
            <c:strRef>
              <c:f>新游戏包!$O$1:$X$1</c:f>
              <c:strCache>
                <c:ptCount val="10"/>
                <c:pt idx="0">
                  <c:v>第一个月</c:v>
                </c:pt>
                <c:pt idx="1">
                  <c:v>第二个月</c:v>
                </c:pt>
                <c:pt idx="2">
                  <c:v>第三个月</c:v>
                </c:pt>
                <c:pt idx="3">
                  <c:v>第四个月</c:v>
                </c:pt>
                <c:pt idx="4">
                  <c:v>第五个月</c:v>
                </c:pt>
                <c:pt idx="5">
                  <c:v>第六个月</c:v>
                </c:pt>
                <c:pt idx="6">
                  <c:v>第7个月</c:v>
                </c:pt>
                <c:pt idx="7">
                  <c:v>第8个月</c:v>
                </c:pt>
                <c:pt idx="8">
                  <c:v>第9个月</c:v>
                </c:pt>
                <c:pt idx="9">
                  <c:v>第10个月</c:v>
                </c:pt>
              </c:strCache>
            </c:strRef>
          </c:cat>
          <c:val>
            <c:numRef>
              <c:f>新游戏包!$O$8:$X$8</c:f>
              <c:numCache>
                <c:formatCode>General</c:formatCode>
                <c:ptCount val="10"/>
                <c:pt idx="0">
                  <c:v>1959</c:v>
                </c:pt>
                <c:pt idx="1">
                  <c:v>2549</c:v>
                </c:pt>
                <c:pt idx="2">
                  <c:v>2695</c:v>
                </c:pt>
                <c:pt idx="3">
                  <c:v>3510</c:v>
                </c:pt>
              </c:numCache>
            </c:numRef>
          </c:val>
          <c:smooth val="1"/>
          <c:extLst>
            <c:ext xmlns:c16="http://schemas.microsoft.com/office/drawing/2014/chart" uri="{C3380CC4-5D6E-409C-BE32-E72D297353CC}">
              <c16:uniqueId val="{00000006-95D4-4EBE-90EC-0DA71696CF28}"/>
            </c:ext>
          </c:extLst>
        </c:ser>
        <c:ser>
          <c:idx val="7"/>
          <c:order val="7"/>
          <c:tx>
            <c:strRef>
              <c:f>新游戏包!$N$9</c:f>
              <c:strCache>
                <c:ptCount val="1"/>
                <c:pt idx="0">
                  <c:v>深海捕魚包(2020/11)</c:v>
                </c:pt>
              </c:strCache>
            </c:strRef>
          </c:tx>
          <c:spPr>
            <a:ln w="28575" cap="rnd">
              <a:solidFill>
                <a:schemeClr val="accent2">
                  <a:lumMod val="60000"/>
                </a:schemeClr>
              </a:solidFill>
              <a:round/>
            </a:ln>
            <a:effectLst/>
          </c:spPr>
          <c:marker>
            <c:symbol val="none"/>
          </c:marker>
          <c:cat>
            <c:strRef>
              <c:f>新游戏包!$O$1:$X$1</c:f>
              <c:strCache>
                <c:ptCount val="10"/>
                <c:pt idx="0">
                  <c:v>第一个月</c:v>
                </c:pt>
                <c:pt idx="1">
                  <c:v>第二个月</c:v>
                </c:pt>
                <c:pt idx="2">
                  <c:v>第三个月</c:v>
                </c:pt>
                <c:pt idx="3">
                  <c:v>第四个月</c:v>
                </c:pt>
                <c:pt idx="4">
                  <c:v>第五个月</c:v>
                </c:pt>
                <c:pt idx="5">
                  <c:v>第六个月</c:v>
                </c:pt>
                <c:pt idx="6">
                  <c:v>第7个月</c:v>
                </c:pt>
                <c:pt idx="7">
                  <c:v>第8个月</c:v>
                </c:pt>
                <c:pt idx="8">
                  <c:v>第9个月</c:v>
                </c:pt>
                <c:pt idx="9">
                  <c:v>第10个月</c:v>
                </c:pt>
              </c:strCache>
            </c:strRef>
          </c:cat>
          <c:val>
            <c:numRef>
              <c:f>新游戏包!$O$9:$X$9</c:f>
              <c:numCache>
                <c:formatCode>General</c:formatCode>
                <c:ptCount val="10"/>
                <c:pt idx="0">
                  <c:v>2147</c:v>
                </c:pt>
                <c:pt idx="1">
                  <c:v>2781</c:v>
                </c:pt>
                <c:pt idx="2">
                  <c:v>2537</c:v>
                </c:pt>
                <c:pt idx="3">
                  <c:v>1079</c:v>
                </c:pt>
                <c:pt idx="4">
                  <c:v>781</c:v>
                </c:pt>
                <c:pt idx="5">
                  <c:v>904</c:v>
                </c:pt>
                <c:pt idx="6">
                  <c:v>843</c:v>
                </c:pt>
              </c:numCache>
            </c:numRef>
          </c:val>
          <c:smooth val="1"/>
          <c:extLst>
            <c:ext xmlns:c16="http://schemas.microsoft.com/office/drawing/2014/chart" uri="{C3380CC4-5D6E-409C-BE32-E72D297353CC}">
              <c16:uniqueId val="{00000008-95D4-4EBE-90EC-0DA71696CF28}"/>
            </c:ext>
          </c:extLst>
        </c:ser>
        <c:ser>
          <c:idx val="8"/>
          <c:order val="8"/>
          <c:tx>
            <c:strRef>
              <c:f>新游戏包!$N$10</c:f>
              <c:strCache>
                <c:ptCount val="1"/>
                <c:pt idx="0">
                  <c:v>萬枚龍王包(2021/04)</c:v>
                </c:pt>
              </c:strCache>
            </c:strRef>
          </c:tx>
          <c:spPr>
            <a:ln w="28575" cap="rnd">
              <a:solidFill>
                <a:schemeClr val="accent3">
                  <a:lumMod val="60000"/>
                </a:schemeClr>
              </a:solidFill>
              <a:round/>
            </a:ln>
            <a:effectLst/>
          </c:spPr>
          <c:marker>
            <c:symbol val="none"/>
          </c:marker>
          <c:cat>
            <c:strRef>
              <c:f>新游戏包!$O$1:$X$1</c:f>
              <c:strCache>
                <c:ptCount val="10"/>
                <c:pt idx="0">
                  <c:v>第一个月</c:v>
                </c:pt>
                <c:pt idx="1">
                  <c:v>第二个月</c:v>
                </c:pt>
                <c:pt idx="2">
                  <c:v>第三个月</c:v>
                </c:pt>
                <c:pt idx="3">
                  <c:v>第四个月</c:v>
                </c:pt>
                <c:pt idx="4">
                  <c:v>第五个月</c:v>
                </c:pt>
                <c:pt idx="5">
                  <c:v>第六个月</c:v>
                </c:pt>
                <c:pt idx="6">
                  <c:v>第7个月</c:v>
                </c:pt>
                <c:pt idx="7">
                  <c:v>第8个月</c:v>
                </c:pt>
                <c:pt idx="8">
                  <c:v>第9个月</c:v>
                </c:pt>
                <c:pt idx="9">
                  <c:v>第10个月</c:v>
                </c:pt>
              </c:strCache>
            </c:strRef>
          </c:cat>
          <c:val>
            <c:numRef>
              <c:f>新游戏包!$O$10:$X$10</c:f>
              <c:numCache>
                <c:formatCode>General</c:formatCode>
                <c:ptCount val="10"/>
                <c:pt idx="0">
                  <c:v>3807</c:v>
                </c:pt>
                <c:pt idx="1">
                  <c:v>3373</c:v>
                </c:pt>
              </c:numCache>
            </c:numRef>
          </c:val>
          <c:smooth val="1"/>
          <c:extLst>
            <c:ext xmlns:c16="http://schemas.microsoft.com/office/drawing/2014/chart" uri="{C3380CC4-5D6E-409C-BE32-E72D297353CC}">
              <c16:uniqueId val="{00000009-95D4-4EBE-90EC-0DA71696CF28}"/>
            </c:ext>
          </c:extLst>
        </c:ser>
        <c:ser>
          <c:idx val="9"/>
          <c:order val="9"/>
          <c:tx>
            <c:strRef>
              <c:f>新游戏包!$N$11</c:f>
              <c:strCache>
                <c:ptCount val="1"/>
                <c:pt idx="0">
                  <c:v>艷后彩金包(2020/08)</c:v>
                </c:pt>
              </c:strCache>
            </c:strRef>
          </c:tx>
          <c:spPr>
            <a:ln w="28575" cap="rnd">
              <a:solidFill>
                <a:schemeClr val="accent4">
                  <a:lumMod val="60000"/>
                </a:schemeClr>
              </a:solidFill>
              <a:round/>
            </a:ln>
            <a:effectLst/>
          </c:spPr>
          <c:marker>
            <c:symbol val="none"/>
          </c:marker>
          <c:cat>
            <c:strRef>
              <c:f>新游戏包!$O$1:$X$1</c:f>
              <c:strCache>
                <c:ptCount val="10"/>
                <c:pt idx="0">
                  <c:v>第一个月</c:v>
                </c:pt>
                <c:pt idx="1">
                  <c:v>第二个月</c:v>
                </c:pt>
                <c:pt idx="2">
                  <c:v>第三个月</c:v>
                </c:pt>
                <c:pt idx="3">
                  <c:v>第四个月</c:v>
                </c:pt>
                <c:pt idx="4">
                  <c:v>第五个月</c:v>
                </c:pt>
                <c:pt idx="5">
                  <c:v>第六个月</c:v>
                </c:pt>
                <c:pt idx="6">
                  <c:v>第7个月</c:v>
                </c:pt>
                <c:pt idx="7">
                  <c:v>第8个月</c:v>
                </c:pt>
                <c:pt idx="8">
                  <c:v>第9个月</c:v>
                </c:pt>
                <c:pt idx="9">
                  <c:v>第10个月</c:v>
                </c:pt>
              </c:strCache>
            </c:strRef>
          </c:cat>
          <c:val>
            <c:numRef>
              <c:f>新游戏包!$O$11:$X$11</c:f>
              <c:numCache>
                <c:formatCode>General</c:formatCode>
                <c:ptCount val="10"/>
                <c:pt idx="0">
                  <c:v>1670</c:v>
                </c:pt>
                <c:pt idx="1">
                  <c:v>764</c:v>
                </c:pt>
                <c:pt idx="2">
                  <c:v>346</c:v>
                </c:pt>
                <c:pt idx="3">
                  <c:v>226</c:v>
                </c:pt>
                <c:pt idx="4">
                  <c:v>145</c:v>
                </c:pt>
                <c:pt idx="5">
                  <c:v>244</c:v>
                </c:pt>
                <c:pt idx="6">
                  <c:v>133</c:v>
                </c:pt>
                <c:pt idx="7">
                  <c:v>105</c:v>
                </c:pt>
                <c:pt idx="8">
                  <c:v>139</c:v>
                </c:pt>
                <c:pt idx="9">
                  <c:v>179</c:v>
                </c:pt>
              </c:numCache>
            </c:numRef>
          </c:val>
          <c:smooth val="1"/>
          <c:extLst>
            <c:ext xmlns:c16="http://schemas.microsoft.com/office/drawing/2014/chart" uri="{C3380CC4-5D6E-409C-BE32-E72D297353CC}">
              <c16:uniqueId val="{0000000A-95D4-4EBE-90EC-0DA71696CF28}"/>
            </c:ext>
          </c:extLst>
        </c:ser>
        <c:dLbls>
          <c:showLegendKey val="0"/>
          <c:showVal val="0"/>
          <c:showCatName val="0"/>
          <c:showSerName val="0"/>
          <c:showPercent val="0"/>
          <c:showBubbleSize val="0"/>
        </c:dLbls>
        <c:smooth val="0"/>
        <c:axId val="1993203439"/>
        <c:axId val="1993208431"/>
      </c:lineChart>
      <c:catAx>
        <c:axId val="199320343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1993208431"/>
        <c:crosses val="autoZero"/>
        <c:auto val="1"/>
        <c:lblAlgn val="ctr"/>
        <c:lblOffset val="100"/>
        <c:noMultiLvlLbl val="0"/>
      </c:catAx>
      <c:valAx>
        <c:axId val="1993208431"/>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199320343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zh-CN"/>
    </a:p>
  </c:txPr>
  <c:externalData r:id="rId3">
    <c:autoUpdate val="0"/>
  </c:externalData>
  <c:userShapes r:id="rId4"/>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zh-CN" dirty="0"/>
              <a:t>TOP10</a:t>
            </a:r>
            <a:r>
              <a:rPr lang="zh-CN" altLang="en-US" dirty="0"/>
              <a:t>營收佔比</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zh-CN"/>
        </a:p>
      </c:txPr>
    </c:title>
    <c:autoTitleDeleted val="0"/>
    <c:plotArea>
      <c:layout/>
      <c:barChart>
        <c:barDir val="col"/>
        <c:grouping val="clustered"/>
        <c:varyColors val="0"/>
        <c:ser>
          <c:idx val="0"/>
          <c:order val="0"/>
          <c:spPr>
            <a:solidFill>
              <a:srgbClr val="F5D2C8"/>
            </a:solidFill>
            <a:ln>
              <a:noFill/>
            </a:ln>
            <a:effectLst/>
          </c:spPr>
          <c:invertIfNegative val="0"/>
          <c:dLbls>
            <c:dLbl>
              <c:idx val="0"/>
              <c:tx>
                <c:rich>
                  <a:bodyPr/>
                  <a:lstStyle/>
                  <a:p>
                    <a:fld id="{506B3360-A43B-465F-BD5F-AF0B39460D13}" type="CELLRANGE">
                      <a:rPr lang="zh-CN" altLang="en-US"/>
                      <a:pPr/>
                      <a:t>[CELLRANGE]</a:t>
                    </a:fld>
                    <a:r>
                      <a:rPr lang="zh-CN" altLang="en-US" baseline="0"/>
                      <a:t>, </a:t>
                    </a:r>
                    <a:fld id="{381E895B-7A85-469E-B07C-C6CACB199994}" type="VALUE">
                      <a:rPr lang="zh-CN" altLang="en-US" baseline="0"/>
                      <a:pPr/>
                      <a:t>[值]</a:t>
                    </a:fld>
                    <a:endParaRPr lang="zh-CN" altLang="en-US" baseline="0"/>
                  </a:p>
                </c:rich>
              </c:tx>
              <c:dLblPos val="outEnd"/>
              <c:showLegendKey val="0"/>
              <c:showVal val="1"/>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0-D8D9-426D-AF35-D9C650E8758E}"/>
                </c:ext>
              </c:extLst>
            </c:dLbl>
            <c:dLbl>
              <c:idx val="1"/>
              <c:tx>
                <c:rich>
                  <a:bodyPr/>
                  <a:lstStyle/>
                  <a:p>
                    <a:fld id="{5CEC18EB-D995-4214-8808-7F604CFFB972}" type="CELLRANGE">
                      <a:rPr lang="zh-CN" altLang="en-US"/>
                      <a:pPr/>
                      <a:t>[CELLRANGE]</a:t>
                    </a:fld>
                    <a:r>
                      <a:rPr lang="zh-CN" altLang="en-US" baseline="0"/>
                      <a:t>, </a:t>
                    </a:r>
                    <a:fld id="{20CC6C47-7EFE-45C2-9898-A9A235449CE7}" type="VALUE">
                      <a:rPr lang="zh-CN" altLang="en-US" baseline="0"/>
                      <a:pPr/>
                      <a:t>[值]</a:t>
                    </a:fld>
                    <a:endParaRPr lang="zh-CN" altLang="en-US" baseline="0"/>
                  </a:p>
                </c:rich>
              </c:tx>
              <c:dLblPos val="outEnd"/>
              <c:showLegendKey val="0"/>
              <c:showVal val="1"/>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D8D9-426D-AF35-D9C650E8758E}"/>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預測填充前6月!$M$5:$M$6</c:f>
              <c:strCache>
                <c:ptCount val="2"/>
                <c:pt idx="0">
                  <c:v>實體</c:v>
                </c:pt>
                <c:pt idx="1">
                  <c:v>虛擬</c:v>
                </c:pt>
              </c:strCache>
            </c:strRef>
          </c:cat>
          <c:val>
            <c:numRef>
              <c:f>預測填充前6月!$N$5:$N$6</c:f>
              <c:numCache>
                <c:formatCode>0.00%</c:formatCode>
                <c:ptCount val="2"/>
                <c:pt idx="0">
                  <c:v>0.32276654684562872</c:v>
                </c:pt>
                <c:pt idx="1">
                  <c:v>0.67723345315437122</c:v>
                </c:pt>
              </c:numCache>
            </c:numRef>
          </c:val>
          <c:extLst>
            <c:ext xmlns:c15="http://schemas.microsoft.com/office/drawing/2012/chart" uri="{02D57815-91ED-43cb-92C2-25804820EDAC}">
              <c15:datalabelsRange>
                <c15:f>預測填充前6月!$O$5:$O$6</c15:f>
                <c15:dlblRangeCache>
                  <c:ptCount val="2"/>
                  <c:pt idx="0">
                    <c:v>117447</c:v>
                  </c:pt>
                  <c:pt idx="1">
                    <c:v>246429</c:v>
                  </c:pt>
                </c15:dlblRangeCache>
              </c15:datalabelsRange>
            </c:ext>
            <c:ext xmlns:c16="http://schemas.microsoft.com/office/drawing/2014/chart" uri="{C3380CC4-5D6E-409C-BE32-E72D297353CC}">
              <c16:uniqueId val="{00000002-D8D9-426D-AF35-D9C650E8758E}"/>
            </c:ext>
          </c:extLst>
        </c:ser>
        <c:dLbls>
          <c:dLblPos val="outEnd"/>
          <c:showLegendKey val="0"/>
          <c:showVal val="1"/>
          <c:showCatName val="0"/>
          <c:showSerName val="0"/>
          <c:showPercent val="0"/>
          <c:showBubbleSize val="0"/>
        </c:dLbls>
        <c:gapWidth val="219"/>
        <c:overlap val="-27"/>
        <c:axId val="370820463"/>
        <c:axId val="370826287"/>
      </c:barChart>
      <c:catAx>
        <c:axId val="37082046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370826287"/>
        <c:crosses val="autoZero"/>
        <c:auto val="1"/>
        <c:lblAlgn val="ctr"/>
        <c:lblOffset val="100"/>
        <c:noMultiLvlLbl val="0"/>
      </c:catAx>
      <c:valAx>
        <c:axId val="370826287"/>
        <c:scaling>
          <c:orientation val="minMax"/>
        </c:scaling>
        <c:delete val="1"/>
        <c:axPos val="l"/>
        <c:numFmt formatCode="0.00%" sourceLinked="1"/>
        <c:majorTickMark val="none"/>
        <c:minorTickMark val="none"/>
        <c:tickLblPos val="nextTo"/>
        <c:crossAx val="370820463"/>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zh-CN"/>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zh-CN" altLang="en-US" dirty="0"/>
              <a:t>入圍</a:t>
            </a:r>
            <a:r>
              <a:rPr lang="en-US" altLang="zh-CN" dirty="0"/>
              <a:t>TOP10</a:t>
            </a:r>
            <a:r>
              <a:rPr lang="zh-CN" altLang="en-US" dirty="0"/>
              <a:t>產包上線週期分佈</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zh-CN"/>
        </a:p>
      </c:txPr>
    </c:title>
    <c:autoTitleDeleted val="0"/>
    <c:plotArea>
      <c:layout/>
      <c:barChart>
        <c:barDir val="col"/>
        <c:grouping val="clustered"/>
        <c:varyColors val="0"/>
        <c:ser>
          <c:idx val="0"/>
          <c:order val="0"/>
          <c:spPr>
            <a:solidFill>
              <a:srgbClr val="F5D2C8"/>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Sheet9!$K$1:$K$3</c:f>
              <c:strCache>
                <c:ptCount val="3"/>
                <c:pt idx="0">
                  <c:v>小于6个月</c:v>
                </c:pt>
                <c:pt idx="1">
                  <c:v>6-12个月</c:v>
                </c:pt>
                <c:pt idx="2">
                  <c:v>大于1年</c:v>
                </c:pt>
              </c:strCache>
            </c:strRef>
          </c:cat>
          <c:val>
            <c:numRef>
              <c:f>Sheet9!$M$1:$M$3</c:f>
              <c:numCache>
                <c:formatCode>0.00%</c:formatCode>
                <c:ptCount val="3"/>
                <c:pt idx="0">
                  <c:v>0.51605882244398082</c:v>
                </c:pt>
                <c:pt idx="1">
                  <c:v>0.30323492026085208</c:v>
                </c:pt>
                <c:pt idx="2">
                  <c:v>0.18070625729516709</c:v>
                </c:pt>
              </c:numCache>
            </c:numRef>
          </c:val>
          <c:extLst>
            <c:ext xmlns:c16="http://schemas.microsoft.com/office/drawing/2014/chart" uri="{C3380CC4-5D6E-409C-BE32-E72D297353CC}">
              <c16:uniqueId val="{00000000-E0D3-4932-A9E2-D28608861759}"/>
            </c:ext>
          </c:extLst>
        </c:ser>
        <c:dLbls>
          <c:showLegendKey val="0"/>
          <c:showVal val="0"/>
          <c:showCatName val="0"/>
          <c:showSerName val="0"/>
          <c:showPercent val="0"/>
          <c:showBubbleSize val="0"/>
        </c:dLbls>
        <c:gapWidth val="219"/>
        <c:overlap val="-27"/>
        <c:axId val="212116431"/>
        <c:axId val="212114351"/>
      </c:barChart>
      <c:catAx>
        <c:axId val="21211643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212114351"/>
        <c:crosses val="autoZero"/>
        <c:auto val="1"/>
        <c:lblAlgn val="ctr"/>
        <c:lblOffset val="100"/>
        <c:noMultiLvlLbl val="0"/>
      </c:catAx>
      <c:valAx>
        <c:axId val="212114351"/>
        <c:scaling>
          <c:orientation val="minMax"/>
        </c:scaling>
        <c:delete val="1"/>
        <c:axPos val="l"/>
        <c:numFmt formatCode="0.00%" sourceLinked="1"/>
        <c:majorTickMark val="none"/>
        <c:minorTickMark val="none"/>
        <c:tickLblPos val="nextTo"/>
        <c:crossAx val="212116431"/>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zh-CN"/>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zh-CN" altLang="en-US" dirty="0"/>
              <a:t>虛寶卡包含遊戲個數分佈</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zh-CN"/>
        </a:p>
      </c:txPr>
    </c:title>
    <c:autoTitleDeleted val="0"/>
    <c:plotArea>
      <c:layout/>
      <c:barChart>
        <c:barDir val="col"/>
        <c:grouping val="clustered"/>
        <c:varyColors val="0"/>
        <c:ser>
          <c:idx val="0"/>
          <c:order val="0"/>
          <c:spPr>
            <a:solidFill>
              <a:srgbClr val="F5D2C8"/>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Sheet9!$A$71:$A$74</c:f>
              <c:numCache>
                <c:formatCode>0_);[Red]\(0\)</c:formatCode>
                <c:ptCount val="4"/>
                <c:pt idx="0">
                  <c:v>4</c:v>
                </c:pt>
                <c:pt idx="1">
                  <c:v>6</c:v>
                </c:pt>
                <c:pt idx="2">
                  <c:v>8</c:v>
                </c:pt>
                <c:pt idx="3">
                  <c:v>9</c:v>
                </c:pt>
              </c:numCache>
            </c:numRef>
          </c:cat>
          <c:val>
            <c:numRef>
              <c:f>Sheet9!$C$71:$C$74</c:f>
              <c:numCache>
                <c:formatCode>0.00%</c:formatCode>
                <c:ptCount val="4"/>
                <c:pt idx="0">
                  <c:v>0.2761051152457063</c:v>
                </c:pt>
                <c:pt idx="1">
                  <c:v>0.26715433165888708</c:v>
                </c:pt>
                <c:pt idx="2">
                  <c:v>0.309648497923801</c:v>
                </c:pt>
                <c:pt idx="3">
                  <c:v>0.14709205517160562</c:v>
                </c:pt>
              </c:numCache>
            </c:numRef>
          </c:val>
          <c:extLst>
            <c:ext xmlns:c16="http://schemas.microsoft.com/office/drawing/2014/chart" uri="{C3380CC4-5D6E-409C-BE32-E72D297353CC}">
              <c16:uniqueId val="{00000000-DD65-4824-8D46-6822F0DE4B48}"/>
            </c:ext>
          </c:extLst>
        </c:ser>
        <c:dLbls>
          <c:dLblPos val="outEnd"/>
          <c:showLegendKey val="0"/>
          <c:showVal val="1"/>
          <c:showCatName val="0"/>
          <c:showSerName val="0"/>
          <c:showPercent val="0"/>
          <c:showBubbleSize val="0"/>
        </c:dLbls>
        <c:gapWidth val="219"/>
        <c:overlap val="-27"/>
        <c:axId val="387421151"/>
        <c:axId val="387428639"/>
      </c:barChart>
      <c:catAx>
        <c:axId val="387421151"/>
        <c:scaling>
          <c:orientation val="minMax"/>
        </c:scaling>
        <c:delete val="0"/>
        <c:axPos val="b"/>
        <c:numFmt formatCode="0_);[Red]\(0\)"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387428639"/>
        <c:crosses val="autoZero"/>
        <c:auto val="1"/>
        <c:lblAlgn val="ctr"/>
        <c:lblOffset val="100"/>
        <c:noMultiLvlLbl val="0"/>
      </c:catAx>
      <c:valAx>
        <c:axId val="387428639"/>
        <c:scaling>
          <c:orientation val="minMax"/>
        </c:scaling>
        <c:delete val="1"/>
        <c:axPos val="l"/>
        <c:numFmt formatCode="0.00%" sourceLinked="1"/>
        <c:majorTickMark val="none"/>
        <c:minorTickMark val="none"/>
        <c:tickLblPos val="nextTo"/>
        <c:crossAx val="387421151"/>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zh-CN"/>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zh-CN" altLang="en-US"/>
              <a:t>上线超</a:t>
            </a:r>
            <a:r>
              <a:rPr lang="en-US" altLang="zh-CN"/>
              <a:t>3</a:t>
            </a:r>
            <a:r>
              <a:rPr lang="zh-CN" altLang="en-US"/>
              <a:t>个月新游戏包贡献营收比例</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zh-CN"/>
        </a:p>
      </c:txPr>
    </c:title>
    <c:autoTitleDeleted val="0"/>
    <c:plotArea>
      <c:layout/>
      <c:barChart>
        <c:barDir val="col"/>
        <c:grouping val="clustered"/>
        <c:varyColors val="0"/>
        <c:ser>
          <c:idx val="0"/>
          <c:order val="0"/>
          <c:spPr>
            <a:solidFill>
              <a:srgbClr val="F5D2C8"/>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新游戏包!$A$20:$A$26</c:f>
              <c:numCache>
                <c:formatCode>General</c:formatCode>
                <c:ptCount val="7"/>
                <c:pt idx="0">
                  <c:v>202011</c:v>
                </c:pt>
                <c:pt idx="1">
                  <c:v>202012</c:v>
                </c:pt>
                <c:pt idx="2">
                  <c:v>202101</c:v>
                </c:pt>
                <c:pt idx="3">
                  <c:v>202102</c:v>
                </c:pt>
                <c:pt idx="4">
                  <c:v>202103</c:v>
                </c:pt>
                <c:pt idx="5">
                  <c:v>202104</c:v>
                </c:pt>
                <c:pt idx="6">
                  <c:v>202105</c:v>
                </c:pt>
              </c:numCache>
            </c:numRef>
          </c:cat>
          <c:val>
            <c:numRef>
              <c:f>新游戏包!$B$20:$B$26</c:f>
              <c:numCache>
                <c:formatCode>0.00%</c:formatCode>
                <c:ptCount val="7"/>
                <c:pt idx="0">
                  <c:v>1.5912786926582767E-3</c:v>
                </c:pt>
                <c:pt idx="1">
                  <c:v>6.3189840655712248E-4</c:v>
                </c:pt>
                <c:pt idx="2">
                  <c:v>1.8452338632866275E-3</c:v>
                </c:pt>
                <c:pt idx="3">
                  <c:v>3.4128862299731642E-3</c:v>
                </c:pt>
                <c:pt idx="4">
                  <c:v>2.4418677824197331E-3</c:v>
                </c:pt>
                <c:pt idx="5">
                  <c:v>3.5238909496165937E-3</c:v>
                </c:pt>
                <c:pt idx="6">
                  <c:v>5.4388143534799972E-3</c:v>
                </c:pt>
              </c:numCache>
            </c:numRef>
          </c:val>
          <c:extLst>
            <c:ext xmlns:c16="http://schemas.microsoft.com/office/drawing/2014/chart" uri="{C3380CC4-5D6E-409C-BE32-E72D297353CC}">
              <c16:uniqueId val="{00000000-1C09-4AA8-A6D1-5B05373BD2C3}"/>
            </c:ext>
          </c:extLst>
        </c:ser>
        <c:dLbls>
          <c:dLblPos val="outEnd"/>
          <c:showLegendKey val="0"/>
          <c:showVal val="1"/>
          <c:showCatName val="0"/>
          <c:showSerName val="0"/>
          <c:showPercent val="0"/>
          <c:showBubbleSize val="0"/>
        </c:dLbls>
        <c:gapWidth val="219"/>
        <c:overlap val="-27"/>
        <c:axId val="1883824079"/>
        <c:axId val="1883812847"/>
      </c:barChart>
      <c:catAx>
        <c:axId val="188382407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1883812847"/>
        <c:crosses val="autoZero"/>
        <c:auto val="1"/>
        <c:lblAlgn val="ctr"/>
        <c:lblOffset val="100"/>
        <c:noMultiLvlLbl val="0"/>
      </c:catAx>
      <c:valAx>
        <c:axId val="1883812847"/>
        <c:scaling>
          <c:orientation val="minMax"/>
        </c:scaling>
        <c:delete val="1"/>
        <c:axPos val="l"/>
        <c:numFmt formatCode="0.00%" sourceLinked="1"/>
        <c:majorTickMark val="none"/>
        <c:minorTickMark val="none"/>
        <c:tickLblPos val="nextTo"/>
        <c:crossAx val="1883824079"/>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zh-CN"/>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zh-CN" dirty="0"/>
              <a:t>2020</a:t>
            </a:r>
            <a:r>
              <a:rPr lang="zh-CN" altLang="en-US" dirty="0"/>
              <a:t>年後上線實體包營收</a:t>
            </a:r>
          </a:p>
        </c:rich>
      </c:tx>
      <c:layout>
        <c:manualLayout>
          <c:xMode val="edge"/>
          <c:yMode val="edge"/>
          <c:x val="0.43274485077763775"/>
          <c:y val="1.4104372355430184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zh-CN"/>
        </a:p>
      </c:txPr>
    </c:title>
    <c:autoTitleDeleted val="0"/>
    <c:plotArea>
      <c:layout/>
      <c:lineChart>
        <c:grouping val="standard"/>
        <c:varyColors val="0"/>
        <c:ser>
          <c:idx val="2"/>
          <c:order val="2"/>
          <c:tx>
            <c:strRef>
              <c:f>Sheet1!$A$4</c:f>
              <c:strCache>
                <c:ptCount val="1"/>
                <c:pt idx="0">
                  <c:v>吉祥如意包(2021/02)</c:v>
                </c:pt>
              </c:strCache>
            </c:strRef>
          </c:tx>
          <c:spPr>
            <a:ln w="28575" cap="rnd">
              <a:solidFill>
                <a:schemeClr val="accent3"/>
              </a:solidFill>
              <a:round/>
            </a:ln>
            <a:effectLst/>
          </c:spPr>
          <c:marker>
            <c:symbol val="none"/>
          </c:marker>
          <c:val>
            <c:numRef>
              <c:f>Sheet1!$B$4:$J$4</c:f>
              <c:numCache>
                <c:formatCode>General</c:formatCode>
                <c:ptCount val="9"/>
                <c:pt idx="0">
                  <c:v>9441</c:v>
                </c:pt>
                <c:pt idx="1">
                  <c:v>7455</c:v>
                </c:pt>
                <c:pt idx="2">
                  <c:v>2613</c:v>
                </c:pt>
                <c:pt idx="3">
                  <c:v>1445</c:v>
                </c:pt>
              </c:numCache>
            </c:numRef>
          </c:val>
          <c:smooth val="1"/>
          <c:extLst>
            <c:ext xmlns:c16="http://schemas.microsoft.com/office/drawing/2014/chart" uri="{C3380CC4-5D6E-409C-BE32-E72D297353CC}">
              <c16:uniqueId val="{00000000-4B90-430F-9308-55DC19CCCAE4}"/>
            </c:ext>
          </c:extLst>
        </c:ser>
        <c:ser>
          <c:idx val="8"/>
          <c:order val="8"/>
          <c:tx>
            <c:strRef>
              <c:f>Sheet1!$A$10</c:f>
              <c:strCache>
                <c:ptCount val="1"/>
                <c:pt idx="0">
                  <c:v>老子好旺包(2020/09)</c:v>
                </c:pt>
              </c:strCache>
            </c:strRef>
          </c:tx>
          <c:spPr>
            <a:ln w="28575" cap="rnd">
              <a:solidFill>
                <a:schemeClr val="accent3">
                  <a:lumMod val="60000"/>
                </a:schemeClr>
              </a:solidFill>
              <a:round/>
            </a:ln>
            <a:effectLst/>
          </c:spPr>
          <c:marker>
            <c:symbol val="none"/>
          </c:marker>
          <c:val>
            <c:numRef>
              <c:f>Sheet1!$B$10:$J$10</c:f>
              <c:numCache>
                <c:formatCode>General</c:formatCode>
                <c:ptCount val="9"/>
                <c:pt idx="0">
                  <c:v>6737</c:v>
                </c:pt>
                <c:pt idx="1">
                  <c:v>9801</c:v>
                </c:pt>
                <c:pt idx="2">
                  <c:v>4704</c:v>
                </c:pt>
                <c:pt idx="3">
                  <c:v>1546</c:v>
                </c:pt>
                <c:pt idx="4">
                  <c:v>1260</c:v>
                </c:pt>
                <c:pt idx="5">
                  <c:v>562</c:v>
                </c:pt>
                <c:pt idx="6">
                  <c:v>679</c:v>
                </c:pt>
                <c:pt idx="7">
                  <c:v>762</c:v>
                </c:pt>
                <c:pt idx="8">
                  <c:v>495</c:v>
                </c:pt>
              </c:numCache>
            </c:numRef>
          </c:val>
          <c:smooth val="1"/>
          <c:extLst>
            <c:ext xmlns:c16="http://schemas.microsoft.com/office/drawing/2014/chart" uri="{C3380CC4-5D6E-409C-BE32-E72D297353CC}">
              <c16:uniqueId val="{00000001-4B90-430F-9308-55DC19CCCAE4}"/>
            </c:ext>
          </c:extLst>
        </c:ser>
        <c:ser>
          <c:idx val="12"/>
          <c:order val="12"/>
          <c:tx>
            <c:strRef>
              <c:f>Sheet1!$A$14</c:f>
              <c:strCache>
                <c:ptCount val="1"/>
                <c:pt idx="0">
                  <c:v>老子金牛包(2021/02)</c:v>
                </c:pt>
              </c:strCache>
            </c:strRef>
          </c:tx>
          <c:spPr>
            <a:ln w="28575" cap="rnd">
              <a:solidFill>
                <a:schemeClr val="accent1">
                  <a:lumMod val="80000"/>
                  <a:lumOff val="20000"/>
                </a:schemeClr>
              </a:solidFill>
              <a:round/>
            </a:ln>
            <a:effectLst/>
          </c:spPr>
          <c:marker>
            <c:symbol val="none"/>
          </c:marker>
          <c:dLbls>
            <c:dLbl>
              <c:idx val="1"/>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3-4B90-430F-9308-55DC19CCCAE4}"/>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zh-CN"/>
              </a:p>
            </c:txPr>
            <c:dLblPos val="t"/>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Sheet1!$B$14:$J$14</c:f>
              <c:numCache>
                <c:formatCode>General</c:formatCode>
                <c:ptCount val="9"/>
                <c:pt idx="0">
                  <c:v>6998</c:v>
                </c:pt>
                <c:pt idx="1">
                  <c:v>6808</c:v>
                </c:pt>
                <c:pt idx="2">
                  <c:v>3399</c:v>
                </c:pt>
                <c:pt idx="3">
                  <c:v>1646</c:v>
                </c:pt>
              </c:numCache>
            </c:numRef>
          </c:val>
          <c:smooth val="1"/>
          <c:extLst>
            <c:ext xmlns:c16="http://schemas.microsoft.com/office/drawing/2014/chart" uri="{C3380CC4-5D6E-409C-BE32-E72D297353CC}">
              <c16:uniqueId val="{00000002-4B90-430F-9308-55DC19CCCAE4}"/>
            </c:ext>
          </c:extLst>
        </c:ser>
        <c:ser>
          <c:idx val="21"/>
          <c:order val="21"/>
          <c:tx>
            <c:strRef>
              <c:f>Sheet1!$A$23</c:f>
              <c:strCache>
                <c:ptCount val="1"/>
                <c:pt idx="0">
                  <c:v>老子樂玩包(2020/11)</c:v>
                </c:pt>
              </c:strCache>
            </c:strRef>
          </c:tx>
          <c:spPr>
            <a:ln w="28575" cap="rnd">
              <a:solidFill>
                <a:schemeClr val="accent4">
                  <a:lumMod val="80000"/>
                </a:schemeClr>
              </a:solidFill>
              <a:round/>
            </a:ln>
            <a:effectLst/>
          </c:spPr>
          <c:marker>
            <c:symbol val="none"/>
          </c:marker>
          <c:dLbls>
            <c:dLbl>
              <c:idx val="1"/>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2-4B90-430F-9308-55DC19CCCAE4}"/>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zh-CN"/>
              </a:p>
            </c:txPr>
            <c:dLblPos val="t"/>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Sheet1!$B$23:$J$23</c:f>
              <c:numCache>
                <c:formatCode>General</c:formatCode>
                <c:ptCount val="9"/>
                <c:pt idx="0">
                  <c:v>1579</c:v>
                </c:pt>
                <c:pt idx="1">
                  <c:v>9637</c:v>
                </c:pt>
                <c:pt idx="2">
                  <c:v>7731</c:v>
                </c:pt>
                <c:pt idx="3">
                  <c:v>2294</c:v>
                </c:pt>
                <c:pt idx="4">
                  <c:v>1437</c:v>
                </c:pt>
                <c:pt idx="5">
                  <c:v>1428</c:v>
                </c:pt>
                <c:pt idx="6">
                  <c:v>953</c:v>
                </c:pt>
              </c:numCache>
            </c:numRef>
          </c:val>
          <c:smooth val="1"/>
          <c:extLst>
            <c:ext xmlns:c16="http://schemas.microsoft.com/office/drawing/2014/chart" uri="{C3380CC4-5D6E-409C-BE32-E72D297353CC}">
              <c16:uniqueId val="{00000003-4B90-430F-9308-55DC19CCCAE4}"/>
            </c:ext>
          </c:extLst>
        </c:ser>
        <c:ser>
          <c:idx val="25"/>
          <c:order val="25"/>
          <c:tx>
            <c:strRef>
              <c:f>Sheet1!$A$27</c:f>
              <c:strCache>
                <c:ptCount val="1"/>
                <c:pt idx="0">
                  <c:v>秦皇九九包(2020/09)</c:v>
                </c:pt>
              </c:strCache>
            </c:strRef>
          </c:tx>
          <c:spPr>
            <a:ln w="28575" cap="rnd">
              <a:solidFill>
                <a:schemeClr val="accent2">
                  <a:lumMod val="60000"/>
                  <a:lumOff val="40000"/>
                </a:schemeClr>
              </a:solidFill>
              <a:round/>
            </a:ln>
            <a:effectLst/>
          </c:spPr>
          <c:marker>
            <c:symbol val="none"/>
          </c:marker>
          <c:val>
            <c:numRef>
              <c:f>Sheet1!$B$27:$J$27</c:f>
              <c:numCache>
                <c:formatCode>General</c:formatCode>
                <c:ptCount val="9"/>
                <c:pt idx="0">
                  <c:v>6563</c:v>
                </c:pt>
                <c:pt idx="1">
                  <c:v>8955</c:v>
                </c:pt>
                <c:pt idx="2">
                  <c:v>5666</c:v>
                </c:pt>
                <c:pt idx="3">
                  <c:v>1943</c:v>
                </c:pt>
                <c:pt idx="4">
                  <c:v>1357</c:v>
                </c:pt>
                <c:pt idx="5">
                  <c:v>673</c:v>
                </c:pt>
                <c:pt idx="6">
                  <c:v>839</c:v>
                </c:pt>
                <c:pt idx="7">
                  <c:v>826</c:v>
                </c:pt>
                <c:pt idx="8">
                  <c:v>592</c:v>
                </c:pt>
              </c:numCache>
            </c:numRef>
          </c:val>
          <c:smooth val="1"/>
          <c:extLst>
            <c:ext xmlns:c16="http://schemas.microsoft.com/office/drawing/2014/chart" uri="{C3380CC4-5D6E-409C-BE32-E72D297353CC}">
              <c16:uniqueId val="{00000004-4B90-430F-9308-55DC19CCCAE4}"/>
            </c:ext>
          </c:extLst>
        </c:ser>
        <c:ser>
          <c:idx val="26"/>
          <c:order val="26"/>
          <c:tx>
            <c:strRef>
              <c:f>Sheet1!$A$28</c:f>
              <c:strCache>
                <c:ptCount val="1"/>
                <c:pt idx="0">
                  <c:v>深海祕寶包(2020/11)</c:v>
                </c:pt>
              </c:strCache>
            </c:strRef>
          </c:tx>
          <c:spPr>
            <a:ln w="28575" cap="rnd">
              <a:solidFill>
                <a:schemeClr val="accent3">
                  <a:lumMod val="60000"/>
                  <a:lumOff val="40000"/>
                </a:schemeClr>
              </a:solidFill>
              <a:round/>
            </a:ln>
            <a:effectLst/>
          </c:spPr>
          <c:marker>
            <c:symbol val="none"/>
          </c:marker>
          <c:dLbls>
            <c:dLbl>
              <c:idx val="1"/>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C-4B90-430F-9308-55DC19CCCAE4}"/>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zh-CN"/>
              </a:p>
            </c:txPr>
            <c:dLblPos val="t"/>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Sheet1!$B$28:$J$28</c:f>
              <c:numCache>
                <c:formatCode>General</c:formatCode>
                <c:ptCount val="9"/>
                <c:pt idx="0">
                  <c:v>1542</c:v>
                </c:pt>
                <c:pt idx="1">
                  <c:v>10610</c:v>
                </c:pt>
                <c:pt idx="2">
                  <c:v>8246</c:v>
                </c:pt>
                <c:pt idx="3">
                  <c:v>1948</c:v>
                </c:pt>
                <c:pt idx="4">
                  <c:v>1400</c:v>
                </c:pt>
                <c:pt idx="5">
                  <c:v>1324</c:v>
                </c:pt>
                <c:pt idx="6">
                  <c:v>906</c:v>
                </c:pt>
              </c:numCache>
            </c:numRef>
          </c:val>
          <c:smooth val="1"/>
          <c:extLst>
            <c:ext xmlns:c16="http://schemas.microsoft.com/office/drawing/2014/chart" uri="{C3380CC4-5D6E-409C-BE32-E72D297353CC}">
              <c16:uniqueId val="{00000005-4B90-430F-9308-55DC19CCCAE4}"/>
            </c:ext>
          </c:extLst>
        </c:ser>
        <c:dLbls>
          <c:showLegendKey val="0"/>
          <c:showVal val="0"/>
          <c:showCatName val="0"/>
          <c:showSerName val="0"/>
          <c:showPercent val="0"/>
          <c:showBubbleSize val="0"/>
        </c:dLbls>
        <c:smooth val="0"/>
        <c:axId val="1502669327"/>
        <c:axId val="1502670991"/>
        <c:extLst>
          <c:ext xmlns:c15="http://schemas.microsoft.com/office/drawing/2012/chart" uri="{02D57815-91ED-43cb-92C2-25804820EDAC}">
            <c15:filteredLineSeries>
              <c15:ser>
                <c:idx val="0"/>
                <c:order val="0"/>
                <c:tx>
                  <c:strRef>
                    <c:extLst>
                      <c:ext uri="{02D57815-91ED-43cb-92C2-25804820EDAC}">
                        <c15:formulaRef>
                          <c15:sqref>Sheet1!$A$2</c15:sqref>
                        </c15:formulaRef>
                      </c:ext>
                    </c:extLst>
                    <c:strCache>
                      <c:ptCount val="1"/>
                      <c:pt idx="0">
                        <c:v>頂尖對決包(2020/12)</c:v>
                      </c:pt>
                    </c:strCache>
                  </c:strRef>
                </c:tx>
                <c:spPr>
                  <a:ln w="28575" cap="rnd">
                    <a:solidFill>
                      <a:schemeClr val="accent1"/>
                    </a:solidFill>
                    <a:round/>
                  </a:ln>
                  <a:effectLst/>
                </c:spPr>
                <c:marker>
                  <c:symbol val="none"/>
                </c:marker>
                <c:val>
                  <c:numRef>
                    <c:extLst>
                      <c:ext uri="{02D57815-91ED-43cb-92C2-25804820EDAC}">
                        <c15:formulaRef>
                          <c15:sqref>Sheet1!$B$2:$J$2</c15:sqref>
                        </c15:formulaRef>
                      </c:ext>
                    </c:extLst>
                    <c:numCache>
                      <c:formatCode>General</c:formatCode>
                      <c:ptCount val="9"/>
                      <c:pt idx="0">
                        <c:v>304527</c:v>
                      </c:pt>
                      <c:pt idx="1">
                        <c:v>302535</c:v>
                      </c:pt>
                      <c:pt idx="2">
                        <c:v>114540</c:v>
                      </c:pt>
                      <c:pt idx="3">
                        <c:v>100098</c:v>
                      </c:pt>
                      <c:pt idx="4">
                        <c:v>74949</c:v>
                      </c:pt>
                      <c:pt idx="5">
                        <c:v>72459</c:v>
                      </c:pt>
                    </c:numCache>
                  </c:numRef>
                </c:val>
                <c:smooth val="0"/>
                <c:extLst>
                  <c:ext xmlns:c16="http://schemas.microsoft.com/office/drawing/2014/chart" uri="{C3380CC4-5D6E-409C-BE32-E72D297353CC}">
                    <c16:uniqueId val="{00000006-4B90-430F-9308-55DC19CCCAE4}"/>
                  </c:ext>
                </c:extLst>
              </c15:ser>
            </c15:filteredLineSeries>
            <c15:filteredLineSeries>
              <c15:ser>
                <c:idx val="1"/>
                <c:order val="1"/>
                <c:tx>
                  <c:strRef>
                    <c:extLst xmlns:c15="http://schemas.microsoft.com/office/drawing/2012/chart">
                      <c:ext xmlns:c15="http://schemas.microsoft.com/office/drawing/2012/chart" uri="{02D57815-91ED-43cb-92C2-25804820EDAC}">
                        <c15:formulaRef>
                          <c15:sqref>Sheet1!$A$3</c15:sqref>
                        </c15:formulaRef>
                      </c:ext>
                    </c:extLst>
                    <c:strCache>
                      <c:ptCount val="1"/>
                      <c:pt idx="0">
                        <c:v>好運斯洛包(2020/11)</c:v>
                      </c:pt>
                    </c:strCache>
                  </c:strRef>
                </c:tx>
                <c:spPr>
                  <a:ln w="28575" cap="rnd">
                    <a:solidFill>
                      <a:schemeClr val="accent2"/>
                    </a:solidFill>
                    <a:round/>
                  </a:ln>
                  <a:effectLst/>
                </c:spPr>
                <c:marker>
                  <c:symbol val="none"/>
                </c:marker>
                <c:val>
                  <c:numRef>
                    <c:extLst xmlns:c15="http://schemas.microsoft.com/office/drawing/2012/chart">
                      <c:ext xmlns:c15="http://schemas.microsoft.com/office/drawing/2012/chart" uri="{02D57815-91ED-43cb-92C2-25804820EDAC}">
                        <c15:formulaRef>
                          <c15:sqref>Sheet1!$B$3:$J$3</c15:sqref>
                        </c15:formulaRef>
                      </c:ext>
                    </c:extLst>
                    <c:numCache>
                      <c:formatCode>General</c:formatCode>
                      <c:ptCount val="9"/>
                      <c:pt idx="0">
                        <c:v>801</c:v>
                      </c:pt>
                      <c:pt idx="1">
                        <c:v>1019</c:v>
                      </c:pt>
                      <c:pt idx="2">
                        <c:v>800</c:v>
                      </c:pt>
                      <c:pt idx="3">
                        <c:v>744</c:v>
                      </c:pt>
                      <c:pt idx="4">
                        <c:v>512</c:v>
                      </c:pt>
                      <c:pt idx="5">
                        <c:v>537</c:v>
                      </c:pt>
                      <c:pt idx="6">
                        <c:v>588</c:v>
                      </c:pt>
                    </c:numCache>
                  </c:numRef>
                </c:val>
                <c:smooth val="0"/>
                <c:extLst xmlns:c15="http://schemas.microsoft.com/office/drawing/2012/chart">
                  <c:ext xmlns:c16="http://schemas.microsoft.com/office/drawing/2014/chart" uri="{C3380CC4-5D6E-409C-BE32-E72D297353CC}">
                    <c16:uniqueId val="{00000007-4B90-430F-9308-55DC19CCCAE4}"/>
                  </c:ext>
                </c:extLst>
              </c15:ser>
            </c15:filteredLineSeries>
            <c15:filteredLineSeries>
              <c15:ser>
                <c:idx val="3"/>
                <c:order val="3"/>
                <c:tx>
                  <c:strRef>
                    <c:extLst xmlns:c15="http://schemas.microsoft.com/office/drawing/2012/chart">
                      <c:ext xmlns:c15="http://schemas.microsoft.com/office/drawing/2012/chart" uri="{02D57815-91ED-43cb-92C2-25804820EDAC}">
                        <c15:formulaRef>
                          <c15:sqref>Sheet1!$A$5</c15:sqref>
                        </c15:formulaRef>
                      </c:ext>
                    </c:extLst>
                    <c:strCache>
                      <c:ptCount val="1"/>
                      <c:pt idx="0">
                        <c:v>經典斯洛包2(2020/04)</c:v>
                      </c:pt>
                    </c:strCache>
                  </c:strRef>
                </c:tx>
                <c:spPr>
                  <a:ln w="28575" cap="rnd">
                    <a:solidFill>
                      <a:schemeClr val="accent4"/>
                    </a:solidFill>
                    <a:round/>
                  </a:ln>
                  <a:effectLst/>
                </c:spPr>
                <c:marker>
                  <c:symbol val="none"/>
                </c:marker>
                <c:val>
                  <c:numRef>
                    <c:extLst xmlns:c15="http://schemas.microsoft.com/office/drawing/2012/chart">
                      <c:ext xmlns:c15="http://schemas.microsoft.com/office/drawing/2012/chart" uri="{02D57815-91ED-43cb-92C2-25804820EDAC}">
                        <c15:formulaRef>
                          <c15:sqref>Sheet1!$B$5:$J$5</c15:sqref>
                        </c15:formulaRef>
                      </c:ext>
                    </c:extLst>
                    <c:numCache>
                      <c:formatCode>General</c:formatCode>
                      <c:ptCount val="9"/>
                      <c:pt idx="0">
                        <c:v>277</c:v>
                      </c:pt>
                      <c:pt idx="1">
                        <c:v>5886</c:v>
                      </c:pt>
                      <c:pt idx="2">
                        <c:v>7643</c:v>
                      </c:pt>
                      <c:pt idx="3">
                        <c:v>5100</c:v>
                      </c:pt>
                      <c:pt idx="4">
                        <c:v>3565</c:v>
                      </c:pt>
                      <c:pt idx="5">
                        <c:v>3532</c:v>
                      </c:pt>
                      <c:pt idx="6">
                        <c:v>3331</c:v>
                      </c:pt>
                      <c:pt idx="7">
                        <c:v>1895</c:v>
                      </c:pt>
                      <c:pt idx="8">
                        <c:v>1534</c:v>
                      </c:pt>
                    </c:numCache>
                  </c:numRef>
                </c:val>
                <c:smooth val="1"/>
                <c:extLst xmlns:c15="http://schemas.microsoft.com/office/drawing/2012/chart">
                  <c:ext xmlns:c16="http://schemas.microsoft.com/office/drawing/2014/chart" uri="{C3380CC4-5D6E-409C-BE32-E72D297353CC}">
                    <c16:uniqueId val="{00000008-4B90-430F-9308-55DC19CCCAE4}"/>
                  </c:ext>
                </c:extLst>
              </c15:ser>
            </c15:filteredLineSeries>
            <c15:filteredLineSeries>
              <c15:ser>
                <c:idx val="4"/>
                <c:order val="4"/>
                <c:tx>
                  <c:strRef>
                    <c:extLst xmlns:c15="http://schemas.microsoft.com/office/drawing/2012/chart">
                      <c:ext xmlns:c15="http://schemas.microsoft.com/office/drawing/2012/chart" uri="{02D57815-91ED-43cb-92C2-25804820EDAC}">
                        <c15:formulaRef>
                          <c15:sqref>Sheet1!$A$6</c15:sqref>
                        </c15:formulaRef>
                      </c:ext>
                    </c:extLst>
                    <c:strCache>
                      <c:ptCount val="1"/>
                      <c:pt idx="0">
                        <c:v>老子補給包(2021/02)</c:v>
                      </c:pt>
                    </c:strCache>
                  </c:strRef>
                </c:tx>
                <c:spPr>
                  <a:ln w="28575" cap="rnd">
                    <a:solidFill>
                      <a:schemeClr val="accent5"/>
                    </a:solidFill>
                    <a:round/>
                  </a:ln>
                  <a:effectLst/>
                </c:spPr>
                <c:marker>
                  <c:symbol val="none"/>
                </c:marker>
                <c:val>
                  <c:numRef>
                    <c:extLst xmlns:c15="http://schemas.microsoft.com/office/drawing/2012/chart">
                      <c:ext xmlns:c15="http://schemas.microsoft.com/office/drawing/2012/chart" uri="{02D57815-91ED-43cb-92C2-25804820EDAC}">
                        <c15:formulaRef>
                          <c15:sqref>Sheet1!$B$6:$J$6</c15:sqref>
                        </c15:formulaRef>
                      </c:ext>
                    </c:extLst>
                    <c:numCache>
                      <c:formatCode>General</c:formatCode>
                      <c:ptCount val="9"/>
                      <c:pt idx="0">
                        <c:v>810</c:v>
                      </c:pt>
                      <c:pt idx="1">
                        <c:v>1370</c:v>
                      </c:pt>
                      <c:pt idx="2">
                        <c:v>1477</c:v>
                      </c:pt>
                      <c:pt idx="3">
                        <c:v>1486</c:v>
                      </c:pt>
                    </c:numCache>
                  </c:numRef>
                </c:val>
                <c:smooth val="0"/>
                <c:extLst xmlns:c15="http://schemas.microsoft.com/office/drawing/2012/chart">
                  <c:ext xmlns:c16="http://schemas.microsoft.com/office/drawing/2014/chart" uri="{C3380CC4-5D6E-409C-BE32-E72D297353CC}">
                    <c16:uniqueId val="{00000009-4B90-430F-9308-55DC19CCCAE4}"/>
                  </c:ext>
                </c:extLst>
              </c15:ser>
            </c15:filteredLineSeries>
            <c15:filteredLineSeries>
              <c15:ser>
                <c:idx val="5"/>
                <c:order val="5"/>
                <c:tx>
                  <c:strRef>
                    <c:extLst xmlns:c15="http://schemas.microsoft.com/office/drawing/2012/chart">
                      <c:ext xmlns:c15="http://schemas.microsoft.com/office/drawing/2012/chart" uri="{02D57815-91ED-43cb-92C2-25804820EDAC}">
                        <c15:formulaRef>
                          <c15:sqref>Sheet1!$A$7</c15:sqref>
                        </c15:formulaRef>
                      </c:ext>
                    </c:extLst>
                    <c:strCache>
                      <c:ptCount val="1"/>
                      <c:pt idx="0">
                        <c:v>老子暢玩包(2020/07)</c:v>
                      </c:pt>
                    </c:strCache>
                  </c:strRef>
                </c:tx>
                <c:spPr>
                  <a:ln w="28575" cap="rnd">
                    <a:solidFill>
                      <a:schemeClr val="accent6"/>
                    </a:solidFill>
                    <a:round/>
                  </a:ln>
                  <a:effectLst/>
                </c:spPr>
                <c:marker>
                  <c:symbol val="none"/>
                </c:marker>
                <c:val>
                  <c:numRef>
                    <c:extLst xmlns:c15="http://schemas.microsoft.com/office/drawing/2012/chart">
                      <c:ext xmlns:c15="http://schemas.microsoft.com/office/drawing/2012/chart" uri="{02D57815-91ED-43cb-92C2-25804820EDAC}">
                        <c15:formulaRef>
                          <c15:sqref>Sheet1!$B$7:$J$7</c15:sqref>
                        </c15:formulaRef>
                      </c:ext>
                    </c:extLst>
                    <c:numCache>
                      <c:formatCode>General</c:formatCode>
                      <c:ptCount val="9"/>
                      <c:pt idx="0">
                        <c:v>1762</c:v>
                      </c:pt>
                      <c:pt idx="1">
                        <c:v>1368</c:v>
                      </c:pt>
                      <c:pt idx="2">
                        <c:v>1098</c:v>
                      </c:pt>
                      <c:pt idx="3">
                        <c:v>1244</c:v>
                      </c:pt>
                      <c:pt idx="4">
                        <c:v>752</c:v>
                      </c:pt>
                      <c:pt idx="5">
                        <c:v>466</c:v>
                      </c:pt>
                      <c:pt idx="6">
                        <c:v>54</c:v>
                      </c:pt>
                      <c:pt idx="7">
                        <c:v>4</c:v>
                      </c:pt>
                      <c:pt idx="8">
                        <c:v>2</c:v>
                      </c:pt>
                    </c:numCache>
                  </c:numRef>
                </c:val>
                <c:smooth val="1"/>
                <c:extLst xmlns:c15="http://schemas.microsoft.com/office/drawing/2012/chart">
                  <c:ext xmlns:c16="http://schemas.microsoft.com/office/drawing/2014/chart" uri="{C3380CC4-5D6E-409C-BE32-E72D297353CC}">
                    <c16:uniqueId val="{0000000A-4B90-430F-9308-55DC19CCCAE4}"/>
                  </c:ext>
                </c:extLst>
              </c15:ser>
            </c15:filteredLineSeries>
            <c15:filteredLineSeries>
              <c15:ser>
                <c:idx val="6"/>
                <c:order val="6"/>
                <c:tx>
                  <c:strRef>
                    <c:extLst xmlns:c15="http://schemas.microsoft.com/office/drawing/2012/chart">
                      <c:ext xmlns:c15="http://schemas.microsoft.com/office/drawing/2012/chart" uri="{02D57815-91ED-43cb-92C2-25804820EDAC}">
                        <c15:formulaRef>
                          <c15:sqref>Sheet1!$A$8</c15:sqref>
                        </c15:formulaRef>
                      </c:ext>
                    </c:extLst>
                    <c:strCache>
                      <c:ptCount val="1"/>
                      <c:pt idx="0">
                        <c:v>老子大禮包(2020/01)</c:v>
                      </c:pt>
                    </c:strCache>
                  </c:strRef>
                </c:tx>
                <c:spPr>
                  <a:ln w="28575" cap="rnd">
                    <a:solidFill>
                      <a:schemeClr val="accent1">
                        <a:lumMod val="60000"/>
                      </a:schemeClr>
                    </a:solidFill>
                    <a:round/>
                  </a:ln>
                  <a:effectLst/>
                </c:spPr>
                <c:marker>
                  <c:symbol val="none"/>
                </c:marker>
                <c:val>
                  <c:numRef>
                    <c:extLst xmlns:c15="http://schemas.microsoft.com/office/drawing/2012/chart">
                      <c:ext xmlns:c15="http://schemas.microsoft.com/office/drawing/2012/chart" uri="{02D57815-91ED-43cb-92C2-25804820EDAC}">
                        <c15:formulaRef>
                          <c15:sqref>Sheet1!$B$8:$J$8</c15:sqref>
                        </c15:formulaRef>
                      </c:ext>
                    </c:extLst>
                    <c:numCache>
                      <c:formatCode>General</c:formatCode>
                      <c:ptCount val="9"/>
                      <c:pt idx="0">
                        <c:v>50</c:v>
                      </c:pt>
                      <c:pt idx="1">
                        <c:v>81</c:v>
                      </c:pt>
                      <c:pt idx="2">
                        <c:v>91</c:v>
                      </c:pt>
                      <c:pt idx="3">
                        <c:v>71</c:v>
                      </c:pt>
                      <c:pt idx="4">
                        <c:v>60</c:v>
                      </c:pt>
                      <c:pt idx="5">
                        <c:v>69</c:v>
                      </c:pt>
                      <c:pt idx="6">
                        <c:v>51</c:v>
                      </c:pt>
                      <c:pt idx="7">
                        <c:v>52</c:v>
                      </c:pt>
                      <c:pt idx="8">
                        <c:v>231</c:v>
                      </c:pt>
                    </c:numCache>
                  </c:numRef>
                </c:val>
                <c:smooth val="0"/>
                <c:extLst xmlns:c15="http://schemas.microsoft.com/office/drawing/2012/chart">
                  <c:ext xmlns:c16="http://schemas.microsoft.com/office/drawing/2014/chart" uri="{C3380CC4-5D6E-409C-BE32-E72D297353CC}">
                    <c16:uniqueId val="{0000000B-4B90-430F-9308-55DC19CCCAE4}"/>
                  </c:ext>
                </c:extLst>
              </c15:ser>
            </c15:filteredLineSeries>
            <c15:filteredLineSeries>
              <c15:ser>
                <c:idx val="7"/>
                <c:order val="7"/>
                <c:tx>
                  <c:strRef>
                    <c:extLst xmlns:c15="http://schemas.microsoft.com/office/drawing/2012/chart">
                      <c:ext xmlns:c15="http://schemas.microsoft.com/office/drawing/2012/chart" uri="{02D57815-91ED-43cb-92C2-25804820EDAC}">
                        <c15:formulaRef>
                          <c15:sqref>Sheet1!$A$9</c15:sqref>
                        </c15:formulaRef>
                      </c:ext>
                    </c:extLst>
                    <c:strCache>
                      <c:ptCount val="1"/>
                      <c:pt idx="0">
                        <c:v>老子典藏包(2021/02)</c:v>
                      </c:pt>
                    </c:strCache>
                  </c:strRef>
                </c:tx>
                <c:spPr>
                  <a:ln w="28575" cap="rnd">
                    <a:solidFill>
                      <a:schemeClr val="accent2">
                        <a:lumMod val="60000"/>
                      </a:schemeClr>
                    </a:solidFill>
                    <a:round/>
                  </a:ln>
                  <a:effectLst/>
                </c:spPr>
                <c:marker>
                  <c:symbol val="none"/>
                </c:marker>
                <c:val>
                  <c:numRef>
                    <c:extLst xmlns:c15="http://schemas.microsoft.com/office/drawing/2012/chart">
                      <c:ext xmlns:c15="http://schemas.microsoft.com/office/drawing/2012/chart" uri="{02D57815-91ED-43cb-92C2-25804820EDAC}">
                        <c15:formulaRef>
                          <c15:sqref>Sheet1!$B$9:$J$9</c15:sqref>
                        </c15:formulaRef>
                      </c:ext>
                    </c:extLst>
                    <c:numCache>
                      <c:formatCode>General</c:formatCode>
                      <c:ptCount val="9"/>
                      <c:pt idx="0">
                        <c:v>534</c:v>
                      </c:pt>
                      <c:pt idx="1">
                        <c:v>798</c:v>
                      </c:pt>
                      <c:pt idx="2">
                        <c:v>924</c:v>
                      </c:pt>
                      <c:pt idx="3">
                        <c:v>904</c:v>
                      </c:pt>
                    </c:numCache>
                  </c:numRef>
                </c:val>
                <c:smooth val="0"/>
                <c:extLst xmlns:c15="http://schemas.microsoft.com/office/drawing/2012/chart">
                  <c:ext xmlns:c16="http://schemas.microsoft.com/office/drawing/2014/chart" uri="{C3380CC4-5D6E-409C-BE32-E72D297353CC}">
                    <c16:uniqueId val="{0000000C-4B90-430F-9308-55DC19CCCAE4}"/>
                  </c:ext>
                </c:extLst>
              </c15:ser>
            </c15:filteredLineSeries>
            <c15:filteredLineSeries>
              <c15:ser>
                <c:idx val="9"/>
                <c:order val="9"/>
                <c:tx>
                  <c:strRef>
                    <c:extLst xmlns:c15="http://schemas.microsoft.com/office/drawing/2012/chart">
                      <c:ext xmlns:c15="http://schemas.microsoft.com/office/drawing/2012/chart" uri="{02D57815-91ED-43cb-92C2-25804820EDAC}">
                        <c15:formulaRef>
                          <c15:sqref>Sheet1!$A$11</c15:sqref>
                        </c15:formulaRef>
                      </c:ext>
                    </c:extLst>
                    <c:strCache>
                      <c:ptCount val="1"/>
                      <c:pt idx="0">
                        <c:v>老子好運包(2020/07)</c:v>
                      </c:pt>
                    </c:strCache>
                  </c:strRef>
                </c:tx>
                <c:spPr>
                  <a:ln w="28575" cap="rnd">
                    <a:solidFill>
                      <a:schemeClr val="accent4">
                        <a:lumMod val="60000"/>
                      </a:schemeClr>
                    </a:solidFill>
                    <a:round/>
                  </a:ln>
                  <a:effectLst/>
                </c:spPr>
                <c:marker>
                  <c:symbol val="none"/>
                </c:marker>
                <c:val>
                  <c:numRef>
                    <c:extLst xmlns:c15="http://schemas.microsoft.com/office/drawing/2012/chart">
                      <c:ext xmlns:c15="http://schemas.microsoft.com/office/drawing/2012/chart" uri="{02D57815-91ED-43cb-92C2-25804820EDAC}">
                        <c15:formulaRef>
                          <c15:sqref>Sheet1!$B$11:$J$11</c15:sqref>
                        </c15:formulaRef>
                      </c:ext>
                    </c:extLst>
                    <c:numCache>
                      <c:formatCode>General</c:formatCode>
                      <c:ptCount val="9"/>
                      <c:pt idx="0">
                        <c:v>2559</c:v>
                      </c:pt>
                      <c:pt idx="1">
                        <c:v>2097</c:v>
                      </c:pt>
                      <c:pt idx="2">
                        <c:v>2495</c:v>
                      </c:pt>
                      <c:pt idx="3">
                        <c:v>3034</c:v>
                      </c:pt>
                      <c:pt idx="4">
                        <c:v>2153</c:v>
                      </c:pt>
                      <c:pt idx="5">
                        <c:v>1544</c:v>
                      </c:pt>
                      <c:pt idx="6">
                        <c:v>1850</c:v>
                      </c:pt>
                      <c:pt idx="7">
                        <c:v>1417</c:v>
                      </c:pt>
                      <c:pt idx="8">
                        <c:v>1459</c:v>
                      </c:pt>
                    </c:numCache>
                  </c:numRef>
                </c:val>
                <c:smooth val="1"/>
                <c:extLst xmlns:c15="http://schemas.microsoft.com/office/drawing/2012/chart">
                  <c:ext xmlns:c16="http://schemas.microsoft.com/office/drawing/2014/chart" uri="{C3380CC4-5D6E-409C-BE32-E72D297353CC}">
                    <c16:uniqueId val="{0000000D-4B90-430F-9308-55DC19CCCAE4}"/>
                  </c:ext>
                </c:extLst>
              </c15:ser>
            </c15:filteredLineSeries>
            <c15:filteredLineSeries>
              <c15:ser>
                <c:idx val="10"/>
                <c:order val="10"/>
                <c:tx>
                  <c:strRef>
                    <c:extLst xmlns:c15="http://schemas.microsoft.com/office/drawing/2012/chart">
                      <c:ext xmlns:c15="http://schemas.microsoft.com/office/drawing/2012/chart" uri="{02D57815-91ED-43cb-92C2-25804820EDAC}">
                        <c15:formulaRef>
                          <c15:sqref>Sheet1!$A$12</c15:sqref>
                        </c15:formulaRef>
                      </c:ext>
                    </c:extLst>
                    <c:strCache>
                      <c:ptCount val="1"/>
                      <c:pt idx="0">
                        <c:v>老子好鑽包(2020/09)</c:v>
                      </c:pt>
                    </c:strCache>
                  </c:strRef>
                </c:tx>
                <c:spPr>
                  <a:ln w="28575" cap="rnd">
                    <a:solidFill>
                      <a:schemeClr val="accent5">
                        <a:lumMod val="60000"/>
                      </a:schemeClr>
                    </a:solidFill>
                    <a:round/>
                  </a:ln>
                  <a:effectLst/>
                </c:spPr>
                <c:marker>
                  <c:symbol val="none"/>
                </c:marker>
                <c:val>
                  <c:numRef>
                    <c:extLst xmlns:c15="http://schemas.microsoft.com/office/drawing/2012/chart">
                      <c:ext xmlns:c15="http://schemas.microsoft.com/office/drawing/2012/chart" uri="{02D57815-91ED-43cb-92C2-25804820EDAC}">
                        <c15:formulaRef>
                          <c15:sqref>Sheet1!$B$12:$J$12</c15:sqref>
                        </c15:formulaRef>
                      </c:ext>
                    </c:extLst>
                    <c:numCache>
                      <c:formatCode>General</c:formatCode>
                      <c:ptCount val="9"/>
                      <c:pt idx="0">
                        <c:v>662</c:v>
                      </c:pt>
                      <c:pt idx="1">
                        <c:v>769</c:v>
                      </c:pt>
                      <c:pt idx="2">
                        <c:v>937</c:v>
                      </c:pt>
                      <c:pt idx="3">
                        <c:v>825</c:v>
                      </c:pt>
                      <c:pt idx="4">
                        <c:v>871</c:v>
                      </c:pt>
                      <c:pt idx="5">
                        <c:v>1535</c:v>
                      </c:pt>
                      <c:pt idx="6">
                        <c:v>878</c:v>
                      </c:pt>
                      <c:pt idx="7">
                        <c:v>883</c:v>
                      </c:pt>
                      <c:pt idx="8">
                        <c:v>950</c:v>
                      </c:pt>
                    </c:numCache>
                  </c:numRef>
                </c:val>
                <c:smooth val="0"/>
                <c:extLst xmlns:c15="http://schemas.microsoft.com/office/drawing/2012/chart">
                  <c:ext xmlns:c16="http://schemas.microsoft.com/office/drawing/2014/chart" uri="{C3380CC4-5D6E-409C-BE32-E72D297353CC}">
                    <c16:uniqueId val="{0000000E-4B90-430F-9308-55DC19CCCAE4}"/>
                  </c:ext>
                </c:extLst>
              </c15:ser>
            </c15:filteredLineSeries>
            <c15:filteredLineSeries>
              <c15:ser>
                <c:idx val="11"/>
                <c:order val="11"/>
                <c:tx>
                  <c:strRef>
                    <c:extLst xmlns:c15="http://schemas.microsoft.com/office/drawing/2012/chart">
                      <c:ext xmlns:c15="http://schemas.microsoft.com/office/drawing/2012/chart" uri="{02D57815-91ED-43cb-92C2-25804820EDAC}">
                        <c15:formulaRef>
                          <c15:sqref>Sheet1!$A$13</c15:sqref>
                        </c15:formulaRef>
                      </c:ext>
                    </c:extLst>
                    <c:strCache>
                      <c:ptCount val="1"/>
                      <c:pt idx="0">
                        <c:v>老子歡喜包(2020/10)</c:v>
                      </c:pt>
                    </c:strCache>
                  </c:strRef>
                </c:tx>
                <c:spPr>
                  <a:ln w="28575" cap="rnd">
                    <a:solidFill>
                      <a:schemeClr val="accent6">
                        <a:lumMod val="60000"/>
                      </a:schemeClr>
                    </a:solidFill>
                    <a:round/>
                  </a:ln>
                  <a:effectLst/>
                </c:spPr>
                <c:marker>
                  <c:symbol val="none"/>
                </c:marker>
                <c:val>
                  <c:numRef>
                    <c:extLst xmlns:c15="http://schemas.microsoft.com/office/drawing/2012/chart">
                      <c:ext xmlns:c15="http://schemas.microsoft.com/office/drawing/2012/chart" uri="{02D57815-91ED-43cb-92C2-25804820EDAC}">
                        <c15:formulaRef>
                          <c15:sqref>Sheet1!$B$13:$J$13</c15:sqref>
                        </c15:formulaRef>
                      </c:ext>
                    </c:extLst>
                    <c:numCache>
                      <c:formatCode>General</c:formatCode>
                      <c:ptCount val="9"/>
                      <c:pt idx="0">
                        <c:v>416</c:v>
                      </c:pt>
                      <c:pt idx="1">
                        <c:v>5624</c:v>
                      </c:pt>
                      <c:pt idx="2">
                        <c:v>4549</c:v>
                      </c:pt>
                      <c:pt idx="3">
                        <c:v>5074</c:v>
                      </c:pt>
                      <c:pt idx="4">
                        <c:v>3841</c:v>
                      </c:pt>
                      <c:pt idx="5">
                        <c:v>4615</c:v>
                      </c:pt>
                      <c:pt idx="6">
                        <c:v>4224</c:v>
                      </c:pt>
                      <c:pt idx="7">
                        <c:v>4064</c:v>
                      </c:pt>
                    </c:numCache>
                  </c:numRef>
                </c:val>
                <c:smooth val="1"/>
                <c:extLst xmlns:c15="http://schemas.microsoft.com/office/drawing/2012/chart">
                  <c:ext xmlns:c16="http://schemas.microsoft.com/office/drawing/2014/chart" uri="{C3380CC4-5D6E-409C-BE32-E72D297353CC}">
                    <c16:uniqueId val="{0000000F-4B90-430F-9308-55DC19CCCAE4}"/>
                  </c:ext>
                </c:extLst>
              </c15:ser>
            </c15:filteredLineSeries>
            <c15:filteredLineSeries>
              <c15:ser>
                <c:idx val="13"/>
                <c:order val="13"/>
                <c:tx>
                  <c:strRef>
                    <c:extLst xmlns:c15="http://schemas.microsoft.com/office/drawing/2012/chart">
                      <c:ext xmlns:c15="http://schemas.microsoft.com/office/drawing/2012/chart" uri="{02D57815-91ED-43cb-92C2-25804820EDAC}">
                        <c15:formulaRef>
                          <c15:sqref>Sheet1!$A$15</c15:sqref>
                        </c15:formulaRef>
                      </c:ext>
                    </c:extLst>
                    <c:strCache>
                      <c:ptCount val="1"/>
                      <c:pt idx="0">
                        <c:v>老子金牛包(虛擬)(2021/02)</c:v>
                      </c:pt>
                    </c:strCache>
                  </c:strRef>
                </c:tx>
                <c:spPr>
                  <a:ln w="28575" cap="rnd">
                    <a:solidFill>
                      <a:schemeClr val="accent2">
                        <a:lumMod val="80000"/>
                        <a:lumOff val="20000"/>
                      </a:schemeClr>
                    </a:solidFill>
                    <a:round/>
                  </a:ln>
                  <a:effectLst/>
                </c:spPr>
                <c:marker>
                  <c:symbol val="none"/>
                </c:marker>
                <c:val>
                  <c:numRef>
                    <c:extLst xmlns:c15="http://schemas.microsoft.com/office/drawing/2012/chart">
                      <c:ext xmlns:c15="http://schemas.microsoft.com/office/drawing/2012/chart" uri="{02D57815-91ED-43cb-92C2-25804820EDAC}">
                        <c15:formulaRef>
                          <c15:sqref>Sheet1!$B$15:$J$15</c15:sqref>
                        </c15:formulaRef>
                      </c:ext>
                    </c:extLst>
                    <c:numCache>
                      <c:formatCode>General</c:formatCode>
                      <c:ptCount val="9"/>
                      <c:pt idx="0">
                        <c:v>1571</c:v>
                      </c:pt>
                      <c:pt idx="1">
                        <c:v>2779</c:v>
                      </c:pt>
                      <c:pt idx="2">
                        <c:v>3858</c:v>
                      </c:pt>
                      <c:pt idx="3">
                        <c:v>4438</c:v>
                      </c:pt>
                    </c:numCache>
                  </c:numRef>
                </c:val>
                <c:smooth val="1"/>
                <c:extLst xmlns:c15="http://schemas.microsoft.com/office/drawing/2012/chart">
                  <c:ext xmlns:c16="http://schemas.microsoft.com/office/drawing/2014/chart" uri="{C3380CC4-5D6E-409C-BE32-E72D297353CC}">
                    <c16:uniqueId val="{00000010-4B90-430F-9308-55DC19CCCAE4}"/>
                  </c:ext>
                </c:extLst>
              </c15:ser>
            </c15:filteredLineSeries>
            <c15:filteredLineSeries>
              <c15:ser>
                <c:idx val="14"/>
                <c:order val="14"/>
                <c:tx>
                  <c:strRef>
                    <c:extLst xmlns:c15="http://schemas.microsoft.com/office/drawing/2012/chart">
                      <c:ext xmlns:c15="http://schemas.microsoft.com/office/drawing/2012/chart" uri="{02D57815-91ED-43cb-92C2-25804820EDAC}">
                        <c15:formulaRef>
                          <c15:sqref>Sheet1!$A$16</c15:sqref>
                        </c15:formulaRef>
                      </c:ext>
                    </c:extLst>
                    <c:strCache>
                      <c:ptCount val="1"/>
                      <c:pt idx="0">
                        <c:v>老子金運包(2020/09)</c:v>
                      </c:pt>
                    </c:strCache>
                  </c:strRef>
                </c:tx>
                <c:spPr>
                  <a:ln w="28575" cap="rnd">
                    <a:solidFill>
                      <a:schemeClr val="accent3">
                        <a:lumMod val="80000"/>
                        <a:lumOff val="20000"/>
                      </a:schemeClr>
                    </a:solidFill>
                    <a:round/>
                  </a:ln>
                  <a:effectLst/>
                </c:spPr>
                <c:marker>
                  <c:symbol val="none"/>
                </c:marker>
                <c:val>
                  <c:numRef>
                    <c:extLst xmlns:c15="http://schemas.microsoft.com/office/drawing/2012/chart">
                      <c:ext xmlns:c15="http://schemas.microsoft.com/office/drawing/2012/chart" uri="{02D57815-91ED-43cb-92C2-25804820EDAC}">
                        <c15:formulaRef>
                          <c15:sqref>Sheet1!$B$16:$J$16</c15:sqref>
                        </c15:formulaRef>
                      </c:ext>
                    </c:extLst>
                    <c:numCache>
                      <c:formatCode>General</c:formatCode>
                      <c:ptCount val="9"/>
                      <c:pt idx="0">
                        <c:v>66</c:v>
                      </c:pt>
                      <c:pt idx="1">
                        <c:v>42</c:v>
                      </c:pt>
                      <c:pt idx="2">
                        <c:v>71</c:v>
                      </c:pt>
                      <c:pt idx="3">
                        <c:v>41</c:v>
                      </c:pt>
                      <c:pt idx="4">
                        <c:v>85</c:v>
                      </c:pt>
                      <c:pt idx="5">
                        <c:v>55</c:v>
                      </c:pt>
                      <c:pt idx="6">
                        <c:v>107</c:v>
                      </c:pt>
                      <c:pt idx="7">
                        <c:v>97</c:v>
                      </c:pt>
                      <c:pt idx="8">
                        <c:v>81</c:v>
                      </c:pt>
                    </c:numCache>
                  </c:numRef>
                </c:val>
                <c:smooth val="0"/>
                <c:extLst xmlns:c15="http://schemas.microsoft.com/office/drawing/2012/chart">
                  <c:ext xmlns:c16="http://schemas.microsoft.com/office/drawing/2014/chart" uri="{C3380CC4-5D6E-409C-BE32-E72D297353CC}">
                    <c16:uniqueId val="{00000011-4B90-430F-9308-55DC19CCCAE4}"/>
                  </c:ext>
                </c:extLst>
              </c15:ser>
            </c15:filteredLineSeries>
            <c15:filteredLineSeries>
              <c15:ser>
                <c:idx val="15"/>
                <c:order val="15"/>
                <c:tx>
                  <c:strRef>
                    <c:extLst xmlns:c15="http://schemas.microsoft.com/office/drawing/2012/chart">
                      <c:ext xmlns:c15="http://schemas.microsoft.com/office/drawing/2012/chart" uri="{02D57815-91ED-43cb-92C2-25804820EDAC}">
                        <c15:formulaRef>
                          <c15:sqref>Sheet1!$A$17</c15:sqref>
                        </c15:formulaRef>
                      </c:ext>
                    </c:extLst>
                    <c:strCache>
                      <c:ptCount val="1"/>
                      <c:pt idx="0">
                        <c:v>老子派對包(2021/02)</c:v>
                      </c:pt>
                    </c:strCache>
                  </c:strRef>
                </c:tx>
                <c:spPr>
                  <a:ln w="28575" cap="rnd">
                    <a:solidFill>
                      <a:schemeClr val="accent4">
                        <a:lumMod val="80000"/>
                        <a:lumOff val="20000"/>
                      </a:schemeClr>
                    </a:solidFill>
                    <a:round/>
                  </a:ln>
                  <a:effectLst/>
                </c:spPr>
                <c:marker>
                  <c:symbol val="none"/>
                </c:marker>
                <c:val>
                  <c:numRef>
                    <c:extLst xmlns:c15="http://schemas.microsoft.com/office/drawing/2012/chart">
                      <c:ext xmlns:c15="http://schemas.microsoft.com/office/drawing/2012/chart" uri="{02D57815-91ED-43cb-92C2-25804820EDAC}">
                        <c15:formulaRef>
                          <c15:sqref>Sheet1!$B$17:$J$17</c15:sqref>
                        </c15:formulaRef>
                      </c:ext>
                    </c:extLst>
                    <c:numCache>
                      <c:formatCode>General</c:formatCode>
                      <c:ptCount val="9"/>
                      <c:pt idx="0">
                        <c:v>1864</c:v>
                      </c:pt>
                      <c:pt idx="1">
                        <c:v>3185</c:v>
                      </c:pt>
                      <c:pt idx="2">
                        <c:v>4035</c:v>
                      </c:pt>
                      <c:pt idx="3">
                        <c:v>4727</c:v>
                      </c:pt>
                    </c:numCache>
                  </c:numRef>
                </c:val>
                <c:smooth val="1"/>
                <c:extLst xmlns:c15="http://schemas.microsoft.com/office/drawing/2012/chart">
                  <c:ext xmlns:c16="http://schemas.microsoft.com/office/drawing/2014/chart" uri="{C3380CC4-5D6E-409C-BE32-E72D297353CC}">
                    <c16:uniqueId val="{00000012-4B90-430F-9308-55DC19CCCAE4}"/>
                  </c:ext>
                </c:extLst>
              </c15:ser>
            </c15:filteredLineSeries>
            <c15:filteredLineSeries>
              <c15:ser>
                <c:idx val="16"/>
                <c:order val="16"/>
                <c:tx>
                  <c:strRef>
                    <c:extLst xmlns:c15="http://schemas.microsoft.com/office/drawing/2012/chart">
                      <c:ext xmlns:c15="http://schemas.microsoft.com/office/drawing/2012/chart" uri="{02D57815-91ED-43cb-92C2-25804820EDAC}">
                        <c15:formulaRef>
                          <c15:sqref>Sheet1!$A$18</c15:sqref>
                        </c15:formulaRef>
                      </c:ext>
                    </c:extLst>
                    <c:strCache>
                      <c:ptCount val="1"/>
                      <c:pt idx="0">
                        <c:v>老子無敵包(2020/07)</c:v>
                      </c:pt>
                    </c:strCache>
                  </c:strRef>
                </c:tx>
                <c:spPr>
                  <a:ln w="28575" cap="rnd">
                    <a:solidFill>
                      <a:schemeClr val="accent5">
                        <a:lumMod val="80000"/>
                        <a:lumOff val="20000"/>
                      </a:schemeClr>
                    </a:solidFill>
                    <a:round/>
                  </a:ln>
                  <a:effectLst/>
                </c:spPr>
                <c:marker>
                  <c:symbol val="none"/>
                </c:marker>
                <c:val>
                  <c:numRef>
                    <c:extLst xmlns:c15="http://schemas.microsoft.com/office/drawing/2012/chart">
                      <c:ext xmlns:c15="http://schemas.microsoft.com/office/drawing/2012/chart" uri="{02D57815-91ED-43cb-92C2-25804820EDAC}">
                        <c15:formulaRef>
                          <c15:sqref>Sheet1!$B$18:$J$18</c15:sqref>
                        </c15:formulaRef>
                      </c:ext>
                    </c:extLst>
                    <c:numCache>
                      <c:formatCode>General</c:formatCode>
                      <c:ptCount val="9"/>
                      <c:pt idx="0">
                        <c:v>1383</c:v>
                      </c:pt>
                      <c:pt idx="1">
                        <c:v>803</c:v>
                      </c:pt>
                      <c:pt idx="2">
                        <c:v>991</c:v>
                      </c:pt>
                      <c:pt idx="3">
                        <c:v>1062</c:v>
                      </c:pt>
                      <c:pt idx="4">
                        <c:v>865</c:v>
                      </c:pt>
                      <c:pt idx="5">
                        <c:v>1495</c:v>
                      </c:pt>
                      <c:pt idx="6">
                        <c:v>1527</c:v>
                      </c:pt>
                      <c:pt idx="7">
                        <c:v>1748</c:v>
                      </c:pt>
                      <c:pt idx="8">
                        <c:v>1491</c:v>
                      </c:pt>
                    </c:numCache>
                  </c:numRef>
                </c:val>
                <c:smooth val="0"/>
                <c:extLst xmlns:c15="http://schemas.microsoft.com/office/drawing/2012/chart">
                  <c:ext xmlns:c16="http://schemas.microsoft.com/office/drawing/2014/chart" uri="{C3380CC4-5D6E-409C-BE32-E72D297353CC}">
                    <c16:uniqueId val="{00000013-4B90-430F-9308-55DC19CCCAE4}"/>
                  </c:ext>
                </c:extLst>
              </c15:ser>
            </c15:filteredLineSeries>
            <c15:filteredLineSeries>
              <c15:ser>
                <c:idx val="17"/>
                <c:order val="17"/>
                <c:tx>
                  <c:strRef>
                    <c:extLst xmlns:c15="http://schemas.microsoft.com/office/drawing/2012/chart">
                      <c:ext xmlns:c15="http://schemas.microsoft.com/office/drawing/2012/chart" uri="{02D57815-91ED-43cb-92C2-25804820EDAC}">
                        <c15:formulaRef>
                          <c15:sqref>Sheet1!$A$19</c15:sqref>
                        </c15:formulaRef>
                      </c:ext>
                    </c:extLst>
                    <c:strCache>
                      <c:ptCount val="1"/>
                      <c:pt idx="0">
                        <c:v>老子五福包(2020/01)</c:v>
                      </c:pt>
                    </c:strCache>
                  </c:strRef>
                </c:tx>
                <c:spPr>
                  <a:ln w="28575" cap="rnd">
                    <a:solidFill>
                      <a:schemeClr val="accent6">
                        <a:lumMod val="80000"/>
                        <a:lumOff val="20000"/>
                      </a:schemeClr>
                    </a:solidFill>
                    <a:round/>
                  </a:ln>
                  <a:effectLst/>
                </c:spPr>
                <c:marker>
                  <c:symbol val="none"/>
                </c:marker>
                <c:val>
                  <c:numRef>
                    <c:extLst xmlns:c15="http://schemas.microsoft.com/office/drawing/2012/chart">
                      <c:ext xmlns:c15="http://schemas.microsoft.com/office/drawing/2012/chart" uri="{02D57815-91ED-43cb-92C2-25804820EDAC}">
                        <c15:formulaRef>
                          <c15:sqref>Sheet1!$B$19:$J$19</c15:sqref>
                        </c15:formulaRef>
                      </c:ext>
                    </c:extLst>
                    <c:numCache>
                      <c:formatCode>General</c:formatCode>
                      <c:ptCount val="9"/>
                      <c:pt idx="0">
                        <c:v>510</c:v>
                      </c:pt>
                      <c:pt idx="1">
                        <c:v>254</c:v>
                      </c:pt>
                      <c:pt idx="2">
                        <c:v>142</c:v>
                      </c:pt>
                      <c:pt idx="3">
                        <c:v>89</c:v>
                      </c:pt>
                      <c:pt idx="4">
                        <c:v>136</c:v>
                      </c:pt>
                      <c:pt idx="5">
                        <c:v>143</c:v>
                      </c:pt>
                      <c:pt idx="6">
                        <c:v>94</c:v>
                      </c:pt>
                      <c:pt idx="7">
                        <c:v>99</c:v>
                      </c:pt>
                      <c:pt idx="8">
                        <c:v>105</c:v>
                      </c:pt>
                    </c:numCache>
                  </c:numRef>
                </c:val>
                <c:smooth val="0"/>
                <c:extLst xmlns:c15="http://schemas.microsoft.com/office/drawing/2012/chart">
                  <c:ext xmlns:c16="http://schemas.microsoft.com/office/drawing/2014/chart" uri="{C3380CC4-5D6E-409C-BE32-E72D297353CC}">
                    <c16:uniqueId val="{00000014-4B90-430F-9308-55DC19CCCAE4}"/>
                  </c:ext>
                </c:extLst>
              </c15:ser>
            </c15:filteredLineSeries>
            <c15:filteredLineSeries>
              <c15:ser>
                <c:idx val="18"/>
                <c:order val="18"/>
                <c:tx>
                  <c:strRef>
                    <c:extLst xmlns:c15="http://schemas.microsoft.com/office/drawing/2012/chart">
                      <c:ext xmlns:c15="http://schemas.microsoft.com/office/drawing/2012/chart" uri="{02D57815-91ED-43cb-92C2-25804820EDAC}">
                        <c15:formulaRef>
                          <c15:sqref>Sheet1!$A$20</c15:sqref>
                        </c15:formulaRef>
                      </c:ext>
                    </c:extLst>
                    <c:strCache>
                      <c:ptCount val="1"/>
                      <c:pt idx="0">
                        <c:v>老子五吉包Ⅱ(2020/04)</c:v>
                      </c:pt>
                    </c:strCache>
                  </c:strRef>
                </c:tx>
                <c:spPr>
                  <a:ln w="28575" cap="rnd">
                    <a:solidFill>
                      <a:schemeClr val="accent1">
                        <a:lumMod val="80000"/>
                      </a:schemeClr>
                    </a:solidFill>
                    <a:round/>
                  </a:ln>
                  <a:effectLst/>
                </c:spPr>
                <c:marker>
                  <c:symbol val="none"/>
                </c:marker>
                <c:val>
                  <c:numRef>
                    <c:extLst xmlns:c15="http://schemas.microsoft.com/office/drawing/2012/chart">
                      <c:ext xmlns:c15="http://schemas.microsoft.com/office/drawing/2012/chart" uri="{02D57815-91ED-43cb-92C2-25804820EDAC}">
                        <c15:formulaRef>
                          <c15:sqref>Sheet1!$B$20:$J$20</c15:sqref>
                        </c15:formulaRef>
                      </c:ext>
                    </c:extLst>
                    <c:numCache>
                      <c:formatCode>General</c:formatCode>
                      <c:ptCount val="9"/>
                      <c:pt idx="0">
                        <c:v>5286</c:v>
                      </c:pt>
                      <c:pt idx="1">
                        <c:v>8200</c:v>
                      </c:pt>
                      <c:pt idx="2">
                        <c:v>8554</c:v>
                      </c:pt>
                      <c:pt idx="3">
                        <c:v>6908</c:v>
                      </c:pt>
                      <c:pt idx="4">
                        <c:v>7065</c:v>
                      </c:pt>
                      <c:pt idx="5">
                        <c:v>5488</c:v>
                      </c:pt>
                      <c:pt idx="6">
                        <c:v>5591</c:v>
                      </c:pt>
                      <c:pt idx="7">
                        <c:v>4671</c:v>
                      </c:pt>
                      <c:pt idx="8">
                        <c:v>4714</c:v>
                      </c:pt>
                    </c:numCache>
                  </c:numRef>
                </c:val>
                <c:smooth val="1"/>
                <c:extLst xmlns:c15="http://schemas.microsoft.com/office/drawing/2012/chart">
                  <c:ext xmlns:c16="http://schemas.microsoft.com/office/drawing/2014/chart" uri="{C3380CC4-5D6E-409C-BE32-E72D297353CC}">
                    <c16:uniqueId val="{00000015-4B90-430F-9308-55DC19CCCAE4}"/>
                  </c:ext>
                </c:extLst>
              </c15:ser>
            </c15:filteredLineSeries>
            <c15:filteredLineSeries>
              <c15:ser>
                <c:idx val="19"/>
                <c:order val="19"/>
                <c:tx>
                  <c:strRef>
                    <c:extLst xmlns:c15="http://schemas.microsoft.com/office/drawing/2012/chart">
                      <c:ext xmlns:c15="http://schemas.microsoft.com/office/drawing/2012/chart" uri="{02D57815-91ED-43cb-92C2-25804820EDAC}">
                        <c15:formulaRef>
                          <c15:sqref>Sheet1!$A$21</c15:sqref>
                        </c15:formulaRef>
                      </c:ext>
                    </c:extLst>
                    <c:strCache>
                      <c:ptCount val="1"/>
                      <c:pt idx="0">
                        <c:v>老子行運包(2020/01)</c:v>
                      </c:pt>
                    </c:strCache>
                  </c:strRef>
                </c:tx>
                <c:spPr>
                  <a:ln w="28575" cap="rnd">
                    <a:solidFill>
                      <a:schemeClr val="accent2">
                        <a:lumMod val="80000"/>
                      </a:schemeClr>
                    </a:solidFill>
                    <a:round/>
                  </a:ln>
                  <a:effectLst/>
                </c:spPr>
                <c:marker>
                  <c:symbol val="none"/>
                </c:marker>
                <c:val>
                  <c:numRef>
                    <c:extLst xmlns:c15="http://schemas.microsoft.com/office/drawing/2012/chart">
                      <c:ext xmlns:c15="http://schemas.microsoft.com/office/drawing/2012/chart" uri="{02D57815-91ED-43cb-92C2-25804820EDAC}">
                        <c15:formulaRef>
                          <c15:sqref>Sheet1!$B$21:$J$21</c15:sqref>
                        </c15:formulaRef>
                      </c:ext>
                    </c:extLst>
                    <c:numCache>
                      <c:formatCode>General</c:formatCode>
                      <c:ptCount val="9"/>
                      <c:pt idx="0">
                        <c:v>589</c:v>
                      </c:pt>
                      <c:pt idx="1">
                        <c:v>462</c:v>
                      </c:pt>
                      <c:pt idx="2">
                        <c:v>359</c:v>
                      </c:pt>
                      <c:pt idx="3">
                        <c:v>448</c:v>
                      </c:pt>
                      <c:pt idx="4">
                        <c:v>556</c:v>
                      </c:pt>
                      <c:pt idx="5">
                        <c:v>397</c:v>
                      </c:pt>
                      <c:pt idx="6">
                        <c:v>545</c:v>
                      </c:pt>
                      <c:pt idx="7">
                        <c:v>420</c:v>
                      </c:pt>
                      <c:pt idx="8">
                        <c:v>384</c:v>
                      </c:pt>
                    </c:numCache>
                  </c:numRef>
                </c:val>
                <c:smooth val="0"/>
                <c:extLst xmlns:c15="http://schemas.microsoft.com/office/drawing/2012/chart">
                  <c:ext xmlns:c16="http://schemas.microsoft.com/office/drawing/2014/chart" uri="{C3380CC4-5D6E-409C-BE32-E72D297353CC}">
                    <c16:uniqueId val="{00000016-4B90-430F-9308-55DC19CCCAE4}"/>
                  </c:ext>
                </c:extLst>
              </c15:ser>
            </c15:filteredLineSeries>
            <c15:filteredLineSeries>
              <c15:ser>
                <c:idx val="20"/>
                <c:order val="20"/>
                <c:tx>
                  <c:strRef>
                    <c:extLst xmlns:c15="http://schemas.microsoft.com/office/drawing/2012/chart">
                      <c:ext xmlns:c15="http://schemas.microsoft.com/office/drawing/2012/chart" uri="{02D57815-91ED-43cb-92C2-25804820EDAC}">
                        <c15:formulaRef>
                          <c15:sqref>Sheet1!$A$22</c15:sqref>
                        </c15:formulaRef>
                      </c:ext>
                    </c:extLst>
                    <c:strCache>
                      <c:ptCount val="1"/>
                      <c:pt idx="0">
                        <c:v>老子樂透包(2020/07)</c:v>
                      </c:pt>
                    </c:strCache>
                  </c:strRef>
                </c:tx>
                <c:spPr>
                  <a:ln w="28575" cap="rnd">
                    <a:solidFill>
                      <a:schemeClr val="accent3">
                        <a:lumMod val="80000"/>
                      </a:schemeClr>
                    </a:solidFill>
                    <a:round/>
                  </a:ln>
                  <a:effectLst/>
                </c:spPr>
                <c:marker>
                  <c:symbol val="none"/>
                </c:marker>
                <c:val>
                  <c:numRef>
                    <c:extLst xmlns:c15="http://schemas.microsoft.com/office/drawing/2012/chart">
                      <c:ext xmlns:c15="http://schemas.microsoft.com/office/drawing/2012/chart" uri="{02D57815-91ED-43cb-92C2-25804820EDAC}">
                        <c15:formulaRef>
                          <c15:sqref>Sheet1!$B$22:$J$22</c15:sqref>
                        </c15:formulaRef>
                      </c:ext>
                    </c:extLst>
                    <c:numCache>
                      <c:formatCode>General</c:formatCode>
                      <c:ptCount val="9"/>
                      <c:pt idx="0">
                        <c:v>873</c:v>
                      </c:pt>
                      <c:pt idx="1">
                        <c:v>572</c:v>
                      </c:pt>
                      <c:pt idx="2">
                        <c:v>398</c:v>
                      </c:pt>
                      <c:pt idx="3">
                        <c:v>465</c:v>
                      </c:pt>
                      <c:pt idx="4">
                        <c:v>259</c:v>
                      </c:pt>
                      <c:pt idx="5">
                        <c:v>129</c:v>
                      </c:pt>
                      <c:pt idx="6">
                        <c:v>310</c:v>
                      </c:pt>
                      <c:pt idx="7">
                        <c:v>43</c:v>
                      </c:pt>
                      <c:pt idx="8">
                        <c:v>16</c:v>
                      </c:pt>
                    </c:numCache>
                  </c:numRef>
                </c:val>
                <c:smooth val="0"/>
                <c:extLst xmlns:c15="http://schemas.microsoft.com/office/drawing/2012/chart">
                  <c:ext xmlns:c16="http://schemas.microsoft.com/office/drawing/2014/chart" uri="{C3380CC4-5D6E-409C-BE32-E72D297353CC}">
                    <c16:uniqueId val="{00000017-4B90-430F-9308-55DC19CCCAE4}"/>
                  </c:ext>
                </c:extLst>
              </c15:ser>
            </c15:filteredLineSeries>
            <c15:filteredLineSeries>
              <c15:ser>
                <c:idx val="22"/>
                <c:order val="22"/>
                <c:tx>
                  <c:strRef>
                    <c:extLst xmlns:c15="http://schemas.microsoft.com/office/drawing/2012/chart">
                      <c:ext xmlns:c15="http://schemas.microsoft.com/office/drawing/2012/chart" uri="{02D57815-91ED-43cb-92C2-25804820EDAC}">
                        <c15:formulaRef>
                          <c15:sqref>Sheet1!$A$24</c15:sqref>
                        </c15:formulaRef>
                      </c:ext>
                    </c:extLst>
                    <c:strCache>
                      <c:ptCount val="1"/>
                      <c:pt idx="0">
                        <c:v>秦皇傳說包(2020/03)</c:v>
                      </c:pt>
                    </c:strCache>
                  </c:strRef>
                </c:tx>
                <c:spPr>
                  <a:ln w="28575" cap="rnd">
                    <a:solidFill>
                      <a:schemeClr val="accent5">
                        <a:lumMod val="80000"/>
                      </a:schemeClr>
                    </a:solidFill>
                    <a:round/>
                  </a:ln>
                  <a:effectLst/>
                </c:spPr>
                <c:marker>
                  <c:symbol val="none"/>
                </c:marker>
                <c:val>
                  <c:numRef>
                    <c:extLst xmlns:c15="http://schemas.microsoft.com/office/drawing/2012/chart">
                      <c:ext xmlns:c15="http://schemas.microsoft.com/office/drawing/2012/chart" uri="{02D57815-91ED-43cb-92C2-25804820EDAC}">
                        <c15:formulaRef>
                          <c15:sqref>Sheet1!$B$24:$J$24</c15:sqref>
                        </c15:formulaRef>
                      </c:ext>
                    </c:extLst>
                    <c:numCache>
                      <c:formatCode>General</c:formatCode>
                      <c:ptCount val="9"/>
                      <c:pt idx="0">
                        <c:v>540</c:v>
                      </c:pt>
                      <c:pt idx="1">
                        <c:v>827</c:v>
                      </c:pt>
                      <c:pt idx="2">
                        <c:v>669</c:v>
                      </c:pt>
                      <c:pt idx="3">
                        <c:v>598</c:v>
                      </c:pt>
                      <c:pt idx="4">
                        <c:v>356</c:v>
                      </c:pt>
                      <c:pt idx="5">
                        <c:v>417</c:v>
                      </c:pt>
                      <c:pt idx="6">
                        <c:v>374</c:v>
                      </c:pt>
                      <c:pt idx="7">
                        <c:v>449</c:v>
                      </c:pt>
                      <c:pt idx="8">
                        <c:v>465</c:v>
                      </c:pt>
                    </c:numCache>
                  </c:numRef>
                </c:val>
                <c:smooth val="1"/>
                <c:extLst xmlns:c15="http://schemas.microsoft.com/office/drawing/2012/chart">
                  <c:ext xmlns:c16="http://schemas.microsoft.com/office/drawing/2014/chart" uri="{C3380CC4-5D6E-409C-BE32-E72D297353CC}">
                    <c16:uniqueId val="{00000018-4B90-430F-9308-55DC19CCCAE4}"/>
                  </c:ext>
                </c:extLst>
              </c15:ser>
            </c15:filteredLineSeries>
            <c15:filteredLineSeries>
              <c15:ser>
                <c:idx val="23"/>
                <c:order val="23"/>
                <c:tx>
                  <c:strRef>
                    <c:extLst xmlns:c15="http://schemas.microsoft.com/office/drawing/2012/chart">
                      <c:ext xmlns:c15="http://schemas.microsoft.com/office/drawing/2012/chart" uri="{02D57815-91ED-43cb-92C2-25804820EDAC}">
                        <c15:formulaRef>
                          <c15:sqref>Sheet1!$A$25</c15:sqref>
                        </c15:formulaRef>
                      </c:ext>
                    </c:extLst>
                    <c:strCache>
                      <c:ptCount val="1"/>
                      <c:pt idx="0">
                        <c:v>秦皇豪氣包(2020/09)</c:v>
                      </c:pt>
                    </c:strCache>
                  </c:strRef>
                </c:tx>
                <c:spPr>
                  <a:ln w="28575" cap="rnd">
                    <a:solidFill>
                      <a:schemeClr val="accent6">
                        <a:lumMod val="80000"/>
                      </a:schemeClr>
                    </a:solidFill>
                    <a:round/>
                  </a:ln>
                  <a:effectLst/>
                </c:spPr>
                <c:marker>
                  <c:symbol val="none"/>
                </c:marker>
                <c:val>
                  <c:numRef>
                    <c:extLst xmlns:c15="http://schemas.microsoft.com/office/drawing/2012/chart">
                      <c:ext xmlns:c15="http://schemas.microsoft.com/office/drawing/2012/chart" uri="{02D57815-91ED-43cb-92C2-25804820EDAC}">
                        <c15:formulaRef>
                          <c15:sqref>Sheet1!$B$25:$J$25</c15:sqref>
                        </c15:formulaRef>
                      </c:ext>
                    </c:extLst>
                    <c:numCache>
                      <c:formatCode>General</c:formatCode>
                      <c:ptCount val="9"/>
                      <c:pt idx="0">
                        <c:v>495</c:v>
                      </c:pt>
                      <c:pt idx="1">
                        <c:v>890</c:v>
                      </c:pt>
                      <c:pt idx="2">
                        <c:v>1375</c:v>
                      </c:pt>
                      <c:pt idx="3">
                        <c:v>1000</c:v>
                      </c:pt>
                      <c:pt idx="4">
                        <c:v>1006</c:v>
                      </c:pt>
                      <c:pt idx="5">
                        <c:v>998</c:v>
                      </c:pt>
                      <c:pt idx="6">
                        <c:v>968</c:v>
                      </c:pt>
                      <c:pt idx="7">
                        <c:v>1074</c:v>
                      </c:pt>
                      <c:pt idx="8">
                        <c:v>1131</c:v>
                      </c:pt>
                    </c:numCache>
                  </c:numRef>
                </c:val>
                <c:smooth val="1"/>
                <c:extLst xmlns:c15="http://schemas.microsoft.com/office/drawing/2012/chart">
                  <c:ext xmlns:c16="http://schemas.microsoft.com/office/drawing/2014/chart" uri="{C3380CC4-5D6E-409C-BE32-E72D297353CC}">
                    <c16:uniqueId val="{00000019-4B90-430F-9308-55DC19CCCAE4}"/>
                  </c:ext>
                </c:extLst>
              </c15:ser>
            </c15:filteredLineSeries>
            <c15:filteredLineSeries>
              <c15:ser>
                <c:idx val="24"/>
                <c:order val="24"/>
                <c:tx>
                  <c:strRef>
                    <c:extLst xmlns:c15="http://schemas.microsoft.com/office/drawing/2012/chart">
                      <c:ext xmlns:c15="http://schemas.microsoft.com/office/drawing/2012/chart" uri="{02D57815-91ED-43cb-92C2-25804820EDAC}">
                        <c15:formulaRef>
                          <c15:sqref>Sheet1!$A$26</c15:sqref>
                        </c15:formulaRef>
                      </c:ext>
                    </c:extLst>
                    <c:strCache>
                      <c:ptCount val="1"/>
                      <c:pt idx="0">
                        <c:v>秦皇金龍包(2020/09)</c:v>
                      </c:pt>
                    </c:strCache>
                  </c:strRef>
                </c:tx>
                <c:spPr>
                  <a:ln w="28575" cap="rnd">
                    <a:solidFill>
                      <a:schemeClr val="accent1">
                        <a:lumMod val="60000"/>
                        <a:lumOff val="40000"/>
                      </a:schemeClr>
                    </a:solidFill>
                    <a:round/>
                  </a:ln>
                  <a:effectLst/>
                </c:spPr>
                <c:marker>
                  <c:symbol val="none"/>
                </c:marker>
                <c:val>
                  <c:numRef>
                    <c:extLst xmlns:c15="http://schemas.microsoft.com/office/drawing/2012/chart">
                      <c:ext xmlns:c15="http://schemas.microsoft.com/office/drawing/2012/chart" uri="{02D57815-91ED-43cb-92C2-25804820EDAC}">
                        <c15:formulaRef>
                          <c15:sqref>Sheet1!$B$26:$J$26</c15:sqref>
                        </c15:formulaRef>
                      </c:ext>
                    </c:extLst>
                    <c:numCache>
                      <c:formatCode>General</c:formatCode>
                      <c:ptCount val="9"/>
                      <c:pt idx="0">
                        <c:v>48</c:v>
                      </c:pt>
                      <c:pt idx="1">
                        <c:v>53</c:v>
                      </c:pt>
                      <c:pt idx="2">
                        <c:v>61</c:v>
                      </c:pt>
                      <c:pt idx="3">
                        <c:v>29</c:v>
                      </c:pt>
                      <c:pt idx="4">
                        <c:v>157</c:v>
                      </c:pt>
                      <c:pt idx="5">
                        <c:v>63</c:v>
                      </c:pt>
                      <c:pt idx="6">
                        <c:v>54</c:v>
                      </c:pt>
                      <c:pt idx="7">
                        <c:v>75</c:v>
                      </c:pt>
                      <c:pt idx="8">
                        <c:v>73</c:v>
                      </c:pt>
                    </c:numCache>
                  </c:numRef>
                </c:val>
                <c:smooth val="0"/>
                <c:extLst xmlns:c15="http://schemas.microsoft.com/office/drawing/2012/chart">
                  <c:ext xmlns:c16="http://schemas.microsoft.com/office/drawing/2014/chart" uri="{C3380CC4-5D6E-409C-BE32-E72D297353CC}">
                    <c16:uniqueId val="{0000001A-4B90-430F-9308-55DC19CCCAE4}"/>
                  </c:ext>
                </c:extLst>
              </c15:ser>
            </c15:filteredLineSeries>
          </c:ext>
        </c:extLst>
      </c:lineChart>
      <c:catAx>
        <c:axId val="150266932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1502670991"/>
        <c:crosses val="autoZero"/>
        <c:auto val="1"/>
        <c:lblAlgn val="ctr"/>
        <c:lblOffset val="100"/>
        <c:noMultiLvlLbl val="0"/>
      </c:catAx>
      <c:valAx>
        <c:axId val="1502670991"/>
        <c:scaling>
          <c:orientation val="minMax"/>
          <c:max val="12000"/>
        </c:scaling>
        <c:delete val="0"/>
        <c:axPos val="l"/>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1502669327"/>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legend>
    <c:plotVisOnly val="1"/>
    <c:dispBlanksAs val="gap"/>
    <c:showDLblsOverMax val="0"/>
  </c:chart>
  <c:spPr>
    <a:noFill/>
    <a:ln>
      <a:noFill/>
    </a:ln>
    <a:effectLst/>
  </c:spPr>
  <c:txPr>
    <a:bodyPr/>
    <a:lstStyle/>
    <a:p>
      <a:pPr>
        <a:defRPr/>
      </a:pPr>
      <a:endParaRPr lang="zh-CN"/>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zh-CN" altLang="en-US"/>
              <a:t>不區分通路個產包營收</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zh-CN"/>
        </a:p>
      </c:txPr>
    </c:title>
    <c:autoTitleDeleted val="0"/>
    <c:plotArea>
      <c:layout/>
      <c:lineChart>
        <c:grouping val="standard"/>
        <c:varyColors val="0"/>
        <c:ser>
          <c:idx val="0"/>
          <c:order val="0"/>
          <c:tx>
            <c:strRef>
              <c:f>Sheet2!$A$2</c:f>
              <c:strCache>
                <c:ptCount val="1"/>
                <c:pt idx="0">
                  <c:v>吉祥如意包</c:v>
                </c:pt>
              </c:strCache>
            </c:strRef>
          </c:tx>
          <c:spPr>
            <a:ln w="28575" cap="rnd">
              <a:solidFill>
                <a:schemeClr val="accent1"/>
              </a:solidFill>
              <a:round/>
            </a:ln>
            <a:effectLst/>
          </c:spPr>
          <c:marker>
            <c:symbol val="none"/>
          </c:marker>
          <c:cat>
            <c:numRef>
              <c:f>Sheet2!$B$1:$J$1</c:f>
              <c:numCache>
                <c:formatCode>General</c:formatCode>
                <c:ptCount val="9"/>
                <c:pt idx="0">
                  <c:v>1</c:v>
                </c:pt>
                <c:pt idx="1">
                  <c:v>2</c:v>
                </c:pt>
                <c:pt idx="2">
                  <c:v>3</c:v>
                </c:pt>
                <c:pt idx="3">
                  <c:v>4</c:v>
                </c:pt>
                <c:pt idx="4">
                  <c:v>5</c:v>
                </c:pt>
                <c:pt idx="5">
                  <c:v>6</c:v>
                </c:pt>
                <c:pt idx="6">
                  <c:v>7</c:v>
                </c:pt>
                <c:pt idx="7">
                  <c:v>8</c:v>
                </c:pt>
                <c:pt idx="8">
                  <c:v>9</c:v>
                </c:pt>
              </c:numCache>
            </c:numRef>
          </c:cat>
          <c:val>
            <c:numRef>
              <c:f>Sheet2!$B$2:$J$2</c:f>
              <c:numCache>
                <c:formatCode>General</c:formatCode>
                <c:ptCount val="9"/>
                <c:pt idx="0">
                  <c:v>934659</c:v>
                </c:pt>
                <c:pt idx="1">
                  <c:v>738045</c:v>
                </c:pt>
                <c:pt idx="2">
                  <c:v>258687</c:v>
                </c:pt>
                <c:pt idx="3">
                  <c:v>143055</c:v>
                </c:pt>
                <c:pt idx="4">
                  <c:v>53856</c:v>
                </c:pt>
                <c:pt idx="5">
                  <c:v>29527.328519477971</c:v>
                </c:pt>
                <c:pt idx="6">
                  <c:v>12144.688580486654</c:v>
                </c:pt>
                <c:pt idx="7">
                  <c:v>5864.1876272471</c:v>
                </c:pt>
                <c:pt idx="8">
                  <c:v>2603.0330507689332</c:v>
                </c:pt>
              </c:numCache>
            </c:numRef>
          </c:val>
          <c:smooth val="0"/>
          <c:extLst>
            <c:ext xmlns:c16="http://schemas.microsoft.com/office/drawing/2014/chart" uri="{C3380CC4-5D6E-409C-BE32-E72D297353CC}">
              <c16:uniqueId val="{00000000-64F1-40DB-9B82-5319AAAF5071}"/>
            </c:ext>
          </c:extLst>
        </c:ser>
        <c:ser>
          <c:idx val="1"/>
          <c:order val="1"/>
          <c:tx>
            <c:strRef>
              <c:f>Sheet2!$A$3</c:f>
              <c:strCache>
                <c:ptCount val="1"/>
                <c:pt idx="0">
                  <c:v>好運斯洛包</c:v>
                </c:pt>
              </c:strCache>
            </c:strRef>
          </c:tx>
          <c:spPr>
            <a:ln w="28575" cap="rnd">
              <a:solidFill>
                <a:schemeClr val="accent2"/>
              </a:solidFill>
              <a:round/>
            </a:ln>
            <a:effectLst/>
          </c:spPr>
          <c:marker>
            <c:symbol val="none"/>
          </c:marker>
          <c:cat>
            <c:numRef>
              <c:f>Sheet2!$B$1:$J$1</c:f>
              <c:numCache>
                <c:formatCode>General</c:formatCode>
                <c:ptCount val="9"/>
                <c:pt idx="0">
                  <c:v>1</c:v>
                </c:pt>
                <c:pt idx="1">
                  <c:v>2</c:v>
                </c:pt>
                <c:pt idx="2">
                  <c:v>3</c:v>
                </c:pt>
                <c:pt idx="3">
                  <c:v>4</c:v>
                </c:pt>
                <c:pt idx="4">
                  <c:v>5</c:v>
                </c:pt>
                <c:pt idx="5">
                  <c:v>6</c:v>
                </c:pt>
                <c:pt idx="6">
                  <c:v>7</c:v>
                </c:pt>
                <c:pt idx="7">
                  <c:v>8</c:v>
                </c:pt>
                <c:pt idx="8">
                  <c:v>9</c:v>
                </c:pt>
              </c:numCache>
            </c:numRef>
          </c:cat>
          <c:val>
            <c:numRef>
              <c:f>Sheet2!$B$3:$J$3</c:f>
              <c:numCache>
                <c:formatCode>General</c:formatCode>
                <c:ptCount val="9"/>
                <c:pt idx="0">
                  <c:v>239499</c:v>
                </c:pt>
                <c:pt idx="1">
                  <c:v>304681</c:v>
                </c:pt>
                <c:pt idx="2">
                  <c:v>239200</c:v>
                </c:pt>
                <c:pt idx="3">
                  <c:v>222456</c:v>
                </c:pt>
                <c:pt idx="4">
                  <c:v>153088</c:v>
                </c:pt>
                <c:pt idx="5">
                  <c:v>160563</c:v>
                </c:pt>
                <c:pt idx="6">
                  <c:v>175812</c:v>
                </c:pt>
                <c:pt idx="7">
                  <c:v>191659</c:v>
                </c:pt>
                <c:pt idx="8">
                  <c:v>150191.03025340827</c:v>
                </c:pt>
              </c:numCache>
            </c:numRef>
          </c:val>
          <c:smooth val="0"/>
          <c:extLst>
            <c:ext xmlns:c16="http://schemas.microsoft.com/office/drawing/2014/chart" uri="{C3380CC4-5D6E-409C-BE32-E72D297353CC}">
              <c16:uniqueId val="{00000001-64F1-40DB-9B82-5319AAAF5071}"/>
            </c:ext>
          </c:extLst>
        </c:ser>
        <c:ser>
          <c:idx val="2"/>
          <c:order val="2"/>
          <c:tx>
            <c:strRef>
              <c:f>Sheet2!$A$4</c:f>
              <c:strCache>
                <c:ptCount val="1"/>
                <c:pt idx="0">
                  <c:v>老子大禮包</c:v>
                </c:pt>
              </c:strCache>
            </c:strRef>
          </c:tx>
          <c:spPr>
            <a:ln w="28575" cap="rnd">
              <a:solidFill>
                <a:schemeClr val="accent3"/>
              </a:solidFill>
              <a:round/>
            </a:ln>
            <a:effectLst/>
          </c:spPr>
          <c:marker>
            <c:symbol val="none"/>
          </c:marker>
          <c:cat>
            <c:numRef>
              <c:f>Sheet2!$B$1:$J$1</c:f>
              <c:numCache>
                <c:formatCode>General</c:formatCode>
                <c:ptCount val="9"/>
                <c:pt idx="0">
                  <c:v>1</c:v>
                </c:pt>
                <c:pt idx="1">
                  <c:v>2</c:v>
                </c:pt>
                <c:pt idx="2">
                  <c:v>3</c:v>
                </c:pt>
                <c:pt idx="3">
                  <c:v>4</c:v>
                </c:pt>
                <c:pt idx="4">
                  <c:v>5</c:v>
                </c:pt>
                <c:pt idx="5">
                  <c:v>6</c:v>
                </c:pt>
                <c:pt idx="6">
                  <c:v>7</c:v>
                </c:pt>
                <c:pt idx="7">
                  <c:v>8</c:v>
                </c:pt>
                <c:pt idx="8">
                  <c:v>9</c:v>
                </c:pt>
              </c:numCache>
            </c:numRef>
          </c:cat>
          <c:val>
            <c:numRef>
              <c:f>Sheet2!$B$4:$J$4</c:f>
              <c:numCache>
                <c:formatCode>General</c:formatCode>
                <c:ptCount val="9"/>
                <c:pt idx="0">
                  <c:v>69950</c:v>
                </c:pt>
                <c:pt idx="1">
                  <c:v>113319</c:v>
                </c:pt>
                <c:pt idx="2">
                  <c:v>127309</c:v>
                </c:pt>
                <c:pt idx="3">
                  <c:v>99329</c:v>
                </c:pt>
                <c:pt idx="4">
                  <c:v>83940</c:v>
                </c:pt>
                <c:pt idx="5">
                  <c:v>96531</c:v>
                </c:pt>
                <c:pt idx="6">
                  <c:v>71349</c:v>
                </c:pt>
                <c:pt idx="7">
                  <c:v>72748</c:v>
                </c:pt>
                <c:pt idx="8">
                  <c:v>323169</c:v>
                </c:pt>
              </c:numCache>
            </c:numRef>
          </c:val>
          <c:smooth val="0"/>
          <c:extLst>
            <c:ext xmlns:c16="http://schemas.microsoft.com/office/drawing/2014/chart" uri="{C3380CC4-5D6E-409C-BE32-E72D297353CC}">
              <c16:uniqueId val="{00000002-64F1-40DB-9B82-5319AAAF5071}"/>
            </c:ext>
          </c:extLst>
        </c:ser>
        <c:ser>
          <c:idx val="3"/>
          <c:order val="3"/>
          <c:tx>
            <c:strRef>
              <c:f>Sheet2!$A$5</c:f>
              <c:strCache>
                <c:ptCount val="1"/>
                <c:pt idx="0">
                  <c:v>老子五吉包Ⅱ</c:v>
                </c:pt>
              </c:strCache>
            </c:strRef>
          </c:tx>
          <c:spPr>
            <a:ln w="28575" cap="rnd">
              <a:solidFill>
                <a:schemeClr val="accent4"/>
              </a:solidFill>
              <a:round/>
            </a:ln>
            <a:effectLst/>
          </c:spPr>
          <c:marker>
            <c:symbol val="none"/>
          </c:marker>
          <c:cat>
            <c:numRef>
              <c:f>Sheet2!$B$1:$J$1</c:f>
              <c:numCache>
                <c:formatCode>General</c:formatCode>
                <c:ptCount val="9"/>
                <c:pt idx="0">
                  <c:v>1</c:v>
                </c:pt>
                <c:pt idx="1">
                  <c:v>2</c:v>
                </c:pt>
                <c:pt idx="2">
                  <c:v>3</c:v>
                </c:pt>
                <c:pt idx="3">
                  <c:v>4</c:v>
                </c:pt>
                <c:pt idx="4">
                  <c:v>5</c:v>
                </c:pt>
                <c:pt idx="5">
                  <c:v>6</c:v>
                </c:pt>
                <c:pt idx="6">
                  <c:v>7</c:v>
                </c:pt>
                <c:pt idx="7">
                  <c:v>8</c:v>
                </c:pt>
                <c:pt idx="8">
                  <c:v>9</c:v>
                </c:pt>
              </c:numCache>
            </c:numRef>
          </c:cat>
          <c:val>
            <c:numRef>
              <c:f>Sheet2!$B$5:$J$5</c:f>
              <c:numCache>
                <c:formatCode>General</c:formatCode>
                <c:ptCount val="9"/>
                <c:pt idx="0">
                  <c:v>1051914</c:v>
                </c:pt>
                <c:pt idx="1">
                  <c:v>1631800</c:v>
                </c:pt>
                <c:pt idx="2">
                  <c:v>1702246</c:v>
                </c:pt>
                <c:pt idx="3">
                  <c:v>1374692</c:v>
                </c:pt>
                <c:pt idx="4">
                  <c:v>1405935</c:v>
                </c:pt>
                <c:pt idx="5">
                  <c:v>1092112</c:v>
                </c:pt>
                <c:pt idx="6">
                  <c:v>1112609</c:v>
                </c:pt>
                <c:pt idx="7">
                  <c:v>929529</c:v>
                </c:pt>
                <c:pt idx="8">
                  <c:v>938086</c:v>
                </c:pt>
              </c:numCache>
            </c:numRef>
          </c:val>
          <c:smooth val="0"/>
          <c:extLst>
            <c:ext xmlns:c16="http://schemas.microsoft.com/office/drawing/2014/chart" uri="{C3380CC4-5D6E-409C-BE32-E72D297353CC}">
              <c16:uniqueId val="{00000003-64F1-40DB-9B82-5319AAAF5071}"/>
            </c:ext>
          </c:extLst>
        </c:ser>
        <c:ser>
          <c:idx val="4"/>
          <c:order val="4"/>
          <c:tx>
            <c:strRef>
              <c:f>Sheet2!$A$6</c:f>
              <c:strCache>
                <c:ptCount val="1"/>
                <c:pt idx="0">
                  <c:v>老子五福包</c:v>
                </c:pt>
              </c:strCache>
            </c:strRef>
          </c:tx>
          <c:spPr>
            <a:ln w="28575" cap="rnd">
              <a:solidFill>
                <a:schemeClr val="accent5"/>
              </a:solidFill>
              <a:round/>
            </a:ln>
            <a:effectLst/>
          </c:spPr>
          <c:marker>
            <c:symbol val="none"/>
          </c:marker>
          <c:cat>
            <c:numRef>
              <c:f>Sheet2!$B$1:$J$1</c:f>
              <c:numCache>
                <c:formatCode>General</c:formatCode>
                <c:ptCount val="9"/>
                <c:pt idx="0">
                  <c:v>1</c:v>
                </c:pt>
                <c:pt idx="1">
                  <c:v>2</c:v>
                </c:pt>
                <c:pt idx="2">
                  <c:v>3</c:v>
                </c:pt>
                <c:pt idx="3">
                  <c:v>4</c:v>
                </c:pt>
                <c:pt idx="4">
                  <c:v>5</c:v>
                </c:pt>
                <c:pt idx="5">
                  <c:v>6</c:v>
                </c:pt>
                <c:pt idx="6">
                  <c:v>7</c:v>
                </c:pt>
                <c:pt idx="7">
                  <c:v>8</c:v>
                </c:pt>
                <c:pt idx="8">
                  <c:v>9</c:v>
                </c:pt>
              </c:numCache>
            </c:numRef>
          </c:cat>
          <c:val>
            <c:numRef>
              <c:f>Sheet2!$B$6:$J$6</c:f>
              <c:numCache>
                <c:formatCode>General</c:formatCode>
                <c:ptCount val="9"/>
                <c:pt idx="0">
                  <c:v>860880</c:v>
                </c:pt>
                <c:pt idx="1">
                  <c:v>428752</c:v>
                </c:pt>
                <c:pt idx="2">
                  <c:v>239696</c:v>
                </c:pt>
                <c:pt idx="3">
                  <c:v>150232</c:v>
                </c:pt>
                <c:pt idx="4">
                  <c:v>229568</c:v>
                </c:pt>
                <c:pt idx="5">
                  <c:v>241384</c:v>
                </c:pt>
                <c:pt idx="6">
                  <c:v>158672</c:v>
                </c:pt>
                <c:pt idx="7">
                  <c:v>167112</c:v>
                </c:pt>
                <c:pt idx="8">
                  <c:v>177240</c:v>
                </c:pt>
              </c:numCache>
            </c:numRef>
          </c:val>
          <c:smooth val="0"/>
          <c:extLst>
            <c:ext xmlns:c16="http://schemas.microsoft.com/office/drawing/2014/chart" uri="{C3380CC4-5D6E-409C-BE32-E72D297353CC}">
              <c16:uniqueId val="{00000004-64F1-40DB-9B82-5319AAAF5071}"/>
            </c:ext>
          </c:extLst>
        </c:ser>
        <c:ser>
          <c:idx val="5"/>
          <c:order val="5"/>
          <c:tx>
            <c:strRef>
              <c:f>Sheet2!$A$7</c:f>
              <c:strCache>
                <c:ptCount val="1"/>
                <c:pt idx="0">
                  <c:v>老子好旺包</c:v>
                </c:pt>
              </c:strCache>
            </c:strRef>
          </c:tx>
          <c:spPr>
            <a:ln w="28575" cap="rnd">
              <a:solidFill>
                <a:schemeClr val="accent6"/>
              </a:solidFill>
              <a:round/>
            </a:ln>
            <a:effectLst/>
          </c:spPr>
          <c:marker>
            <c:symbol val="none"/>
          </c:marker>
          <c:cat>
            <c:numRef>
              <c:f>Sheet2!$B$1:$J$1</c:f>
              <c:numCache>
                <c:formatCode>General</c:formatCode>
                <c:ptCount val="9"/>
                <c:pt idx="0">
                  <c:v>1</c:v>
                </c:pt>
                <c:pt idx="1">
                  <c:v>2</c:v>
                </c:pt>
                <c:pt idx="2">
                  <c:v>3</c:v>
                </c:pt>
                <c:pt idx="3">
                  <c:v>4</c:v>
                </c:pt>
                <c:pt idx="4">
                  <c:v>5</c:v>
                </c:pt>
                <c:pt idx="5">
                  <c:v>6</c:v>
                </c:pt>
                <c:pt idx="6">
                  <c:v>7</c:v>
                </c:pt>
                <c:pt idx="7">
                  <c:v>8</c:v>
                </c:pt>
                <c:pt idx="8">
                  <c:v>9</c:v>
                </c:pt>
              </c:numCache>
            </c:numRef>
          </c:cat>
          <c:val>
            <c:numRef>
              <c:f>Sheet2!$B$7:$J$7</c:f>
              <c:numCache>
                <c:formatCode>General</c:formatCode>
                <c:ptCount val="9"/>
                <c:pt idx="0">
                  <c:v>330113</c:v>
                </c:pt>
                <c:pt idx="1">
                  <c:v>480249</c:v>
                </c:pt>
                <c:pt idx="2">
                  <c:v>230496</c:v>
                </c:pt>
                <c:pt idx="3">
                  <c:v>75754</c:v>
                </c:pt>
                <c:pt idx="4">
                  <c:v>61740</c:v>
                </c:pt>
                <c:pt idx="5">
                  <c:v>27538</c:v>
                </c:pt>
                <c:pt idx="6">
                  <c:v>33271</c:v>
                </c:pt>
                <c:pt idx="7">
                  <c:v>37338</c:v>
                </c:pt>
                <c:pt idx="8">
                  <c:v>24255</c:v>
                </c:pt>
              </c:numCache>
            </c:numRef>
          </c:val>
          <c:smooth val="0"/>
          <c:extLst>
            <c:ext xmlns:c16="http://schemas.microsoft.com/office/drawing/2014/chart" uri="{C3380CC4-5D6E-409C-BE32-E72D297353CC}">
              <c16:uniqueId val="{00000005-64F1-40DB-9B82-5319AAAF5071}"/>
            </c:ext>
          </c:extLst>
        </c:ser>
        <c:ser>
          <c:idx val="6"/>
          <c:order val="6"/>
          <c:tx>
            <c:strRef>
              <c:f>Sheet2!$A$8</c:f>
              <c:strCache>
                <c:ptCount val="1"/>
                <c:pt idx="0">
                  <c:v>老子好運包</c:v>
                </c:pt>
              </c:strCache>
            </c:strRef>
          </c:tx>
          <c:spPr>
            <a:ln w="28575" cap="rnd">
              <a:solidFill>
                <a:schemeClr val="accent1">
                  <a:lumMod val="60000"/>
                </a:schemeClr>
              </a:solidFill>
              <a:round/>
            </a:ln>
            <a:effectLst/>
          </c:spPr>
          <c:marker>
            <c:symbol val="none"/>
          </c:marker>
          <c:cat>
            <c:numRef>
              <c:f>Sheet2!$B$1:$J$1</c:f>
              <c:numCache>
                <c:formatCode>General</c:formatCode>
                <c:ptCount val="9"/>
                <c:pt idx="0">
                  <c:v>1</c:v>
                </c:pt>
                <c:pt idx="1">
                  <c:v>2</c:v>
                </c:pt>
                <c:pt idx="2">
                  <c:v>3</c:v>
                </c:pt>
                <c:pt idx="3">
                  <c:v>4</c:v>
                </c:pt>
                <c:pt idx="4">
                  <c:v>5</c:v>
                </c:pt>
                <c:pt idx="5">
                  <c:v>6</c:v>
                </c:pt>
                <c:pt idx="6">
                  <c:v>7</c:v>
                </c:pt>
                <c:pt idx="7">
                  <c:v>8</c:v>
                </c:pt>
                <c:pt idx="8">
                  <c:v>9</c:v>
                </c:pt>
              </c:numCache>
            </c:numRef>
          </c:cat>
          <c:val>
            <c:numRef>
              <c:f>Sheet2!$B$8:$J$8</c:f>
              <c:numCache>
                <c:formatCode>General</c:formatCode>
                <c:ptCount val="9"/>
                <c:pt idx="0">
                  <c:v>125391</c:v>
                </c:pt>
                <c:pt idx="1">
                  <c:v>102753</c:v>
                </c:pt>
                <c:pt idx="2">
                  <c:v>122255</c:v>
                </c:pt>
                <c:pt idx="3">
                  <c:v>148666</c:v>
                </c:pt>
                <c:pt idx="4">
                  <c:v>105497</c:v>
                </c:pt>
                <c:pt idx="5">
                  <c:v>75656</c:v>
                </c:pt>
                <c:pt idx="6">
                  <c:v>90650</c:v>
                </c:pt>
                <c:pt idx="7">
                  <c:v>69433</c:v>
                </c:pt>
                <c:pt idx="8">
                  <c:v>71491</c:v>
                </c:pt>
              </c:numCache>
            </c:numRef>
          </c:val>
          <c:smooth val="0"/>
          <c:extLst>
            <c:ext xmlns:c16="http://schemas.microsoft.com/office/drawing/2014/chart" uri="{C3380CC4-5D6E-409C-BE32-E72D297353CC}">
              <c16:uniqueId val="{00000006-64F1-40DB-9B82-5319AAAF5071}"/>
            </c:ext>
          </c:extLst>
        </c:ser>
        <c:ser>
          <c:idx val="7"/>
          <c:order val="7"/>
          <c:tx>
            <c:strRef>
              <c:f>Sheet2!$A$9</c:f>
              <c:strCache>
                <c:ptCount val="1"/>
                <c:pt idx="0">
                  <c:v>老子好鑽包</c:v>
                </c:pt>
              </c:strCache>
            </c:strRef>
          </c:tx>
          <c:spPr>
            <a:ln w="28575" cap="rnd">
              <a:solidFill>
                <a:schemeClr val="accent2">
                  <a:lumMod val="60000"/>
                </a:schemeClr>
              </a:solidFill>
              <a:round/>
            </a:ln>
            <a:effectLst/>
          </c:spPr>
          <c:marker>
            <c:symbol val="none"/>
          </c:marker>
          <c:cat>
            <c:numRef>
              <c:f>Sheet2!$B$1:$J$1</c:f>
              <c:numCache>
                <c:formatCode>General</c:formatCode>
                <c:ptCount val="9"/>
                <c:pt idx="0">
                  <c:v>1</c:v>
                </c:pt>
                <c:pt idx="1">
                  <c:v>2</c:v>
                </c:pt>
                <c:pt idx="2">
                  <c:v>3</c:v>
                </c:pt>
                <c:pt idx="3">
                  <c:v>4</c:v>
                </c:pt>
                <c:pt idx="4">
                  <c:v>5</c:v>
                </c:pt>
                <c:pt idx="5">
                  <c:v>6</c:v>
                </c:pt>
                <c:pt idx="6">
                  <c:v>7</c:v>
                </c:pt>
                <c:pt idx="7">
                  <c:v>8</c:v>
                </c:pt>
                <c:pt idx="8">
                  <c:v>9</c:v>
                </c:pt>
              </c:numCache>
            </c:numRef>
          </c:cat>
          <c:val>
            <c:numRef>
              <c:f>Sheet2!$B$9:$J$9</c:f>
              <c:numCache>
                <c:formatCode>General</c:formatCode>
                <c:ptCount val="9"/>
                <c:pt idx="0">
                  <c:v>65538</c:v>
                </c:pt>
                <c:pt idx="1">
                  <c:v>76131</c:v>
                </c:pt>
                <c:pt idx="2">
                  <c:v>92763</c:v>
                </c:pt>
                <c:pt idx="3">
                  <c:v>81675</c:v>
                </c:pt>
                <c:pt idx="4">
                  <c:v>86229</c:v>
                </c:pt>
                <c:pt idx="5">
                  <c:v>93060</c:v>
                </c:pt>
                <c:pt idx="6">
                  <c:v>86922</c:v>
                </c:pt>
                <c:pt idx="7">
                  <c:v>87417</c:v>
                </c:pt>
                <c:pt idx="8">
                  <c:v>94050</c:v>
                </c:pt>
              </c:numCache>
            </c:numRef>
          </c:val>
          <c:smooth val="0"/>
          <c:extLst>
            <c:ext xmlns:c16="http://schemas.microsoft.com/office/drawing/2014/chart" uri="{C3380CC4-5D6E-409C-BE32-E72D297353CC}">
              <c16:uniqueId val="{00000007-64F1-40DB-9B82-5319AAAF5071}"/>
            </c:ext>
          </c:extLst>
        </c:ser>
        <c:ser>
          <c:idx val="8"/>
          <c:order val="8"/>
          <c:tx>
            <c:strRef>
              <c:f>Sheet2!$A$10</c:f>
              <c:strCache>
                <c:ptCount val="1"/>
                <c:pt idx="0">
                  <c:v>老子行運包</c:v>
                </c:pt>
              </c:strCache>
            </c:strRef>
          </c:tx>
          <c:spPr>
            <a:ln w="28575" cap="rnd">
              <a:solidFill>
                <a:schemeClr val="accent3">
                  <a:lumMod val="60000"/>
                </a:schemeClr>
              </a:solidFill>
              <a:round/>
            </a:ln>
            <a:effectLst/>
          </c:spPr>
          <c:marker>
            <c:symbol val="none"/>
          </c:marker>
          <c:cat>
            <c:numRef>
              <c:f>Sheet2!$B$1:$J$1</c:f>
              <c:numCache>
                <c:formatCode>General</c:formatCode>
                <c:ptCount val="9"/>
                <c:pt idx="0">
                  <c:v>1</c:v>
                </c:pt>
                <c:pt idx="1">
                  <c:v>2</c:v>
                </c:pt>
                <c:pt idx="2">
                  <c:v>3</c:v>
                </c:pt>
                <c:pt idx="3">
                  <c:v>4</c:v>
                </c:pt>
                <c:pt idx="4">
                  <c:v>5</c:v>
                </c:pt>
                <c:pt idx="5">
                  <c:v>6</c:v>
                </c:pt>
                <c:pt idx="6">
                  <c:v>7</c:v>
                </c:pt>
                <c:pt idx="7">
                  <c:v>8</c:v>
                </c:pt>
                <c:pt idx="8">
                  <c:v>9</c:v>
                </c:pt>
              </c:numCache>
            </c:numRef>
          </c:cat>
          <c:val>
            <c:numRef>
              <c:f>Sheet2!$B$10:$J$10</c:f>
              <c:numCache>
                <c:formatCode>General</c:formatCode>
                <c:ptCount val="9"/>
                <c:pt idx="0">
                  <c:v>1177411</c:v>
                </c:pt>
                <c:pt idx="1">
                  <c:v>923538</c:v>
                </c:pt>
                <c:pt idx="2">
                  <c:v>717641</c:v>
                </c:pt>
                <c:pt idx="3">
                  <c:v>895552</c:v>
                </c:pt>
                <c:pt idx="4">
                  <c:v>1111444</c:v>
                </c:pt>
                <c:pt idx="5">
                  <c:v>793603</c:v>
                </c:pt>
                <c:pt idx="6">
                  <c:v>1089455</c:v>
                </c:pt>
                <c:pt idx="7">
                  <c:v>839580</c:v>
                </c:pt>
                <c:pt idx="8">
                  <c:v>767616</c:v>
                </c:pt>
              </c:numCache>
            </c:numRef>
          </c:val>
          <c:smooth val="0"/>
          <c:extLst>
            <c:ext xmlns:c16="http://schemas.microsoft.com/office/drawing/2014/chart" uri="{C3380CC4-5D6E-409C-BE32-E72D297353CC}">
              <c16:uniqueId val="{00000008-64F1-40DB-9B82-5319AAAF5071}"/>
            </c:ext>
          </c:extLst>
        </c:ser>
        <c:ser>
          <c:idx val="9"/>
          <c:order val="9"/>
          <c:tx>
            <c:strRef>
              <c:f>Sheet2!$A$11</c:f>
              <c:strCache>
                <c:ptCount val="1"/>
                <c:pt idx="0">
                  <c:v>老子典藏包</c:v>
                </c:pt>
              </c:strCache>
            </c:strRef>
          </c:tx>
          <c:spPr>
            <a:ln w="28575" cap="rnd">
              <a:solidFill>
                <a:schemeClr val="accent4">
                  <a:lumMod val="60000"/>
                </a:schemeClr>
              </a:solidFill>
              <a:round/>
            </a:ln>
            <a:effectLst/>
          </c:spPr>
          <c:marker>
            <c:symbol val="none"/>
          </c:marker>
          <c:cat>
            <c:numRef>
              <c:f>Sheet2!$B$1:$J$1</c:f>
              <c:numCache>
                <c:formatCode>General</c:formatCode>
                <c:ptCount val="9"/>
                <c:pt idx="0">
                  <c:v>1</c:v>
                </c:pt>
                <c:pt idx="1">
                  <c:v>2</c:v>
                </c:pt>
                <c:pt idx="2">
                  <c:v>3</c:v>
                </c:pt>
                <c:pt idx="3">
                  <c:v>4</c:v>
                </c:pt>
                <c:pt idx="4">
                  <c:v>5</c:v>
                </c:pt>
                <c:pt idx="5">
                  <c:v>6</c:v>
                </c:pt>
                <c:pt idx="6">
                  <c:v>7</c:v>
                </c:pt>
                <c:pt idx="7">
                  <c:v>8</c:v>
                </c:pt>
                <c:pt idx="8">
                  <c:v>9</c:v>
                </c:pt>
              </c:numCache>
            </c:numRef>
          </c:cat>
          <c:val>
            <c:numRef>
              <c:f>Sheet2!$B$11:$J$11</c:f>
              <c:numCache>
                <c:formatCode>General</c:formatCode>
                <c:ptCount val="9"/>
                <c:pt idx="0">
                  <c:v>533466</c:v>
                </c:pt>
                <c:pt idx="1">
                  <c:v>797202</c:v>
                </c:pt>
                <c:pt idx="2">
                  <c:v>923076</c:v>
                </c:pt>
                <c:pt idx="3">
                  <c:v>903096</c:v>
                </c:pt>
                <c:pt idx="4">
                  <c:v>1017981</c:v>
                </c:pt>
                <c:pt idx="5">
                  <c:v>1247689.8812227112</c:v>
                </c:pt>
                <c:pt idx="6">
                  <c:v>1302419.3636836316</c:v>
                </c:pt>
                <c:pt idx="7">
                  <c:v>1444553.267103333</c:v>
                </c:pt>
                <c:pt idx="8">
                  <c:v>1664623.6739529173</c:v>
                </c:pt>
              </c:numCache>
            </c:numRef>
          </c:val>
          <c:smooth val="0"/>
          <c:extLst>
            <c:ext xmlns:c16="http://schemas.microsoft.com/office/drawing/2014/chart" uri="{C3380CC4-5D6E-409C-BE32-E72D297353CC}">
              <c16:uniqueId val="{00000009-64F1-40DB-9B82-5319AAAF5071}"/>
            </c:ext>
          </c:extLst>
        </c:ser>
        <c:ser>
          <c:idx val="10"/>
          <c:order val="10"/>
          <c:tx>
            <c:strRef>
              <c:f>Sheet2!$A$12</c:f>
              <c:strCache>
                <c:ptCount val="1"/>
                <c:pt idx="0">
                  <c:v>老子金牛包</c:v>
                </c:pt>
              </c:strCache>
            </c:strRef>
          </c:tx>
          <c:spPr>
            <a:ln w="28575" cap="rnd">
              <a:solidFill>
                <a:schemeClr val="accent5">
                  <a:lumMod val="60000"/>
                </a:schemeClr>
              </a:solidFill>
              <a:round/>
            </a:ln>
            <a:effectLst/>
          </c:spPr>
          <c:marker>
            <c:symbol val="none"/>
          </c:marker>
          <c:cat>
            <c:numRef>
              <c:f>Sheet2!$B$1:$J$1</c:f>
              <c:numCache>
                <c:formatCode>General</c:formatCode>
                <c:ptCount val="9"/>
                <c:pt idx="0">
                  <c:v>1</c:v>
                </c:pt>
                <c:pt idx="1">
                  <c:v>2</c:v>
                </c:pt>
                <c:pt idx="2">
                  <c:v>3</c:v>
                </c:pt>
                <c:pt idx="3">
                  <c:v>4</c:v>
                </c:pt>
                <c:pt idx="4">
                  <c:v>5</c:v>
                </c:pt>
                <c:pt idx="5">
                  <c:v>6</c:v>
                </c:pt>
                <c:pt idx="6">
                  <c:v>7</c:v>
                </c:pt>
                <c:pt idx="7">
                  <c:v>8</c:v>
                </c:pt>
                <c:pt idx="8">
                  <c:v>9</c:v>
                </c:pt>
              </c:numCache>
            </c:numRef>
          </c:cat>
          <c:val>
            <c:numRef>
              <c:f>Sheet2!$B$12:$J$12</c:f>
              <c:numCache>
                <c:formatCode>General</c:formatCode>
                <c:ptCount val="9"/>
                <c:pt idx="0">
                  <c:v>342902</c:v>
                </c:pt>
                <c:pt idx="1">
                  <c:v>333592</c:v>
                </c:pt>
                <c:pt idx="2">
                  <c:v>166551</c:v>
                </c:pt>
                <c:pt idx="3">
                  <c:v>80654</c:v>
                </c:pt>
                <c:pt idx="4">
                  <c:v>72422</c:v>
                </c:pt>
                <c:pt idx="5">
                  <c:v>41603.440355304789</c:v>
                </c:pt>
                <c:pt idx="6">
                  <c:v>23720.446542307967</c:v>
                </c:pt>
                <c:pt idx="7">
                  <c:v>15935.126853470831</c:v>
                </c:pt>
                <c:pt idx="8">
                  <c:v>10583.621104760781</c:v>
                </c:pt>
              </c:numCache>
            </c:numRef>
          </c:val>
          <c:smooth val="0"/>
          <c:extLst>
            <c:ext xmlns:c16="http://schemas.microsoft.com/office/drawing/2014/chart" uri="{C3380CC4-5D6E-409C-BE32-E72D297353CC}">
              <c16:uniqueId val="{0000000A-64F1-40DB-9B82-5319AAAF5071}"/>
            </c:ext>
          </c:extLst>
        </c:ser>
        <c:ser>
          <c:idx val="11"/>
          <c:order val="11"/>
          <c:tx>
            <c:strRef>
              <c:f>Sheet2!$A$13</c:f>
              <c:strCache>
                <c:ptCount val="1"/>
                <c:pt idx="0">
                  <c:v>老子金牛包(虛擬)</c:v>
                </c:pt>
              </c:strCache>
            </c:strRef>
          </c:tx>
          <c:spPr>
            <a:ln w="28575" cap="rnd">
              <a:solidFill>
                <a:schemeClr val="accent6">
                  <a:lumMod val="60000"/>
                </a:schemeClr>
              </a:solidFill>
              <a:round/>
            </a:ln>
            <a:effectLst/>
          </c:spPr>
          <c:marker>
            <c:symbol val="none"/>
          </c:marker>
          <c:cat>
            <c:numRef>
              <c:f>Sheet2!$B$1:$J$1</c:f>
              <c:numCache>
                <c:formatCode>General</c:formatCode>
                <c:ptCount val="9"/>
                <c:pt idx="0">
                  <c:v>1</c:v>
                </c:pt>
                <c:pt idx="1">
                  <c:v>2</c:v>
                </c:pt>
                <c:pt idx="2">
                  <c:v>3</c:v>
                </c:pt>
                <c:pt idx="3">
                  <c:v>4</c:v>
                </c:pt>
                <c:pt idx="4">
                  <c:v>5</c:v>
                </c:pt>
                <c:pt idx="5">
                  <c:v>6</c:v>
                </c:pt>
                <c:pt idx="6">
                  <c:v>7</c:v>
                </c:pt>
                <c:pt idx="7">
                  <c:v>8</c:v>
                </c:pt>
                <c:pt idx="8">
                  <c:v>9</c:v>
                </c:pt>
              </c:numCache>
            </c:numRef>
          </c:cat>
          <c:val>
            <c:numRef>
              <c:f>Sheet2!$B$13:$J$13</c:f>
              <c:numCache>
                <c:formatCode>General</c:formatCode>
                <c:ptCount val="9"/>
                <c:pt idx="0">
                  <c:v>76979</c:v>
                </c:pt>
                <c:pt idx="1">
                  <c:v>136171</c:v>
                </c:pt>
                <c:pt idx="2">
                  <c:v>189042</c:v>
                </c:pt>
                <c:pt idx="3">
                  <c:v>217462</c:v>
                </c:pt>
                <c:pt idx="4">
                  <c:v>182231</c:v>
                </c:pt>
                <c:pt idx="5">
                  <c:v>291436.3959968884</c:v>
                </c:pt>
                <c:pt idx="6">
                  <c:v>307704.0084525749</c:v>
                </c:pt>
                <c:pt idx="7">
                  <c:v>339266.68042417226</c:v>
                </c:pt>
                <c:pt idx="8">
                  <c:v>398467.33479003987</c:v>
                </c:pt>
              </c:numCache>
            </c:numRef>
          </c:val>
          <c:smooth val="0"/>
          <c:extLst>
            <c:ext xmlns:c16="http://schemas.microsoft.com/office/drawing/2014/chart" uri="{C3380CC4-5D6E-409C-BE32-E72D297353CC}">
              <c16:uniqueId val="{0000000B-64F1-40DB-9B82-5319AAAF5071}"/>
            </c:ext>
          </c:extLst>
        </c:ser>
        <c:ser>
          <c:idx val="12"/>
          <c:order val="12"/>
          <c:tx>
            <c:strRef>
              <c:f>Sheet2!$A$14</c:f>
              <c:strCache>
                <c:ptCount val="1"/>
                <c:pt idx="0">
                  <c:v>老子金運包</c:v>
                </c:pt>
              </c:strCache>
            </c:strRef>
          </c:tx>
          <c:spPr>
            <a:ln w="28575" cap="rnd">
              <a:solidFill>
                <a:schemeClr val="accent1">
                  <a:lumMod val="80000"/>
                  <a:lumOff val="20000"/>
                </a:schemeClr>
              </a:solidFill>
              <a:round/>
            </a:ln>
            <a:effectLst/>
          </c:spPr>
          <c:marker>
            <c:symbol val="none"/>
          </c:marker>
          <c:cat>
            <c:numRef>
              <c:f>Sheet2!$B$1:$J$1</c:f>
              <c:numCache>
                <c:formatCode>General</c:formatCode>
                <c:ptCount val="9"/>
                <c:pt idx="0">
                  <c:v>1</c:v>
                </c:pt>
                <c:pt idx="1">
                  <c:v>2</c:v>
                </c:pt>
                <c:pt idx="2">
                  <c:v>3</c:v>
                </c:pt>
                <c:pt idx="3">
                  <c:v>4</c:v>
                </c:pt>
                <c:pt idx="4">
                  <c:v>5</c:v>
                </c:pt>
                <c:pt idx="5">
                  <c:v>6</c:v>
                </c:pt>
                <c:pt idx="6">
                  <c:v>7</c:v>
                </c:pt>
                <c:pt idx="7">
                  <c:v>8</c:v>
                </c:pt>
                <c:pt idx="8">
                  <c:v>9</c:v>
                </c:pt>
              </c:numCache>
            </c:numRef>
          </c:cat>
          <c:val>
            <c:numRef>
              <c:f>Sheet2!$B$14:$J$14</c:f>
              <c:numCache>
                <c:formatCode>General</c:formatCode>
                <c:ptCount val="9"/>
                <c:pt idx="0">
                  <c:v>6534</c:v>
                </c:pt>
                <c:pt idx="1">
                  <c:v>4158</c:v>
                </c:pt>
                <c:pt idx="2">
                  <c:v>7029</c:v>
                </c:pt>
                <c:pt idx="3">
                  <c:v>4059</c:v>
                </c:pt>
                <c:pt idx="4">
                  <c:v>8415</c:v>
                </c:pt>
                <c:pt idx="5">
                  <c:v>5445</c:v>
                </c:pt>
                <c:pt idx="6">
                  <c:v>10593</c:v>
                </c:pt>
                <c:pt idx="7">
                  <c:v>9603</c:v>
                </c:pt>
                <c:pt idx="8">
                  <c:v>8019</c:v>
                </c:pt>
              </c:numCache>
            </c:numRef>
          </c:val>
          <c:smooth val="0"/>
          <c:extLst>
            <c:ext xmlns:c16="http://schemas.microsoft.com/office/drawing/2014/chart" uri="{C3380CC4-5D6E-409C-BE32-E72D297353CC}">
              <c16:uniqueId val="{0000000C-64F1-40DB-9B82-5319AAAF5071}"/>
            </c:ext>
          </c:extLst>
        </c:ser>
        <c:ser>
          <c:idx val="13"/>
          <c:order val="13"/>
          <c:tx>
            <c:strRef>
              <c:f>Sheet2!$A$15</c:f>
              <c:strCache>
                <c:ptCount val="1"/>
                <c:pt idx="0">
                  <c:v>老子派對包</c:v>
                </c:pt>
              </c:strCache>
            </c:strRef>
          </c:tx>
          <c:spPr>
            <a:ln w="28575" cap="rnd">
              <a:solidFill>
                <a:schemeClr val="accent2">
                  <a:lumMod val="80000"/>
                  <a:lumOff val="20000"/>
                </a:schemeClr>
              </a:solidFill>
              <a:round/>
            </a:ln>
            <a:effectLst/>
          </c:spPr>
          <c:marker>
            <c:symbol val="none"/>
          </c:marker>
          <c:cat>
            <c:numRef>
              <c:f>Sheet2!$B$1:$J$1</c:f>
              <c:numCache>
                <c:formatCode>General</c:formatCode>
                <c:ptCount val="9"/>
                <c:pt idx="0">
                  <c:v>1</c:v>
                </c:pt>
                <c:pt idx="1">
                  <c:v>2</c:v>
                </c:pt>
                <c:pt idx="2">
                  <c:v>3</c:v>
                </c:pt>
                <c:pt idx="3">
                  <c:v>4</c:v>
                </c:pt>
                <c:pt idx="4">
                  <c:v>5</c:v>
                </c:pt>
                <c:pt idx="5">
                  <c:v>6</c:v>
                </c:pt>
                <c:pt idx="6">
                  <c:v>7</c:v>
                </c:pt>
                <c:pt idx="7">
                  <c:v>8</c:v>
                </c:pt>
                <c:pt idx="8">
                  <c:v>9</c:v>
                </c:pt>
              </c:numCache>
            </c:numRef>
          </c:cat>
          <c:val>
            <c:numRef>
              <c:f>Sheet2!$B$15:$J$15</c:f>
              <c:numCache>
                <c:formatCode>General</c:formatCode>
                <c:ptCount val="9"/>
                <c:pt idx="0">
                  <c:v>184536</c:v>
                </c:pt>
                <c:pt idx="1">
                  <c:v>315315</c:v>
                </c:pt>
                <c:pt idx="2">
                  <c:v>399465</c:v>
                </c:pt>
                <c:pt idx="3">
                  <c:v>467973</c:v>
                </c:pt>
                <c:pt idx="4">
                  <c:v>471537</c:v>
                </c:pt>
                <c:pt idx="5">
                  <c:v>688512.55165049899</c:v>
                </c:pt>
                <c:pt idx="6">
                  <c:v>761177.2700244165</c:v>
                </c:pt>
                <c:pt idx="7">
                  <c:v>893787.26395882294</c:v>
                </c:pt>
                <c:pt idx="8">
                  <c:v>1081117.036333146</c:v>
                </c:pt>
              </c:numCache>
            </c:numRef>
          </c:val>
          <c:smooth val="0"/>
          <c:extLst>
            <c:ext xmlns:c16="http://schemas.microsoft.com/office/drawing/2014/chart" uri="{C3380CC4-5D6E-409C-BE32-E72D297353CC}">
              <c16:uniqueId val="{0000000D-64F1-40DB-9B82-5319AAAF5071}"/>
            </c:ext>
          </c:extLst>
        </c:ser>
        <c:ser>
          <c:idx val="14"/>
          <c:order val="14"/>
          <c:tx>
            <c:strRef>
              <c:f>Sheet2!$A$16</c:f>
              <c:strCache>
                <c:ptCount val="1"/>
                <c:pt idx="0">
                  <c:v>老子無敵包</c:v>
                </c:pt>
              </c:strCache>
            </c:strRef>
          </c:tx>
          <c:spPr>
            <a:ln w="28575" cap="rnd">
              <a:solidFill>
                <a:schemeClr val="accent3">
                  <a:lumMod val="80000"/>
                  <a:lumOff val="20000"/>
                </a:schemeClr>
              </a:solidFill>
              <a:round/>
            </a:ln>
            <a:effectLst/>
          </c:spPr>
          <c:marker>
            <c:symbol val="none"/>
          </c:marker>
          <c:cat>
            <c:numRef>
              <c:f>Sheet2!$B$1:$J$1</c:f>
              <c:numCache>
                <c:formatCode>General</c:formatCode>
                <c:ptCount val="9"/>
                <c:pt idx="0">
                  <c:v>1</c:v>
                </c:pt>
                <c:pt idx="1">
                  <c:v>2</c:v>
                </c:pt>
                <c:pt idx="2">
                  <c:v>3</c:v>
                </c:pt>
                <c:pt idx="3">
                  <c:v>4</c:v>
                </c:pt>
                <c:pt idx="4">
                  <c:v>5</c:v>
                </c:pt>
                <c:pt idx="5">
                  <c:v>6</c:v>
                </c:pt>
                <c:pt idx="6">
                  <c:v>7</c:v>
                </c:pt>
                <c:pt idx="7">
                  <c:v>8</c:v>
                </c:pt>
                <c:pt idx="8">
                  <c:v>9</c:v>
                </c:pt>
              </c:numCache>
            </c:numRef>
          </c:cat>
          <c:val>
            <c:numRef>
              <c:f>Sheet2!$B$16:$J$16</c:f>
              <c:numCache>
                <c:formatCode>General</c:formatCode>
                <c:ptCount val="9"/>
                <c:pt idx="0">
                  <c:v>1381617</c:v>
                </c:pt>
                <c:pt idx="1">
                  <c:v>802197</c:v>
                </c:pt>
                <c:pt idx="2">
                  <c:v>990009</c:v>
                </c:pt>
                <c:pt idx="3">
                  <c:v>1010988</c:v>
                </c:pt>
                <c:pt idx="4">
                  <c:v>864135</c:v>
                </c:pt>
                <c:pt idx="5">
                  <c:v>1493505</c:v>
                </c:pt>
                <c:pt idx="6">
                  <c:v>1525473</c:v>
                </c:pt>
                <c:pt idx="7">
                  <c:v>1738260</c:v>
                </c:pt>
                <c:pt idx="8">
                  <c:v>1385613</c:v>
                </c:pt>
              </c:numCache>
            </c:numRef>
          </c:val>
          <c:smooth val="0"/>
          <c:extLst>
            <c:ext xmlns:c16="http://schemas.microsoft.com/office/drawing/2014/chart" uri="{C3380CC4-5D6E-409C-BE32-E72D297353CC}">
              <c16:uniqueId val="{0000000E-64F1-40DB-9B82-5319AAAF5071}"/>
            </c:ext>
          </c:extLst>
        </c:ser>
        <c:ser>
          <c:idx val="15"/>
          <c:order val="15"/>
          <c:tx>
            <c:strRef>
              <c:f>Sheet2!$A$17</c:f>
              <c:strCache>
                <c:ptCount val="1"/>
                <c:pt idx="0">
                  <c:v>老子補給包</c:v>
                </c:pt>
              </c:strCache>
            </c:strRef>
          </c:tx>
          <c:spPr>
            <a:ln w="28575" cap="rnd">
              <a:solidFill>
                <a:schemeClr val="accent4">
                  <a:lumMod val="80000"/>
                  <a:lumOff val="20000"/>
                </a:schemeClr>
              </a:solidFill>
              <a:round/>
            </a:ln>
            <a:effectLst/>
          </c:spPr>
          <c:marker>
            <c:symbol val="none"/>
          </c:marker>
          <c:cat>
            <c:numRef>
              <c:f>Sheet2!$B$1:$J$1</c:f>
              <c:numCache>
                <c:formatCode>General</c:formatCode>
                <c:ptCount val="9"/>
                <c:pt idx="0">
                  <c:v>1</c:v>
                </c:pt>
                <c:pt idx="1">
                  <c:v>2</c:v>
                </c:pt>
                <c:pt idx="2">
                  <c:v>3</c:v>
                </c:pt>
                <c:pt idx="3">
                  <c:v>4</c:v>
                </c:pt>
                <c:pt idx="4">
                  <c:v>5</c:v>
                </c:pt>
                <c:pt idx="5">
                  <c:v>6</c:v>
                </c:pt>
                <c:pt idx="6">
                  <c:v>7</c:v>
                </c:pt>
                <c:pt idx="7">
                  <c:v>8</c:v>
                </c:pt>
                <c:pt idx="8">
                  <c:v>9</c:v>
                </c:pt>
              </c:numCache>
            </c:numRef>
          </c:cat>
          <c:val>
            <c:numRef>
              <c:f>Sheet2!$B$17:$J$17</c:f>
              <c:numCache>
                <c:formatCode>General</c:formatCode>
                <c:ptCount val="9"/>
                <c:pt idx="0">
                  <c:v>404190</c:v>
                </c:pt>
                <c:pt idx="1">
                  <c:v>683630</c:v>
                </c:pt>
                <c:pt idx="2">
                  <c:v>737023</c:v>
                </c:pt>
                <c:pt idx="3">
                  <c:v>741514</c:v>
                </c:pt>
                <c:pt idx="4">
                  <c:v>744009</c:v>
                </c:pt>
                <c:pt idx="5">
                  <c:v>954337.74269513728</c:v>
                </c:pt>
                <c:pt idx="6">
                  <c:v>939502.83783755428</c:v>
                </c:pt>
                <c:pt idx="7">
                  <c:v>1019719.7078770726</c:v>
                </c:pt>
                <c:pt idx="8">
                  <c:v>1132318.381490628</c:v>
                </c:pt>
              </c:numCache>
            </c:numRef>
          </c:val>
          <c:smooth val="0"/>
          <c:extLst>
            <c:ext xmlns:c16="http://schemas.microsoft.com/office/drawing/2014/chart" uri="{C3380CC4-5D6E-409C-BE32-E72D297353CC}">
              <c16:uniqueId val="{0000000F-64F1-40DB-9B82-5319AAAF5071}"/>
            </c:ext>
          </c:extLst>
        </c:ser>
        <c:ser>
          <c:idx val="16"/>
          <c:order val="16"/>
          <c:tx>
            <c:strRef>
              <c:f>Sheet2!$A$18</c:f>
              <c:strCache>
                <c:ptCount val="1"/>
                <c:pt idx="0">
                  <c:v>老子暢玩包</c:v>
                </c:pt>
              </c:strCache>
            </c:strRef>
          </c:tx>
          <c:spPr>
            <a:ln w="28575" cap="rnd">
              <a:solidFill>
                <a:schemeClr val="accent5">
                  <a:lumMod val="80000"/>
                  <a:lumOff val="20000"/>
                </a:schemeClr>
              </a:solidFill>
              <a:round/>
            </a:ln>
            <a:effectLst/>
          </c:spPr>
          <c:marker>
            <c:symbol val="none"/>
          </c:marker>
          <c:cat>
            <c:numRef>
              <c:f>Sheet2!$B$1:$J$1</c:f>
              <c:numCache>
                <c:formatCode>General</c:formatCode>
                <c:ptCount val="9"/>
                <c:pt idx="0">
                  <c:v>1</c:v>
                </c:pt>
                <c:pt idx="1">
                  <c:v>2</c:v>
                </c:pt>
                <c:pt idx="2">
                  <c:v>3</c:v>
                </c:pt>
                <c:pt idx="3">
                  <c:v>4</c:v>
                </c:pt>
                <c:pt idx="4">
                  <c:v>5</c:v>
                </c:pt>
                <c:pt idx="5">
                  <c:v>6</c:v>
                </c:pt>
                <c:pt idx="6">
                  <c:v>7</c:v>
                </c:pt>
                <c:pt idx="7">
                  <c:v>8</c:v>
                </c:pt>
                <c:pt idx="8">
                  <c:v>9</c:v>
                </c:pt>
              </c:numCache>
            </c:numRef>
          </c:cat>
          <c:val>
            <c:numRef>
              <c:f>Sheet2!$B$18:$J$18</c:f>
              <c:numCache>
                <c:formatCode>General</c:formatCode>
                <c:ptCount val="9"/>
                <c:pt idx="0">
                  <c:v>174438</c:v>
                </c:pt>
                <c:pt idx="1">
                  <c:v>135432</c:v>
                </c:pt>
                <c:pt idx="2">
                  <c:v>108702</c:v>
                </c:pt>
                <c:pt idx="3">
                  <c:v>123156</c:v>
                </c:pt>
                <c:pt idx="4">
                  <c:v>74448</c:v>
                </c:pt>
                <c:pt idx="5">
                  <c:v>46134</c:v>
                </c:pt>
                <c:pt idx="6">
                  <c:v>5346</c:v>
                </c:pt>
                <c:pt idx="7">
                  <c:v>396</c:v>
                </c:pt>
                <c:pt idx="8">
                  <c:v>198</c:v>
                </c:pt>
              </c:numCache>
            </c:numRef>
          </c:val>
          <c:smooth val="0"/>
          <c:extLst>
            <c:ext xmlns:c16="http://schemas.microsoft.com/office/drawing/2014/chart" uri="{C3380CC4-5D6E-409C-BE32-E72D297353CC}">
              <c16:uniqueId val="{00000010-64F1-40DB-9B82-5319AAAF5071}"/>
            </c:ext>
          </c:extLst>
        </c:ser>
        <c:ser>
          <c:idx val="17"/>
          <c:order val="17"/>
          <c:tx>
            <c:strRef>
              <c:f>Sheet2!$A$19</c:f>
              <c:strCache>
                <c:ptCount val="1"/>
                <c:pt idx="0">
                  <c:v>老子樂玩包</c:v>
                </c:pt>
              </c:strCache>
            </c:strRef>
          </c:tx>
          <c:spPr>
            <a:ln w="28575" cap="rnd">
              <a:solidFill>
                <a:schemeClr val="accent6">
                  <a:lumMod val="80000"/>
                  <a:lumOff val="20000"/>
                </a:schemeClr>
              </a:solidFill>
              <a:round/>
            </a:ln>
            <a:effectLst/>
          </c:spPr>
          <c:marker>
            <c:symbol val="none"/>
          </c:marker>
          <c:cat>
            <c:numRef>
              <c:f>Sheet2!$B$1:$J$1</c:f>
              <c:numCache>
                <c:formatCode>General</c:formatCode>
                <c:ptCount val="9"/>
                <c:pt idx="0">
                  <c:v>1</c:v>
                </c:pt>
                <c:pt idx="1">
                  <c:v>2</c:v>
                </c:pt>
                <c:pt idx="2">
                  <c:v>3</c:v>
                </c:pt>
                <c:pt idx="3">
                  <c:v>4</c:v>
                </c:pt>
                <c:pt idx="4">
                  <c:v>5</c:v>
                </c:pt>
                <c:pt idx="5">
                  <c:v>6</c:v>
                </c:pt>
                <c:pt idx="6">
                  <c:v>7</c:v>
                </c:pt>
                <c:pt idx="7">
                  <c:v>8</c:v>
                </c:pt>
                <c:pt idx="8">
                  <c:v>9</c:v>
                </c:pt>
              </c:numCache>
            </c:numRef>
          </c:cat>
          <c:val>
            <c:numRef>
              <c:f>Sheet2!$B$19:$J$19</c:f>
              <c:numCache>
                <c:formatCode>General</c:formatCode>
                <c:ptCount val="9"/>
                <c:pt idx="0">
                  <c:v>77371</c:v>
                </c:pt>
                <c:pt idx="1">
                  <c:v>472213</c:v>
                </c:pt>
                <c:pt idx="2">
                  <c:v>378819</c:v>
                </c:pt>
                <c:pt idx="3">
                  <c:v>112406</c:v>
                </c:pt>
                <c:pt idx="4">
                  <c:v>70413</c:v>
                </c:pt>
                <c:pt idx="5">
                  <c:v>69972</c:v>
                </c:pt>
                <c:pt idx="6">
                  <c:v>46697</c:v>
                </c:pt>
                <c:pt idx="7">
                  <c:v>23569</c:v>
                </c:pt>
                <c:pt idx="8">
                  <c:v>25075.856089429199</c:v>
                </c:pt>
              </c:numCache>
            </c:numRef>
          </c:val>
          <c:smooth val="0"/>
          <c:extLst>
            <c:ext xmlns:c16="http://schemas.microsoft.com/office/drawing/2014/chart" uri="{C3380CC4-5D6E-409C-BE32-E72D297353CC}">
              <c16:uniqueId val="{00000011-64F1-40DB-9B82-5319AAAF5071}"/>
            </c:ext>
          </c:extLst>
        </c:ser>
        <c:ser>
          <c:idx val="18"/>
          <c:order val="18"/>
          <c:tx>
            <c:strRef>
              <c:f>Sheet2!$A$20</c:f>
              <c:strCache>
                <c:ptCount val="1"/>
                <c:pt idx="0">
                  <c:v>老子樂透包</c:v>
                </c:pt>
              </c:strCache>
            </c:strRef>
          </c:tx>
          <c:spPr>
            <a:ln w="28575" cap="rnd">
              <a:solidFill>
                <a:schemeClr val="accent1">
                  <a:lumMod val="80000"/>
                </a:schemeClr>
              </a:solidFill>
              <a:round/>
            </a:ln>
            <a:effectLst/>
          </c:spPr>
          <c:marker>
            <c:symbol val="none"/>
          </c:marker>
          <c:cat>
            <c:numRef>
              <c:f>Sheet2!$B$1:$J$1</c:f>
              <c:numCache>
                <c:formatCode>General</c:formatCode>
                <c:ptCount val="9"/>
                <c:pt idx="0">
                  <c:v>1</c:v>
                </c:pt>
                <c:pt idx="1">
                  <c:v>2</c:v>
                </c:pt>
                <c:pt idx="2">
                  <c:v>3</c:v>
                </c:pt>
                <c:pt idx="3">
                  <c:v>4</c:v>
                </c:pt>
                <c:pt idx="4">
                  <c:v>5</c:v>
                </c:pt>
                <c:pt idx="5">
                  <c:v>6</c:v>
                </c:pt>
                <c:pt idx="6">
                  <c:v>7</c:v>
                </c:pt>
                <c:pt idx="7">
                  <c:v>8</c:v>
                </c:pt>
                <c:pt idx="8">
                  <c:v>9</c:v>
                </c:pt>
              </c:numCache>
            </c:numRef>
          </c:cat>
          <c:val>
            <c:numRef>
              <c:f>Sheet2!$B$20:$J$20</c:f>
              <c:numCache>
                <c:formatCode>General</c:formatCode>
                <c:ptCount val="9"/>
                <c:pt idx="0">
                  <c:v>261027</c:v>
                </c:pt>
                <c:pt idx="1">
                  <c:v>171028</c:v>
                </c:pt>
                <c:pt idx="2">
                  <c:v>119002</c:v>
                </c:pt>
                <c:pt idx="3">
                  <c:v>139035</c:v>
                </c:pt>
                <c:pt idx="4">
                  <c:v>77441</c:v>
                </c:pt>
                <c:pt idx="5">
                  <c:v>38571</c:v>
                </c:pt>
                <c:pt idx="6">
                  <c:v>92690</c:v>
                </c:pt>
                <c:pt idx="7">
                  <c:v>12857</c:v>
                </c:pt>
                <c:pt idx="8">
                  <c:v>4784</c:v>
                </c:pt>
              </c:numCache>
            </c:numRef>
          </c:val>
          <c:smooth val="0"/>
          <c:extLst>
            <c:ext xmlns:c16="http://schemas.microsoft.com/office/drawing/2014/chart" uri="{C3380CC4-5D6E-409C-BE32-E72D297353CC}">
              <c16:uniqueId val="{00000012-64F1-40DB-9B82-5319AAAF5071}"/>
            </c:ext>
          </c:extLst>
        </c:ser>
        <c:ser>
          <c:idx val="19"/>
          <c:order val="19"/>
          <c:tx>
            <c:strRef>
              <c:f>Sheet2!$A$21</c:f>
              <c:strCache>
                <c:ptCount val="1"/>
                <c:pt idx="0">
                  <c:v>老子歡喜包</c:v>
                </c:pt>
              </c:strCache>
            </c:strRef>
          </c:tx>
          <c:spPr>
            <a:ln w="28575" cap="rnd">
              <a:solidFill>
                <a:schemeClr val="accent2">
                  <a:lumMod val="80000"/>
                </a:schemeClr>
              </a:solidFill>
              <a:round/>
            </a:ln>
            <a:effectLst/>
          </c:spPr>
          <c:marker>
            <c:symbol val="none"/>
          </c:marker>
          <c:cat>
            <c:numRef>
              <c:f>Sheet2!$B$1:$J$1</c:f>
              <c:numCache>
                <c:formatCode>General</c:formatCode>
                <c:ptCount val="9"/>
                <c:pt idx="0">
                  <c:v>1</c:v>
                </c:pt>
                <c:pt idx="1">
                  <c:v>2</c:v>
                </c:pt>
                <c:pt idx="2">
                  <c:v>3</c:v>
                </c:pt>
                <c:pt idx="3">
                  <c:v>4</c:v>
                </c:pt>
                <c:pt idx="4">
                  <c:v>5</c:v>
                </c:pt>
                <c:pt idx="5">
                  <c:v>6</c:v>
                </c:pt>
                <c:pt idx="6">
                  <c:v>7</c:v>
                </c:pt>
                <c:pt idx="7">
                  <c:v>8</c:v>
                </c:pt>
                <c:pt idx="8">
                  <c:v>9</c:v>
                </c:pt>
              </c:numCache>
            </c:numRef>
          </c:cat>
          <c:val>
            <c:numRef>
              <c:f>Sheet2!$B$21:$J$21</c:f>
              <c:numCache>
                <c:formatCode>General</c:formatCode>
                <c:ptCount val="9"/>
                <c:pt idx="0">
                  <c:v>41184</c:v>
                </c:pt>
                <c:pt idx="1">
                  <c:v>556776</c:v>
                </c:pt>
                <c:pt idx="2">
                  <c:v>450351</c:v>
                </c:pt>
                <c:pt idx="3">
                  <c:v>502326</c:v>
                </c:pt>
                <c:pt idx="4">
                  <c:v>380259</c:v>
                </c:pt>
                <c:pt idx="5">
                  <c:v>408177</c:v>
                </c:pt>
                <c:pt idx="6">
                  <c:v>418176</c:v>
                </c:pt>
                <c:pt idx="7">
                  <c:v>402336</c:v>
                </c:pt>
                <c:pt idx="8">
                  <c:v>358182</c:v>
                </c:pt>
              </c:numCache>
            </c:numRef>
          </c:val>
          <c:smooth val="0"/>
          <c:extLst>
            <c:ext xmlns:c16="http://schemas.microsoft.com/office/drawing/2014/chart" uri="{C3380CC4-5D6E-409C-BE32-E72D297353CC}">
              <c16:uniqueId val="{00000013-64F1-40DB-9B82-5319AAAF5071}"/>
            </c:ext>
          </c:extLst>
        </c:ser>
        <c:ser>
          <c:idx val="20"/>
          <c:order val="20"/>
          <c:tx>
            <c:strRef>
              <c:f>Sheet2!$A$22</c:f>
              <c:strCache>
                <c:ptCount val="1"/>
                <c:pt idx="0">
                  <c:v>秦皇九九包</c:v>
                </c:pt>
              </c:strCache>
            </c:strRef>
          </c:tx>
          <c:spPr>
            <a:ln w="28575" cap="rnd">
              <a:solidFill>
                <a:schemeClr val="accent3">
                  <a:lumMod val="80000"/>
                </a:schemeClr>
              </a:solidFill>
              <a:round/>
            </a:ln>
            <a:effectLst/>
          </c:spPr>
          <c:marker>
            <c:symbol val="none"/>
          </c:marker>
          <c:cat>
            <c:numRef>
              <c:f>Sheet2!$B$1:$J$1</c:f>
              <c:numCache>
                <c:formatCode>General</c:formatCode>
                <c:ptCount val="9"/>
                <c:pt idx="0">
                  <c:v>1</c:v>
                </c:pt>
                <c:pt idx="1">
                  <c:v>2</c:v>
                </c:pt>
                <c:pt idx="2">
                  <c:v>3</c:v>
                </c:pt>
                <c:pt idx="3">
                  <c:v>4</c:v>
                </c:pt>
                <c:pt idx="4">
                  <c:v>5</c:v>
                </c:pt>
                <c:pt idx="5">
                  <c:v>6</c:v>
                </c:pt>
                <c:pt idx="6">
                  <c:v>7</c:v>
                </c:pt>
                <c:pt idx="7">
                  <c:v>8</c:v>
                </c:pt>
                <c:pt idx="8">
                  <c:v>9</c:v>
                </c:pt>
              </c:numCache>
            </c:numRef>
          </c:cat>
          <c:val>
            <c:numRef>
              <c:f>Sheet2!$B$22:$J$22</c:f>
              <c:numCache>
                <c:formatCode>General</c:formatCode>
                <c:ptCount val="9"/>
                <c:pt idx="0">
                  <c:v>649737</c:v>
                </c:pt>
                <c:pt idx="1">
                  <c:v>886545</c:v>
                </c:pt>
                <c:pt idx="2">
                  <c:v>560934</c:v>
                </c:pt>
                <c:pt idx="3">
                  <c:v>192357</c:v>
                </c:pt>
                <c:pt idx="4">
                  <c:v>134343</c:v>
                </c:pt>
                <c:pt idx="5">
                  <c:v>66627</c:v>
                </c:pt>
                <c:pt idx="6">
                  <c:v>83061</c:v>
                </c:pt>
                <c:pt idx="7">
                  <c:v>81774</c:v>
                </c:pt>
                <c:pt idx="8">
                  <c:v>58608</c:v>
                </c:pt>
              </c:numCache>
            </c:numRef>
          </c:val>
          <c:smooth val="0"/>
          <c:extLst>
            <c:ext xmlns:c16="http://schemas.microsoft.com/office/drawing/2014/chart" uri="{C3380CC4-5D6E-409C-BE32-E72D297353CC}">
              <c16:uniqueId val="{00000014-64F1-40DB-9B82-5319AAAF5071}"/>
            </c:ext>
          </c:extLst>
        </c:ser>
        <c:ser>
          <c:idx val="21"/>
          <c:order val="21"/>
          <c:tx>
            <c:strRef>
              <c:f>Sheet2!$A$23</c:f>
              <c:strCache>
                <c:ptCount val="1"/>
                <c:pt idx="0">
                  <c:v>秦皇金龍包</c:v>
                </c:pt>
              </c:strCache>
            </c:strRef>
          </c:tx>
          <c:spPr>
            <a:ln w="28575" cap="rnd">
              <a:solidFill>
                <a:schemeClr val="accent4">
                  <a:lumMod val="80000"/>
                </a:schemeClr>
              </a:solidFill>
              <a:round/>
            </a:ln>
            <a:effectLst/>
          </c:spPr>
          <c:marker>
            <c:symbol val="none"/>
          </c:marker>
          <c:cat>
            <c:numRef>
              <c:f>Sheet2!$B$1:$J$1</c:f>
              <c:numCache>
                <c:formatCode>General</c:formatCode>
                <c:ptCount val="9"/>
                <c:pt idx="0">
                  <c:v>1</c:v>
                </c:pt>
                <c:pt idx="1">
                  <c:v>2</c:v>
                </c:pt>
                <c:pt idx="2">
                  <c:v>3</c:v>
                </c:pt>
                <c:pt idx="3">
                  <c:v>4</c:v>
                </c:pt>
                <c:pt idx="4">
                  <c:v>5</c:v>
                </c:pt>
                <c:pt idx="5">
                  <c:v>6</c:v>
                </c:pt>
                <c:pt idx="6">
                  <c:v>7</c:v>
                </c:pt>
                <c:pt idx="7">
                  <c:v>8</c:v>
                </c:pt>
                <c:pt idx="8">
                  <c:v>9</c:v>
                </c:pt>
              </c:numCache>
            </c:numRef>
          </c:cat>
          <c:val>
            <c:numRef>
              <c:f>Sheet2!$B$23:$J$23</c:f>
              <c:numCache>
                <c:formatCode>General</c:formatCode>
                <c:ptCount val="9"/>
                <c:pt idx="0">
                  <c:v>9552</c:v>
                </c:pt>
                <c:pt idx="1">
                  <c:v>10547</c:v>
                </c:pt>
                <c:pt idx="2">
                  <c:v>12139</c:v>
                </c:pt>
                <c:pt idx="3">
                  <c:v>5771</c:v>
                </c:pt>
                <c:pt idx="4">
                  <c:v>31243</c:v>
                </c:pt>
                <c:pt idx="5">
                  <c:v>12537</c:v>
                </c:pt>
                <c:pt idx="6">
                  <c:v>10746</c:v>
                </c:pt>
                <c:pt idx="7">
                  <c:v>14925</c:v>
                </c:pt>
                <c:pt idx="8">
                  <c:v>14527</c:v>
                </c:pt>
              </c:numCache>
            </c:numRef>
          </c:val>
          <c:smooth val="0"/>
          <c:extLst>
            <c:ext xmlns:c16="http://schemas.microsoft.com/office/drawing/2014/chart" uri="{C3380CC4-5D6E-409C-BE32-E72D297353CC}">
              <c16:uniqueId val="{00000015-64F1-40DB-9B82-5319AAAF5071}"/>
            </c:ext>
          </c:extLst>
        </c:ser>
        <c:ser>
          <c:idx val="22"/>
          <c:order val="22"/>
          <c:tx>
            <c:strRef>
              <c:f>Sheet2!$A$24</c:f>
              <c:strCache>
                <c:ptCount val="1"/>
                <c:pt idx="0">
                  <c:v>秦皇傳說包</c:v>
                </c:pt>
              </c:strCache>
            </c:strRef>
          </c:tx>
          <c:spPr>
            <a:ln w="28575" cap="rnd">
              <a:solidFill>
                <a:schemeClr val="accent5">
                  <a:lumMod val="80000"/>
                </a:schemeClr>
              </a:solidFill>
              <a:round/>
            </a:ln>
            <a:effectLst/>
          </c:spPr>
          <c:marker>
            <c:symbol val="none"/>
          </c:marker>
          <c:cat>
            <c:numRef>
              <c:f>Sheet2!$B$1:$J$1</c:f>
              <c:numCache>
                <c:formatCode>General</c:formatCode>
                <c:ptCount val="9"/>
                <c:pt idx="0">
                  <c:v>1</c:v>
                </c:pt>
                <c:pt idx="1">
                  <c:v>2</c:v>
                </c:pt>
                <c:pt idx="2">
                  <c:v>3</c:v>
                </c:pt>
                <c:pt idx="3">
                  <c:v>4</c:v>
                </c:pt>
                <c:pt idx="4">
                  <c:v>5</c:v>
                </c:pt>
                <c:pt idx="5">
                  <c:v>6</c:v>
                </c:pt>
                <c:pt idx="6">
                  <c:v>7</c:v>
                </c:pt>
                <c:pt idx="7">
                  <c:v>8</c:v>
                </c:pt>
                <c:pt idx="8">
                  <c:v>9</c:v>
                </c:pt>
              </c:numCache>
            </c:numRef>
          </c:cat>
          <c:val>
            <c:numRef>
              <c:f>Sheet2!$B$24:$J$24</c:f>
              <c:numCache>
                <c:formatCode>General</c:formatCode>
                <c:ptCount val="9"/>
                <c:pt idx="0">
                  <c:v>215460</c:v>
                </c:pt>
                <c:pt idx="1">
                  <c:v>329973</c:v>
                </c:pt>
                <c:pt idx="2">
                  <c:v>266931</c:v>
                </c:pt>
                <c:pt idx="3">
                  <c:v>238602</c:v>
                </c:pt>
                <c:pt idx="4">
                  <c:v>142044</c:v>
                </c:pt>
                <c:pt idx="5">
                  <c:v>166383</c:v>
                </c:pt>
                <c:pt idx="6">
                  <c:v>149226</c:v>
                </c:pt>
                <c:pt idx="7">
                  <c:v>179151</c:v>
                </c:pt>
                <c:pt idx="8">
                  <c:v>185535</c:v>
                </c:pt>
              </c:numCache>
            </c:numRef>
          </c:val>
          <c:smooth val="0"/>
          <c:extLst>
            <c:ext xmlns:c16="http://schemas.microsoft.com/office/drawing/2014/chart" uri="{C3380CC4-5D6E-409C-BE32-E72D297353CC}">
              <c16:uniqueId val="{00000016-64F1-40DB-9B82-5319AAAF5071}"/>
            </c:ext>
          </c:extLst>
        </c:ser>
        <c:ser>
          <c:idx val="23"/>
          <c:order val="23"/>
          <c:tx>
            <c:strRef>
              <c:f>Sheet2!$A$25</c:f>
              <c:strCache>
                <c:ptCount val="1"/>
                <c:pt idx="0">
                  <c:v>秦皇豪氣包</c:v>
                </c:pt>
              </c:strCache>
            </c:strRef>
          </c:tx>
          <c:spPr>
            <a:ln w="28575" cap="rnd">
              <a:solidFill>
                <a:schemeClr val="accent6">
                  <a:lumMod val="80000"/>
                </a:schemeClr>
              </a:solidFill>
              <a:round/>
            </a:ln>
            <a:effectLst/>
          </c:spPr>
          <c:marker>
            <c:symbol val="none"/>
          </c:marker>
          <c:cat>
            <c:numRef>
              <c:f>Sheet2!$B$1:$J$1</c:f>
              <c:numCache>
                <c:formatCode>General</c:formatCode>
                <c:ptCount val="9"/>
                <c:pt idx="0">
                  <c:v>1</c:v>
                </c:pt>
                <c:pt idx="1">
                  <c:v>2</c:v>
                </c:pt>
                <c:pt idx="2">
                  <c:v>3</c:v>
                </c:pt>
                <c:pt idx="3">
                  <c:v>4</c:v>
                </c:pt>
                <c:pt idx="4">
                  <c:v>5</c:v>
                </c:pt>
                <c:pt idx="5">
                  <c:v>6</c:v>
                </c:pt>
                <c:pt idx="6">
                  <c:v>7</c:v>
                </c:pt>
                <c:pt idx="7">
                  <c:v>8</c:v>
                </c:pt>
                <c:pt idx="8">
                  <c:v>9</c:v>
                </c:pt>
              </c:numCache>
            </c:numRef>
          </c:cat>
          <c:val>
            <c:numRef>
              <c:f>Sheet2!$B$25:$J$25</c:f>
              <c:numCache>
                <c:formatCode>General</c:formatCode>
                <c:ptCount val="9"/>
                <c:pt idx="0">
                  <c:v>98505</c:v>
                </c:pt>
                <c:pt idx="1">
                  <c:v>177110</c:v>
                </c:pt>
                <c:pt idx="2">
                  <c:v>224671</c:v>
                </c:pt>
                <c:pt idx="3">
                  <c:v>189448</c:v>
                </c:pt>
                <c:pt idx="4">
                  <c:v>200194</c:v>
                </c:pt>
                <c:pt idx="5">
                  <c:v>198602</c:v>
                </c:pt>
                <c:pt idx="6">
                  <c:v>192632</c:v>
                </c:pt>
                <c:pt idx="7">
                  <c:v>213726</c:v>
                </c:pt>
                <c:pt idx="8">
                  <c:v>225069</c:v>
                </c:pt>
              </c:numCache>
            </c:numRef>
          </c:val>
          <c:smooth val="0"/>
          <c:extLst>
            <c:ext xmlns:c16="http://schemas.microsoft.com/office/drawing/2014/chart" uri="{C3380CC4-5D6E-409C-BE32-E72D297353CC}">
              <c16:uniqueId val="{00000017-64F1-40DB-9B82-5319AAAF5071}"/>
            </c:ext>
          </c:extLst>
        </c:ser>
        <c:ser>
          <c:idx val="24"/>
          <c:order val="24"/>
          <c:tx>
            <c:strRef>
              <c:f>Sheet2!$A$26</c:f>
              <c:strCache>
                <c:ptCount val="1"/>
                <c:pt idx="0">
                  <c:v>深海祕寶包</c:v>
                </c:pt>
              </c:strCache>
            </c:strRef>
          </c:tx>
          <c:spPr>
            <a:ln w="28575" cap="rnd">
              <a:solidFill>
                <a:schemeClr val="accent1">
                  <a:lumMod val="60000"/>
                  <a:lumOff val="40000"/>
                </a:schemeClr>
              </a:solidFill>
              <a:round/>
            </a:ln>
            <a:effectLst/>
          </c:spPr>
          <c:marker>
            <c:symbol val="none"/>
          </c:marker>
          <c:cat>
            <c:numRef>
              <c:f>Sheet2!$B$1:$J$1</c:f>
              <c:numCache>
                <c:formatCode>General</c:formatCode>
                <c:ptCount val="9"/>
                <c:pt idx="0">
                  <c:v>1</c:v>
                </c:pt>
                <c:pt idx="1">
                  <c:v>2</c:v>
                </c:pt>
                <c:pt idx="2">
                  <c:v>3</c:v>
                </c:pt>
                <c:pt idx="3">
                  <c:v>4</c:v>
                </c:pt>
                <c:pt idx="4">
                  <c:v>5</c:v>
                </c:pt>
                <c:pt idx="5">
                  <c:v>6</c:v>
                </c:pt>
                <c:pt idx="6">
                  <c:v>7</c:v>
                </c:pt>
                <c:pt idx="7">
                  <c:v>8</c:v>
                </c:pt>
                <c:pt idx="8">
                  <c:v>9</c:v>
                </c:pt>
              </c:numCache>
            </c:numRef>
          </c:cat>
          <c:val>
            <c:numRef>
              <c:f>Sheet2!$B$26:$J$26</c:f>
              <c:numCache>
                <c:formatCode>General</c:formatCode>
                <c:ptCount val="9"/>
                <c:pt idx="0">
                  <c:v>152658</c:v>
                </c:pt>
                <c:pt idx="1">
                  <c:v>1050390</c:v>
                </c:pt>
                <c:pt idx="2">
                  <c:v>816354</c:v>
                </c:pt>
                <c:pt idx="3">
                  <c:v>192852</c:v>
                </c:pt>
                <c:pt idx="4">
                  <c:v>138600</c:v>
                </c:pt>
                <c:pt idx="5">
                  <c:v>131076</c:v>
                </c:pt>
                <c:pt idx="6">
                  <c:v>89694</c:v>
                </c:pt>
                <c:pt idx="7">
                  <c:v>36234</c:v>
                </c:pt>
                <c:pt idx="8">
                  <c:v>41291.699751183638</c:v>
                </c:pt>
              </c:numCache>
            </c:numRef>
          </c:val>
          <c:smooth val="0"/>
          <c:extLst>
            <c:ext xmlns:c16="http://schemas.microsoft.com/office/drawing/2014/chart" uri="{C3380CC4-5D6E-409C-BE32-E72D297353CC}">
              <c16:uniqueId val="{00000018-64F1-40DB-9B82-5319AAAF5071}"/>
            </c:ext>
          </c:extLst>
        </c:ser>
        <c:ser>
          <c:idx val="25"/>
          <c:order val="25"/>
          <c:tx>
            <c:strRef>
              <c:f>Sheet2!$A$27</c:f>
              <c:strCache>
                <c:ptCount val="1"/>
                <c:pt idx="0">
                  <c:v>頂尖對決包</c:v>
                </c:pt>
              </c:strCache>
            </c:strRef>
          </c:tx>
          <c:spPr>
            <a:ln w="28575" cap="rnd">
              <a:solidFill>
                <a:schemeClr val="accent2">
                  <a:lumMod val="60000"/>
                  <a:lumOff val="40000"/>
                </a:schemeClr>
              </a:solidFill>
              <a:round/>
            </a:ln>
            <a:effectLst/>
          </c:spPr>
          <c:marker>
            <c:symbol val="none"/>
          </c:marker>
          <c:cat>
            <c:numRef>
              <c:f>Sheet2!$B$1:$J$1</c:f>
              <c:numCache>
                <c:formatCode>General</c:formatCode>
                <c:ptCount val="9"/>
                <c:pt idx="0">
                  <c:v>1</c:v>
                </c:pt>
                <c:pt idx="1">
                  <c:v>2</c:v>
                </c:pt>
                <c:pt idx="2">
                  <c:v>3</c:v>
                </c:pt>
                <c:pt idx="3">
                  <c:v>4</c:v>
                </c:pt>
                <c:pt idx="4">
                  <c:v>5</c:v>
                </c:pt>
                <c:pt idx="5">
                  <c:v>6</c:v>
                </c:pt>
                <c:pt idx="6">
                  <c:v>7</c:v>
                </c:pt>
                <c:pt idx="7">
                  <c:v>8</c:v>
                </c:pt>
                <c:pt idx="8">
                  <c:v>9</c:v>
                </c:pt>
              </c:numCache>
            </c:numRef>
          </c:cat>
          <c:val>
            <c:numRef>
              <c:f>Sheet2!$B$27:$J$27</c:f>
              <c:numCache>
                <c:formatCode>General</c:formatCode>
                <c:ptCount val="9"/>
                <c:pt idx="0">
                  <c:v>304527</c:v>
                </c:pt>
                <c:pt idx="1">
                  <c:v>302535</c:v>
                </c:pt>
                <c:pt idx="2">
                  <c:v>114540</c:v>
                </c:pt>
                <c:pt idx="3">
                  <c:v>100098</c:v>
                </c:pt>
                <c:pt idx="4">
                  <c:v>74949</c:v>
                </c:pt>
                <c:pt idx="5">
                  <c:v>72459</c:v>
                </c:pt>
                <c:pt idx="6">
                  <c:v>66981</c:v>
                </c:pt>
                <c:pt idx="7">
                  <c:v>39627.977692228233</c:v>
                </c:pt>
                <c:pt idx="8">
                  <c:v>31048.70672958628</c:v>
                </c:pt>
              </c:numCache>
            </c:numRef>
          </c:val>
          <c:smooth val="0"/>
          <c:extLst>
            <c:ext xmlns:c16="http://schemas.microsoft.com/office/drawing/2014/chart" uri="{C3380CC4-5D6E-409C-BE32-E72D297353CC}">
              <c16:uniqueId val="{00000019-64F1-40DB-9B82-5319AAAF5071}"/>
            </c:ext>
          </c:extLst>
        </c:ser>
        <c:ser>
          <c:idx val="26"/>
          <c:order val="26"/>
          <c:tx>
            <c:strRef>
              <c:f>Sheet2!$A$28</c:f>
              <c:strCache>
                <c:ptCount val="1"/>
                <c:pt idx="0">
                  <c:v>經典斯洛包</c:v>
                </c:pt>
              </c:strCache>
            </c:strRef>
          </c:tx>
          <c:spPr>
            <a:ln w="28575" cap="rnd">
              <a:solidFill>
                <a:schemeClr val="accent3">
                  <a:lumMod val="60000"/>
                  <a:lumOff val="40000"/>
                </a:schemeClr>
              </a:solidFill>
              <a:round/>
            </a:ln>
            <a:effectLst/>
          </c:spPr>
          <c:marker>
            <c:symbol val="none"/>
          </c:marker>
          <c:cat>
            <c:numRef>
              <c:f>Sheet2!$B$1:$J$1</c:f>
              <c:numCache>
                <c:formatCode>General</c:formatCode>
                <c:ptCount val="9"/>
                <c:pt idx="0">
                  <c:v>1</c:v>
                </c:pt>
                <c:pt idx="1">
                  <c:v>2</c:v>
                </c:pt>
                <c:pt idx="2">
                  <c:v>3</c:v>
                </c:pt>
                <c:pt idx="3">
                  <c:v>4</c:v>
                </c:pt>
                <c:pt idx="4">
                  <c:v>5</c:v>
                </c:pt>
                <c:pt idx="5">
                  <c:v>6</c:v>
                </c:pt>
                <c:pt idx="6">
                  <c:v>7</c:v>
                </c:pt>
                <c:pt idx="7">
                  <c:v>8</c:v>
                </c:pt>
                <c:pt idx="8">
                  <c:v>9</c:v>
                </c:pt>
              </c:numCache>
            </c:numRef>
          </c:cat>
          <c:val>
            <c:numRef>
              <c:f>Sheet2!$B$28:$J$28</c:f>
              <c:numCache>
                <c:formatCode>General</c:formatCode>
                <c:ptCount val="9"/>
                <c:pt idx="0">
                  <c:v>905920</c:v>
                </c:pt>
                <c:pt idx="1">
                  <c:v>1030633</c:v>
                </c:pt>
                <c:pt idx="2">
                  <c:v>248532</c:v>
                </c:pt>
                <c:pt idx="3">
                  <c:v>177459</c:v>
                </c:pt>
                <c:pt idx="4">
                  <c:v>76884</c:v>
                </c:pt>
                <c:pt idx="5">
                  <c:v>87761</c:v>
                </c:pt>
                <c:pt idx="6">
                  <c:v>23542</c:v>
                </c:pt>
                <c:pt idx="7">
                  <c:v>17284</c:v>
                </c:pt>
                <c:pt idx="8">
                  <c:v>14453</c:v>
                </c:pt>
              </c:numCache>
            </c:numRef>
          </c:val>
          <c:smooth val="0"/>
          <c:extLst>
            <c:ext xmlns:c16="http://schemas.microsoft.com/office/drawing/2014/chart" uri="{C3380CC4-5D6E-409C-BE32-E72D297353CC}">
              <c16:uniqueId val="{0000001A-64F1-40DB-9B82-5319AAAF5071}"/>
            </c:ext>
          </c:extLst>
        </c:ser>
        <c:dLbls>
          <c:showLegendKey val="0"/>
          <c:showVal val="0"/>
          <c:showCatName val="0"/>
          <c:showSerName val="0"/>
          <c:showPercent val="0"/>
          <c:showBubbleSize val="0"/>
        </c:dLbls>
        <c:smooth val="0"/>
        <c:axId val="1555127888"/>
        <c:axId val="1555128304"/>
      </c:lineChart>
      <c:catAx>
        <c:axId val="15551278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1555128304"/>
        <c:crosses val="autoZero"/>
        <c:auto val="1"/>
        <c:lblAlgn val="ctr"/>
        <c:lblOffset val="100"/>
        <c:noMultiLvlLbl val="0"/>
      </c:catAx>
      <c:valAx>
        <c:axId val="1555128304"/>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1555127888"/>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legend>
    <c:plotVisOnly val="1"/>
    <c:dispBlanksAs val="gap"/>
    <c:showDLblsOverMax val="0"/>
  </c:chart>
  <c:spPr>
    <a:noFill/>
    <a:ln>
      <a:noFill/>
    </a:ln>
    <a:effectLst/>
  </c:spPr>
  <c:txPr>
    <a:bodyPr/>
    <a:lstStyle/>
    <a:p>
      <a:pPr>
        <a:defRPr/>
      </a:pPr>
      <a:endParaRPr lang="zh-CN"/>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zh-CN" altLang="en-US" dirty="0"/>
              <a:t>老子金牛包</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zh-CN"/>
        </a:p>
      </c:txPr>
    </c:title>
    <c:autoTitleDeleted val="0"/>
    <c:plotArea>
      <c:layout/>
      <c:lineChart>
        <c:grouping val="standard"/>
        <c:varyColors val="0"/>
        <c:ser>
          <c:idx val="0"/>
          <c:order val="0"/>
          <c:tx>
            <c:strRef>
              <c:f>老子金牛包!$A$2</c:f>
              <c:strCache>
                <c:ptCount val="1"/>
                <c:pt idx="0">
                  <c:v>老子金牛包(2021/02)</c:v>
                </c:pt>
              </c:strCache>
            </c:strRef>
          </c:tx>
          <c:spPr>
            <a:ln w="28575" cap="rnd">
              <a:solidFill>
                <a:srgbClr val="FF000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zh-CN"/>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老子金牛包!$B$1:$E$1</c:f>
              <c:numCache>
                <c:formatCode>General</c:formatCode>
                <c:ptCount val="4"/>
                <c:pt idx="0">
                  <c:v>202102</c:v>
                </c:pt>
                <c:pt idx="1">
                  <c:v>202103</c:v>
                </c:pt>
                <c:pt idx="2">
                  <c:v>202104</c:v>
                </c:pt>
                <c:pt idx="3">
                  <c:v>202105</c:v>
                </c:pt>
              </c:numCache>
            </c:numRef>
          </c:cat>
          <c:val>
            <c:numRef>
              <c:f>老子金牛包!$B$2:$E$2</c:f>
              <c:numCache>
                <c:formatCode>General</c:formatCode>
                <c:ptCount val="4"/>
                <c:pt idx="0">
                  <c:v>6998</c:v>
                </c:pt>
                <c:pt idx="1">
                  <c:v>6808</c:v>
                </c:pt>
                <c:pt idx="2">
                  <c:v>3399</c:v>
                </c:pt>
                <c:pt idx="3">
                  <c:v>1646</c:v>
                </c:pt>
              </c:numCache>
            </c:numRef>
          </c:val>
          <c:smooth val="1"/>
          <c:extLst>
            <c:ext xmlns:c16="http://schemas.microsoft.com/office/drawing/2014/chart" uri="{C3380CC4-5D6E-409C-BE32-E72D297353CC}">
              <c16:uniqueId val="{00000000-5E31-4621-A2EB-1776F143D3C1}"/>
            </c:ext>
          </c:extLst>
        </c:ser>
        <c:ser>
          <c:idx val="1"/>
          <c:order val="1"/>
          <c:tx>
            <c:strRef>
              <c:f>老子金牛包!$A$3</c:f>
              <c:strCache>
                <c:ptCount val="1"/>
                <c:pt idx="0">
                  <c:v>老子金牛包(虛擬)(2021/02)</c:v>
                </c:pt>
              </c:strCache>
            </c:strRef>
          </c:tx>
          <c:spPr>
            <a:ln w="28575" cap="rnd">
              <a:solidFill>
                <a:schemeClr val="accent2">
                  <a:lumMod val="20000"/>
                  <a:lumOff val="8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zh-CN"/>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老子金牛包!$B$1:$E$1</c:f>
              <c:numCache>
                <c:formatCode>General</c:formatCode>
                <c:ptCount val="4"/>
                <c:pt idx="0">
                  <c:v>202102</c:v>
                </c:pt>
                <c:pt idx="1">
                  <c:v>202103</c:v>
                </c:pt>
                <c:pt idx="2">
                  <c:v>202104</c:v>
                </c:pt>
                <c:pt idx="3">
                  <c:v>202105</c:v>
                </c:pt>
              </c:numCache>
            </c:numRef>
          </c:cat>
          <c:val>
            <c:numRef>
              <c:f>老子金牛包!$B$3:$E$3</c:f>
              <c:numCache>
                <c:formatCode>General</c:formatCode>
                <c:ptCount val="4"/>
                <c:pt idx="0">
                  <c:v>1571</c:v>
                </c:pt>
                <c:pt idx="1">
                  <c:v>2779</c:v>
                </c:pt>
                <c:pt idx="2">
                  <c:v>3858</c:v>
                </c:pt>
                <c:pt idx="3">
                  <c:v>4438</c:v>
                </c:pt>
              </c:numCache>
            </c:numRef>
          </c:val>
          <c:smooth val="1"/>
          <c:extLst>
            <c:ext xmlns:c16="http://schemas.microsoft.com/office/drawing/2014/chart" uri="{C3380CC4-5D6E-409C-BE32-E72D297353CC}">
              <c16:uniqueId val="{00000001-5E31-4621-A2EB-1776F143D3C1}"/>
            </c:ext>
          </c:extLst>
        </c:ser>
        <c:dLbls>
          <c:dLblPos val="t"/>
          <c:showLegendKey val="0"/>
          <c:showVal val="1"/>
          <c:showCatName val="0"/>
          <c:showSerName val="0"/>
          <c:showPercent val="0"/>
          <c:showBubbleSize val="0"/>
        </c:dLbls>
        <c:smooth val="0"/>
        <c:axId val="423407775"/>
        <c:axId val="423409023"/>
      </c:lineChart>
      <c:catAx>
        <c:axId val="42340777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423409023"/>
        <c:crosses val="autoZero"/>
        <c:auto val="1"/>
        <c:lblAlgn val="ctr"/>
        <c:lblOffset val="100"/>
        <c:noMultiLvlLbl val="0"/>
      </c:catAx>
      <c:valAx>
        <c:axId val="423409023"/>
        <c:scaling>
          <c:orientation val="minMax"/>
        </c:scaling>
        <c:delete val="1"/>
        <c:axPos val="l"/>
        <c:numFmt formatCode="General" sourceLinked="1"/>
        <c:majorTickMark val="none"/>
        <c:minorTickMark val="none"/>
        <c:tickLblPos val="nextTo"/>
        <c:crossAx val="42340777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legend>
    <c:plotVisOnly val="1"/>
    <c:dispBlanksAs val="gap"/>
    <c:showDLblsOverMax val="0"/>
  </c:chart>
  <c:spPr>
    <a:noFill/>
    <a:ln>
      <a:noFill/>
    </a:ln>
    <a:effectLst/>
  </c:spPr>
  <c:txPr>
    <a:bodyPr/>
    <a:lstStyle/>
    <a:p>
      <a:pPr>
        <a:defRPr/>
      </a:pPr>
      <a:endParaRPr lang="zh-CN"/>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zh-CN" altLang="en-US" dirty="0"/>
              <a:t>相关性系数</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zh-CN"/>
        </a:p>
      </c:txPr>
    </c:title>
    <c:autoTitleDeleted val="0"/>
    <c:plotArea>
      <c:layout/>
      <c:barChart>
        <c:barDir val="col"/>
        <c:grouping val="clustered"/>
        <c:varyColors val="0"/>
        <c:ser>
          <c:idx val="0"/>
          <c:order val="0"/>
          <c:spPr>
            <a:solidFill>
              <a:srgbClr val="F5D2C8"/>
            </a:solidFill>
            <a:ln>
              <a:noFill/>
            </a:ln>
            <a:effectLst/>
          </c:spPr>
          <c:invertIfNegative val="0"/>
          <c:cat>
            <c:strRef>
              <c:f>相關性分析!$A$2:$A$14</c:f>
              <c:strCache>
                <c:ptCount val="13"/>
                <c:pt idx="0">
                  <c:v>遊戲個數</c:v>
                </c:pt>
                <c:pt idx="1">
                  <c:v>單價</c:v>
                </c:pt>
                <c:pt idx="2">
                  <c:v>上線週期</c:v>
                </c:pt>
                <c:pt idx="3">
                  <c:v>保底老幣倍率</c:v>
                </c:pt>
                <c:pt idx="4">
                  <c:v>有無保底老幣倍率</c:v>
                </c:pt>
                <c:pt idx="5">
                  <c:v>最低倍率</c:v>
                </c:pt>
                <c:pt idx="6">
                  <c:v>產商個數</c:v>
                </c:pt>
                <c:pt idx="7">
                  <c:v>實際開包倍率</c:v>
                </c:pt>
                <c:pt idx="8">
                  <c:v>有無第二福袋</c:v>
                </c:pt>
                <c:pt idx="9">
                  <c:v>虛寶卡類型數量</c:v>
                </c:pt>
                <c:pt idx="10">
                  <c:v>同期包個數</c:v>
                </c:pt>
                <c:pt idx="11">
                  <c:v>最高倍率</c:v>
                </c:pt>
                <c:pt idx="12">
                  <c:v>老幣品相數量</c:v>
                </c:pt>
              </c:strCache>
            </c:strRef>
          </c:cat>
          <c:val>
            <c:numRef>
              <c:f>相關性分析!$B$2:$B$14</c:f>
              <c:numCache>
                <c:formatCode>General</c:formatCode>
                <c:ptCount val="13"/>
                <c:pt idx="0">
                  <c:v>0.47175499999999998</c:v>
                </c:pt>
                <c:pt idx="1">
                  <c:v>0.36230499999999999</c:v>
                </c:pt>
                <c:pt idx="2">
                  <c:v>0.18379300000000001</c:v>
                </c:pt>
                <c:pt idx="3">
                  <c:v>0.112584</c:v>
                </c:pt>
                <c:pt idx="4">
                  <c:v>9.7320000000000004E-2</c:v>
                </c:pt>
                <c:pt idx="5">
                  <c:v>9.325E-2</c:v>
                </c:pt>
                <c:pt idx="6">
                  <c:v>1.9109000000000001E-2</c:v>
                </c:pt>
                <c:pt idx="7">
                  <c:v>1.4088E-2</c:v>
                </c:pt>
                <c:pt idx="8">
                  <c:v>-9.6990999999999994E-2</c:v>
                </c:pt>
                <c:pt idx="9">
                  <c:v>-0.19394900000000001</c:v>
                </c:pt>
                <c:pt idx="10">
                  <c:v>-0.27345599999999998</c:v>
                </c:pt>
                <c:pt idx="11">
                  <c:v>-0.36796499999999999</c:v>
                </c:pt>
                <c:pt idx="12">
                  <c:v>-0.42274800000000001</c:v>
                </c:pt>
              </c:numCache>
            </c:numRef>
          </c:val>
          <c:extLst>
            <c:ext xmlns:c16="http://schemas.microsoft.com/office/drawing/2014/chart" uri="{C3380CC4-5D6E-409C-BE32-E72D297353CC}">
              <c16:uniqueId val="{00000000-4660-4FA7-B46E-0C8CACBD1303}"/>
            </c:ext>
          </c:extLst>
        </c:ser>
        <c:dLbls>
          <c:showLegendKey val="0"/>
          <c:showVal val="0"/>
          <c:showCatName val="0"/>
          <c:showSerName val="0"/>
          <c:showPercent val="0"/>
          <c:showBubbleSize val="0"/>
        </c:dLbls>
        <c:gapWidth val="219"/>
        <c:overlap val="-27"/>
        <c:axId val="501486127"/>
        <c:axId val="501486543"/>
      </c:barChart>
      <c:catAx>
        <c:axId val="50148612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501486543"/>
        <c:crosses val="autoZero"/>
        <c:auto val="1"/>
        <c:lblAlgn val="ctr"/>
        <c:lblOffset val="100"/>
        <c:noMultiLvlLbl val="0"/>
      </c:catAx>
      <c:valAx>
        <c:axId val="501486543"/>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501486127"/>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zh-CN"/>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zh-CN" altLang="en-US" dirty="0"/>
              <a:t>預測填充上線</a:t>
            </a:r>
            <a:r>
              <a:rPr lang="en-US" altLang="zh-CN" dirty="0"/>
              <a:t>6</a:t>
            </a:r>
            <a:r>
              <a:rPr lang="zh-CN" altLang="en-US" dirty="0"/>
              <a:t>個月的營收</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zh-CN"/>
        </a:p>
      </c:txPr>
    </c:title>
    <c:autoTitleDeleted val="0"/>
    <c:plotArea>
      <c:layout/>
      <c:barChart>
        <c:barDir val="col"/>
        <c:grouping val="clustered"/>
        <c:varyColors val="0"/>
        <c:ser>
          <c:idx val="0"/>
          <c:order val="0"/>
          <c:tx>
            <c:strRef>
              <c:f>Sheet8!$B$1</c:f>
              <c:strCache>
                <c:ptCount val="1"/>
                <c:pt idx="0">
                  <c:v>營收</c:v>
                </c:pt>
              </c:strCache>
            </c:strRef>
          </c:tx>
          <c:spPr>
            <a:solidFill>
              <a:srgbClr val="F5D2C8"/>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Sheet8!$A$2:$A$28</c:f>
              <c:strCache>
                <c:ptCount val="27"/>
                <c:pt idx="0">
                  <c:v>老子五吉包Ⅱ(2020/04)</c:v>
                </c:pt>
                <c:pt idx="1">
                  <c:v>老子無敵包(2020/07)</c:v>
                </c:pt>
                <c:pt idx="2">
                  <c:v>老子行運包(2020/01)</c:v>
                </c:pt>
                <c:pt idx="3">
                  <c:v>老子典藏包(2021/02)</c:v>
                </c:pt>
                <c:pt idx="4">
                  <c:v>老子補給包(2021/02)</c:v>
                </c:pt>
                <c:pt idx="5">
                  <c:v>經典斯洛包2(2020/04)</c:v>
                </c:pt>
                <c:pt idx="6">
                  <c:v>老子派對包(2021/02)</c:v>
                </c:pt>
                <c:pt idx="7">
                  <c:v>秦皇九九包(2020/09)</c:v>
                </c:pt>
                <c:pt idx="8">
                  <c:v>深海祕寶包(2020/11)</c:v>
                </c:pt>
                <c:pt idx="9">
                  <c:v>老子歡喜包(2020/10)</c:v>
                </c:pt>
                <c:pt idx="10">
                  <c:v>吉祥如意包(2021/02)</c:v>
                </c:pt>
                <c:pt idx="11">
                  <c:v>老子五福包(2020/01)</c:v>
                </c:pt>
                <c:pt idx="12">
                  <c:v>老子金牛包(虛擬)(2021/02)</c:v>
                </c:pt>
                <c:pt idx="13">
                  <c:v>秦皇傳說包(2020/03)</c:v>
                </c:pt>
                <c:pt idx="14">
                  <c:v>好運斯洛包(2020/11)</c:v>
                </c:pt>
                <c:pt idx="15">
                  <c:v>老子好旺包(2020/09)</c:v>
                </c:pt>
                <c:pt idx="16">
                  <c:v>老子樂玩包(2020/11)</c:v>
                </c:pt>
                <c:pt idx="17">
                  <c:v>秦皇豪氣包(2020/09)</c:v>
                </c:pt>
                <c:pt idx="18">
                  <c:v>老子金牛包(2021/02)</c:v>
                </c:pt>
                <c:pt idx="19">
                  <c:v>頂尖對決包(2020/12)</c:v>
                </c:pt>
                <c:pt idx="20">
                  <c:v>老子樂透包(2020/07)</c:v>
                </c:pt>
                <c:pt idx="21">
                  <c:v>老子好運包(2020/07)</c:v>
                </c:pt>
                <c:pt idx="22">
                  <c:v>老子暢玩包(2020/07)</c:v>
                </c:pt>
                <c:pt idx="23">
                  <c:v>老子大禮包(2020/01)</c:v>
                </c:pt>
                <c:pt idx="24">
                  <c:v>老子好鑽包(2020/09)</c:v>
                </c:pt>
                <c:pt idx="25">
                  <c:v>秦皇金龍包(2020/09)</c:v>
                </c:pt>
                <c:pt idx="26">
                  <c:v>老子金運包(2020/09)</c:v>
                </c:pt>
              </c:strCache>
            </c:strRef>
          </c:cat>
          <c:val>
            <c:numRef>
              <c:f>Sheet8!$B$2:$B$28</c:f>
              <c:numCache>
                <c:formatCode>General</c:formatCode>
                <c:ptCount val="27"/>
                <c:pt idx="0">
                  <c:v>8258699</c:v>
                </c:pt>
                <c:pt idx="1">
                  <c:v>6592401</c:v>
                </c:pt>
                <c:pt idx="2">
                  <c:v>5619189</c:v>
                </c:pt>
                <c:pt idx="3">
                  <c:v>5608386</c:v>
                </c:pt>
                <c:pt idx="4">
                  <c:v>4610261</c:v>
                </c:pt>
                <c:pt idx="5">
                  <c:v>3874447</c:v>
                </c:pt>
                <c:pt idx="6">
                  <c:v>2894562</c:v>
                </c:pt>
                <c:pt idx="7">
                  <c:v>2490543</c:v>
                </c:pt>
                <c:pt idx="8">
                  <c:v>2481930</c:v>
                </c:pt>
                <c:pt idx="9">
                  <c:v>2387781</c:v>
                </c:pt>
                <c:pt idx="10">
                  <c:v>2182752</c:v>
                </c:pt>
                <c:pt idx="11">
                  <c:v>2150512</c:v>
                </c:pt>
                <c:pt idx="12">
                  <c:v>1391061</c:v>
                </c:pt>
                <c:pt idx="13">
                  <c:v>1359393</c:v>
                </c:pt>
                <c:pt idx="14">
                  <c:v>1319487</c:v>
                </c:pt>
                <c:pt idx="15">
                  <c:v>1205890</c:v>
                </c:pt>
                <c:pt idx="16">
                  <c:v>1181194</c:v>
                </c:pt>
                <c:pt idx="17">
                  <c:v>1147036</c:v>
                </c:pt>
                <c:pt idx="18">
                  <c:v>1007538</c:v>
                </c:pt>
                <c:pt idx="19">
                  <c:v>969108</c:v>
                </c:pt>
                <c:pt idx="20">
                  <c:v>806104</c:v>
                </c:pt>
                <c:pt idx="21">
                  <c:v>680218</c:v>
                </c:pt>
                <c:pt idx="22">
                  <c:v>662310</c:v>
                </c:pt>
                <c:pt idx="23">
                  <c:v>590378</c:v>
                </c:pt>
                <c:pt idx="24">
                  <c:v>554301</c:v>
                </c:pt>
                <c:pt idx="25">
                  <c:v>81789</c:v>
                </c:pt>
                <c:pt idx="26">
                  <c:v>35640</c:v>
                </c:pt>
              </c:numCache>
            </c:numRef>
          </c:val>
          <c:extLst>
            <c:ext xmlns:c16="http://schemas.microsoft.com/office/drawing/2014/chart" uri="{C3380CC4-5D6E-409C-BE32-E72D297353CC}">
              <c16:uniqueId val="{00000000-111D-4610-B6BF-20D87606A361}"/>
            </c:ext>
          </c:extLst>
        </c:ser>
        <c:dLbls>
          <c:dLblPos val="outEnd"/>
          <c:showLegendKey val="0"/>
          <c:showVal val="1"/>
          <c:showCatName val="0"/>
          <c:showSerName val="0"/>
          <c:showPercent val="0"/>
          <c:showBubbleSize val="0"/>
        </c:dLbls>
        <c:gapWidth val="219"/>
        <c:overlap val="-27"/>
        <c:axId val="469543871"/>
        <c:axId val="469542623"/>
      </c:barChart>
      <c:catAx>
        <c:axId val="469543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469542623"/>
        <c:crosses val="autoZero"/>
        <c:auto val="1"/>
        <c:lblAlgn val="ctr"/>
        <c:lblOffset val="100"/>
        <c:noMultiLvlLbl val="0"/>
      </c:catAx>
      <c:valAx>
        <c:axId val="469542623"/>
        <c:scaling>
          <c:orientation val="minMax"/>
        </c:scaling>
        <c:delete val="1"/>
        <c:axPos val="l"/>
        <c:numFmt formatCode="General" sourceLinked="1"/>
        <c:majorTickMark val="none"/>
        <c:minorTickMark val="none"/>
        <c:tickLblPos val="nextTo"/>
        <c:crossAx val="46954387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zh-CN"/>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zh-CN" altLang="en-US" dirty="0"/>
              <a:t>價格帶及營收分佈</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zh-CN"/>
        </a:p>
      </c:txPr>
    </c:title>
    <c:autoTitleDeleted val="0"/>
    <c:plotArea>
      <c:layout/>
      <c:barChart>
        <c:barDir val="col"/>
        <c:grouping val="clustered"/>
        <c:varyColors val="0"/>
        <c:ser>
          <c:idx val="0"/>
          <c:order val="0"/>
          <c:spPr>
            <a:solidFill>
              <a:srgbClr val="F5D2C8"/>
            </a:solidFill>
            <a:ln>
              <a:noFill/>
            </a:ln>
            <a:effectLst/>
          </c:spPr>
          <c:invertIfNegative val="0"/>
          <c:dLbls>
            <c:dLbl>
              <c:idx val="0"/>
              <c:tx>
                <c:rich>
                  <a:bodyPr/>
                  <a:lstStyle/>
                  <a:p>
                    <a:fld id="{37FA72B5-EB7B-4F99-989E-3E01D4C91EE7}" type="CELLRANGE">
                      <a:rPr lang="zh-CN" altLang="en-US"/>
                      <a:pPr/>
                      <a:t>[CELLRANGE]</a:t>
                    </a:fld>
                    <a:r>
                      <a:rPr lang="zh-CN" altLang="en-US" baseline="0"/>
                      <a:t>, </a:t>
                    </a:r>
                    <a:fld id="{E6832DDF-F99A-4E62-AEA3-ADECC9D47E82}" type="VALUE">
                      <a:rPr lang="zh-CN" altLang="en-US" baseline="0"/>
                      <a:pPr/>
                      <a:t>[值]</a:t>
                    </a:fld>
                    <a:endParaRPr lang="zh-CN" altLang="en-US" baseline="0"/>
                  </a:p>
                </c:rich>
              </c:tx>
              <c:dLblPos val="outEnd"/>
              <c:showLegendKey val="0"/>
              <c:showVal val="1"/>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0-C4F7-4962-8500-9DCF538933CA}"/>
                </c:ext>
              </c:extLst>
            </c:dLbl>
            <c:dLbl>
              <c:idx val="1"/>
              <c:tx>
                <c:rich>
                  <a:bodyPr/>
                  <a:lstStyle/>
                  <a:p>
                    <a:fld id="{F79DE796-A917-404F-915A-ED86F16B4D47}" type="CELLRANGE">
                      <a:rPr lang="zh-CN" altLang="en-US"/>
                      <a:pPr/>
                      <a:t>[CELLRANGE]</a:t>
                    </a:fld>
                    <a:r>
                      <a:rPr lang="zh-CN" altLang="en-US" baseline="0"/>
                      <a:t>, </a:t>
                    </a:r>
                    <a:fld id="{985CBD4B-AF1B-4F88-8C84-C895FF8DF795}" type="VALUE">
                      <a:rPr lang="zh-CN" altLang="en-US" baseline="0"/>
                      <a:pPr/>
                      <a:t>[值]</a:t>
                    </a:fld>
                    <a:endParaRPr lang="zh-CN" altLang="en-US" baseline="0"/>
                  </a:p>
                </c:rich>
              </c:tx>
              <c:dLblPos val="outEnd"/>
              <c:showLegendKey val="0"/>
              <c:showVal val="1"/>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C4F7-4962-8500-9DCF538933CA}"/>
                </c:ext>
              </c:extLst>
            </c:dLbl>
            <c:dLbl>
              <c:idx val="2"/>
              <c:tx>
                <c:rich>
                  <a:bodyPr/>
                  <a:lstStyle/>
                  <a:p>
                    <a:fld id="{7BB5BE53-8BF7-40CB-B2A0-EB386125ADE4}" type="CELLRANGE">
                      <a:rPr lang="zh-CN" altLang="en-US"/>
                      <a:pPr/>
                      <a:t>[CELLRANGE]</a:t>
                    </a:fld>
                    <a:r>
                      <a:rPr lang="zh-CN" altLang="en-US" baseline="0"/>
                      <a:t>, </a:t>
                    </a:r>
                    <a:fld id="{FA44DD9A-11D9-4503-81E9-CBCE5E387041}" type="VALUE">
                      <a:rPr lang="zh-CN" altLang="en-US" baseline="0"/>
                      <a:pPr/>
                      <a:t>[值]</a:t>
                    </a:fld>
                    <a:endParaRPr lang="zh-CN" altLang="en-US" baseline="0"/>
                  </a:p>
                </c:rich>
              </c:tx>
              <c:dLblPos val="outEnd"/>
              <c:showLegendKey val="0"/>
              <c:showVal val="1"/>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2-C4F7-4962-8500-9DCF538933CA}"/>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Sheet9!$D$18:$D$20</c:f>
              <c:strCache>
                <c:ptCount val="3"/>
                <c:pt idx="0">
                  <c:v>低</c:v>
                </c:pt>
                <c:pt idx="1">
                  <c:v>中</c:v>
                </c:pt>
                <c:pt idx="2">
                  <c:v>高</c:v>
                </c:pt>
              </c:strCache>
            </c:strRef>
          </c:cat>
          <c:val>
            <c:numRef>
              <c:f>Sheet9!$F$18:$F$20</c:f>
              <c:numCache>
                <c:formatCode>0.00%</c:formatCode>
                <c:ptCount val="3"/>
                <c:pt idx="0">
                  <c:v>0.4995283723917599</c:v>
                </c:pt>
                <c:pt idx="1">
                  <c:v>0.37509423348314375</c:v>
                </c:pt>
                <c:pt idx="2">
                  <c:v>0.12537739412509638</c:v>
                </c:pt>
              </c:numCache>
            </c:numRef>
          </c:val>
          <c:extLst>
            <c:ext xmlns:c15="http://schemas.microsoft.com/office/drawing/2012/chart" uri="{02D57815-91ED-43cb-92C2-25804820EDAC}">
              <c15:datalabelsRange>
                <c15:f>Sheet9!$E$18:$E$20</c15:f>
                <c15:dlblRangeCache>
                  <c:ptCount val="3"/>
                  <c:pt idx="0">
                    <c:v>22387962</c:v>
                  </c:pt>
                  <c:pt idx="1">
                    <c:v>16811048</c:v>
                  </c:pt>
                  <c:pt idx="2">
                    <c:v>5619189</c:v>
                  </c:pt>
                </c15:dlblRangeCache>
              </c15:datalabelsRange>
            </c:ext>
            <c:ext xmlns:c16="http://schemas.microsoft.com/office/drawing/2014/chart" uri="{C3380CC4-5D6E-409C-BE32-E72D297353CC}">
              <c16:uniqueId val="{00000003-C4F7-4962-8500-9DCF538933CA}"/>
            </c:ext>
          </c:extLst>
        </c:ser>
        <c:dLbls>
          <c:dLblPos val="outEnd"/>
          <c:showLegendKey val="0"/>
          <c:showVal val="1"/>
          <c:showCatName val="0"/>
          <c:showSerName val="0"/>
          <c:showPercent val="0"/>
          <c:showBubbleSize val="0"/>
        </c:dLbls>
        <c:gapWidth val="219"/>
        <c:overlap val="-27"/>
        <c:axId val="430554095"/>
        <c:axId val="430552015"/>
      </c:barChart>
      <c:catAx>
        <c:axId val="43055409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430552015"/>
        <c:crosses val="autoZero"/>
        <c:auto val="1"/>
        <c:lblAlgn val="ctr"/>
        <c:lblOffset val="100"/>
        <c:noMultiLvlLbl val="0"/>
      </c:catAx>
      <c:valAx>
        <c:axId val="430552015"/>
        <c:scaling>
          <c:orientation val="minMax"/>
        </c:scaling>
        <c:delete val="1"/>
        <c:axPos val="l"/>
        <c:numFmt formatCode="0.00%" sourceLinked="1"/>
        <c:majorTickMark val="none"/>
        <c:minorTickMark val="none"/>
        <c:tickLblPos val="nextTo"/>
        <c:crossAx val="430554095"/>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zh-CN"/>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zh-CN" altLang="en-US" dirty="0"/>
              <a:t>衝入</a:t>
            </a:r>
            <a:r>
              <a:rPr lang="en-US" altLang="zh-CN" dirty="0"/>
              <a:t>TOP10</a:t>
            </a:r>
            <a:r>
              <a:rPr lang="zh-CN" altLang="en-US" dirty="0"/>
              <a:t>的比例</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zh-CN"/>
        </a:p>
      </c:txPr>
    </c:title>
    <c:autoTitleDeleted val="0"/>
    <c:plotArea>
      <c:layout/>
      <c:barChart>
        <c:barDir val="col"/>
        <c:grouping val="clustered"/>
        <c:varyColors val="0"/>
        <c:ser>
          <c:idx val="0"/>
          <c:order val="0"/>
          <c:spPr>
            <a:solidFill>
              <a:srgbClr val="F5D2C8"/>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Sheet9!$A$30:$A$31</c:f>
              <c:strCache>
                <c:ptCount val="2"/>
                <c:pt idx="0">
                  <c:v>實體</c:v>
                </c:pt>
                <c:pt idx="1">
                  <c:v>虛擬</c:v>
                </c:pt>
              </c:strCache>
            </c:strRef>
          </c:cat>
          <c:val>
            <c:numRef>
              <c:f>Sheet9!$B$30:$B$31</c:f>
              <c:numCache>
                <c:formatCode>0.00%</c:formatCode>
                <c:ptCount val="2"/>
                <c:pt idx="0">
                  <c:v>0.33333333333333331</c:v>
                </c:pt>
                <c:pt idx="1">
                  <c:v>0.375</c:v>
                </c:pt>
              </c:numCache>
            </c:numRef>
          </c:val>
          <c:extLst>
            <c:ext xmlns:c16="http://schemas.microsoft.com/office/drawing/2014/chart" uri="{C3380CC4-5D6E-409C-BE32-E72D297353CC}">
              <c16:uniqueId val="{00000000-1943-497B-B2EC-1CDFF3F9A123}"/>
            </c:ext>
          </c:extLst>
        </c:ser>
        <c:dLbls>
          <c:showLegendKey val="0"/>
          <c:showVal val="0"/>
          <c:showCatName val="0"/>
          <c:showSerName val="0"/>
          <c:showPercent val="0"/>
          <c:showBubbleSize val="0"/>
        </c:dLbls>
        <c:gapWidth val="219"/>
        <c:overlap val="-27"/>
        <c:axId val="1970082239"/>
        <c:axId val="1970081407"/>
      </c:barChart>
      <c:catAx>
        <c:axId val="197008223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1970081407"/>
        <c:crosses val="autoZero"/>
        <c:auto val="1"/>
        <c:lblAlgn val="ctr"/>
        <c:lblOffset val="100"/>
        <c:noMultiLvlLbl val="0"/>
      </c:catAx>
      <c:valAx>
        <c:axId val="1970081407"/>
        <c:scaling>
          <c:orientation val="minMax"/>
        </c:scaling>
        <c:delete val="1"/>
        <c:axPos val="l"/>
        <c:numFmt formatCode="0.00%" sourceLinked="1"/>
        <c:majorTickMark val="none"/>
        <c:minorTickMark val="none"/>
        <c:tickLblPos val="nextTo"/>
        <c:crossAx val="1970082239"/>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0.29777</cdr:x>
      <cdr:y>0.21997</cdr:y>
    </cdr:from>
    <cdr:to>
      <cdr:x>0.29777</cdr:x>
      <cdr:y>0.75999</cdr:y>
    </cdr:to>
    <cdr:cxnSp macro="">
      <cdr:nvCxnSpPr>
        <cdr:cNvPr id="3" name="直接连接符 2">
          <a:extLst xmlns:a="http://schemas.openxmlformats.org/drawingml/2006/main">
            <a:ext uri="{FF2B5EF4-FFF2-40B4-BE49-F238E27FC236}">
              <a16:creationId xmlns:a16="http://schemas.microsoft.com/office/drawing/2014/main" id="{E6146BFE-D2C8-4FCB-ADFA-A13BEECBC7A9}"/>
            </a:ext>
          </a:extLst>
        </cdr:cNvPr>
        <cdr:cNvCxnSpPr/>
      </cdr:nvCxnSpPr>
      <cdr:spPr>
        <a:xfrm xmlns:a="http://schemas.openxmlformats.org/drawingml/2006/main">
          <a:off x="1717400" y="989857"/>
          <a:ext cx="0" cy="2430027"/>
        </a:xfrm>
        <a:prstGeom xmlns:a="http://schemas.openxmlformats.org/drawingml/2006/main" prst="line">
          <a:avLst/>
        </a:prstGeom>
        <a:ln xmlns:a="http://schemas.openxmlformats.org/drawingml/2006/main" w="38100">
          <a:solidFill>
            <a:srgbClr val="C00000"/>
          </a:solidFill>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0.3914</cdr:x>
      <cdr:y>0.21997</cdr:y>
    </cdr:from>
    <cdr:to>
      <cdr:x>0.3914</cdr:x>
      <cdr:y>0.75999</cdr:y>
    </cdr:to>
    <cdr:cxnSp macro="">
      <cdr:nvCxnSpPr>
        <cdr:cNvPr id="4" name="直接连接符 3">
          <a:extLst xmlns:a="http://schemas.openxmlformats.org/drawingml/2006/main">
            <a:ext uri="{FF2B5EF4-FFF2-40B4-BE49-F238E27FC236}">
              <a16:creationId xmlns:a16="http://schemas.microsoft.com/office/drawing/2014/main" id="{42956E8F-88F7-4142-B9BE-FD77C40D6726}"/>
            </a:ext>
          </a:extLst>
        </cdr:cNvPr>
        <cdr:cNvCxnSpPr/>
      </cdr:nvCxnSpPr>
      <cdr:spPr>
        <a:xfrm xmlns:a="http://schemas.openxmlformats.org/drawingml/2006/main">
          <a:off x="2257406" y="989857"/>
          <a:ext cx="0" cy="2430027"/>
        </a:xfrm>
        <a:prstGeom xmlns:a="http://schemas.openxmlformats.org/drawingml/2006/main" prst="line">
          <a:avLst/>
        </a:prstGeom>
        <a:ln xmlns:a="http://schemas.openxmlformats.org/drawingml/2006/main" w="38100">
          <a:solidFill>
            <a:srgbClr val="C00000"/>
          </a:solidFill>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FE1786-8C33-4CE3-ACC4-1549C63AD55C}" type="datetimeFigureOut">
              <a:rPr lang="zh-CN" altLang="en-US" smtClean="0"/>
              <a:t>2021/8/24</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0BB234-CAA8-4525-99DC-872E89321E40}" type="slidenum">
              <a:rPr lang="zh-CN" altLang="en-US" smtClean="0"/>
              <a:t>‹#›</a:t>
            </a:fld>
            <a:endParaRPr lang="zh-CN" altLang="en-US"/>
          </a:p>
        </p:txBody>
      </p:sp>
    </p:spTree>
    <p:extLst>
      <p:ext uri="{BB962C8B-B14F-4D97-AF65-F5344CB8AC3E}">
        <p14:creationId xmlns:p14="http://schemas.microsoft.com/office/powerpoint/2010/main" val="27681514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D8630AE2-B4D6-4087-A603-D016C95AE501}" type="slidenum">
              <a:rPr lang="zh-TW" altLang="en-US" smtClean="0"/>
              <a:t>1</a:t>
            </a:fld>
            <a:endParaRPr lang="zh-TW" altLang="en-US"/>
          </a:p>
        </p:txBody>
      </p:sp>
    </p:spTree>
    <p:extLst>
      <p:ext uri="{BB962C8B-B14F-4D97-AF65-F5344CB8AC3E}">
        <p14:creationId xmlns:p14="http://schemas.microsoft.com/office/powerpoint/2010/main" val="19403701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dirty="0">
                <a:solidFill>
                  <a:schemeClr val="bg1"/>
                </a:solidFill>
                <a:latin typeface="微軟正黑體" panose="020B0604030504040204" pitchFamily="34" charset="-120"/>
                <a:ea typeface="微軟正黑體" panose="020B0604030504040204" pitchFamily="34" charset="-120"/>
              </a:rPr>
              <a:t>尾</a:t>
            </a:r>
            <a:endParaRPr lang="en-US" altLang="zh-TW" dirty="0">
              <a:solidFill>
                <a:schemeClr val="bg1"/>
              </a:solidFill>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fld id="{D8630AE2-B4D6-4087-A603-D016C95AE501}" type="slidenum">
              <a:rPr lang="zh-TW" altLang="en-US" smtClean="0"/>
              <a:t>23</a:t>
            </a:fld>
            <a:endParaRPr lang="zh-TW" altLang="en-US"/>
          </a:p>
        </p:txBody>
      </p:sp>
    </p:spTree>
    <p:extLst>
      <p:ext uri="{BB962C8B-B14F-4D97-AF65-F5344CB8AC3E}">
        <p14:creationId xmlns:p14="http://schemas.microsoft.com/office/powerpoint/2010/main" val="30215342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B7055BE-625F-48FD-8D5A-C1BD3B904F96}"/>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FB0687EB-4188-47A3-8BA3-8D0BD43FF0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CB8DD09E-FE09-49E5-B088-8F32F8DECA0A}"/>
              </a:ext>
            </a:extLst>
          </p:cNvPr>
          <p:cNvSpPr>
            <a:spLocks noGrp="1"/>
          </p:cNvSpPr>
          <p:nvPr>
            <p:ph type="dt" sz="half" idx="10"/>
          </p:nvPr>
        </p:nvSpPr>
        <p:spPr/>
        <p:txBody>
          <a:bodyPr/>
          <a:lstStyle/>
          <a:p>
            <a:fld id="{C6A23E22-A4F0-40C4-8D86-2BE3BC59145D}" type="datetimeFigureOut">
              <a:rPr lang="zh-CN" altLang="en-US" smtClean="0"/>
              <a:t>2021/8/24</a:t>
            </a:fld>
            <a:endParaRPr lang="zh-CN" altLang="en-US"/>
          </a:p>
        </p:txBody>
      </p:sp>
      <p:sp>
        <p:nvSpPr>
          <p:cNvPr id="5" name="页脚占位符 4">
            <a:extLst>
              <a:ext uri="{FF2B5EF4-FFF2-40B4-BE49-F238E27FC236}">
                <a16:creationId xmlns:a16="http://schemas.microsoft.com/office/drawing/2014/main" id="{29057CB3-6D2E-4CE2-B646-BFA650AB71F1}"/>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4DEAB210-B621-4EDE-A4E8-69CD3DEF7193}"/>
              </a:ext>
            </a:extLst>
          </p:cNvPr>
          <p:cNvSpPr>
            <a:spLocks noGrp="1"/>
          </p:cNvSpPr>
          <p:nvPr>
            <p:ph type="sldNum" sz="quarter" idx="12"/>
          </p:nvPr>
        </p:nvSpPr>
        <p:spPr/>
        <p:txBody>
          <a:bodyPr/>
          <a:lstStyle/>
          <a:p>
            <a:fld id="{E9982F2F-007C-48EF-ACAA-A879DE0C084A}" type="slidenum">
              <a:rPr lang="zh-CN" altLang="en-US" smtClean="0"/>
              <a:t>‹#›</a:t>
            </a:fld>
            <a:endParaRPr lang="zh-CN" altLang="en-US"/>
          </a:p>
        </p:txBody>
      </p:sp>
    </p:spTree>
    <p:extLst>
      <p:ext uri="{BB962C8B-B14F-4D97-AF65-F5344CB8AC3E}">
        <p14:creationId xmlns:p14="http://schemas.microsoft.com/office/powerpoint/2010/main" val="3205707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08A862F-5773-4E41-9FD7-0F6EA37795A9}"/>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D29CB791-5D49-4150-9035-5E62E98B29D9}"/>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45DAB7CD-D967-4467-8F5C-93E7E7873B16}"/>
              </a:ext>
            </a:extLst>
          </p:cNvPr>
          <p:cNvSpPr>
            <a:spLocks noGrp="1"/>
          </p:cNvSpPr>
          <p:nvPr>
            <p:ph type="dt" sz="half" idx="10"/>
          </p:nvPr>
        </p:nvSpPr>
        <p:spPr/>
        <p:txBody>
          <a:bodyPr/>
          <a:lstStyle/>
          <a:p>
            <a:fld id="{C6A23E22-A4F0-40C4-8D86-2BE3BC59145D}" type="datetimeFigureOut">
              <a:rPr lang="zh-CN" altLang="en-US" smtClean="0"/>
              <a:t>2021/8/24</a:t>
            </a:fld>
            <a:endParaRPr lang="zh-CN" altLang="en-US"/>
          </a:p>
        </p:txBody>
      </p:sp>
      <p:sp>
        <p:nvSpPr>
          <p:cNvPr id="5" name="页脚占位符 4">
            <a:extLst>
              <a:ext uri="{FF2B5EF4-FFF2-40B4-BE49-F238E27FC236}">
                <a16:creationId xmlns:a16="http://schemas.microsoft.com/office/drawing/2014/main" id="{96AAC597-1754-486E-8D1A-5B3603DE733E}"/>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D3EC5078-FDCE-4C77-BECF-890D70A4C310}"/>
              </a:ext>
            </a:extLst>
          </p:cNvPr>
          <p:cNvSpPr>
            <a:spLocks noGrp="1"/>
          </p:cNvSpPr>
          <p:nvPr>
            <p:ph type="sldNum" sz="quarter" idx="12"/>
          </p:nvPr>
        </p:nvSpPr>
        <p:spPr/>
        <p:txBody>
          <a:bodyPr/>
          <a:lstStyle/>
          <a:p>
            <a:fld id="{E9982F2F-007C-48EF-ACAA-A879DE0C084A}" type="slidenum">
              <a:rPr lang="zh-CN" altLang="en-US" smtClean="0"/>
              <a:t>‹#›</a:t>
            </a:fld>
            <a:endParaRPr lang="zh-CN" altLang="en-US"/>
          </a:p>
        </p:txBody>
      </p:sp>
    </p:spTree>
    <p:extLst>
      <p:ext uri="{BB962C8B-B14F-4D97-AF65-F5344CB8AC3E}">
        <p14:creationId xmlns:p14="http://schemas.microsoft.com/office/powerpoint/2010/main" val="3736854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B6C4DF10-CBAC-4FC6-8D05-549767F61FB5}"/>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5139152D-B678-492A-96E2-4917C7A9745C}"/>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01F417EE-7A89-4660-978E-9CBF403F241A}"/>
              </a:ext>
            </a:extLst>
          </p:cNvPr>
          <p:cNvSpPr>
            <a:spLocks noGrp="1"/>
          </p:cNvSpPr>
          <p:nvPr>
            <p:ph type="dt" sz="half" idx="10"/>
          </p:nvPr>
        </p:nvSpPr>
        <p:spPr/>
        <p:txBody>
          <a:bodyPr/>
          <a:lstStyle/>
          <a:p>
            <a:fld id="{C6A23E22-A4F0-40C4-8D86-2BE3BC59145D}" type="datetimeFigureOut">
              <a:rPr lang="zh-CN" altLang="en-US" smtClean="0"/>
              <a:t>2021/8/24</a:t>
            </a:fld>
            <a:endParaRPr lang="zh-CN" altLang="en-US"/>
          </a:p>
        </p:txBody>
      </p:sp>
      <p:sp>
        <p:nvSpPr>
          <p:cNvPr id="5" name="页脚占位符 4">
            <a:extLst>
              <a:ext uri="{FF2B5EF4-FFF2-40B4-BE49-F238E27FC236}">
                <a16:creationId xmlns:a16="http://schemas.microsoft.com/office/drawing/2014/main" id="{7E4358D7-BAA2-46C8-A836-AAC8298A107A}"/>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69BC4CF8-00DE-4DBD-A654-CDAED01D810B}"/>
              </a:ext>
            </a:extLst>
          </p:cNvPr>
          <p:cNvSpPr>
            <a:spLocks noGrp="1"/>
          </p:cNvSpPr>
          <p:nvPr>
            <p:ph type="sldNum" sz="quarter" idx="12"/>
          </p:nvPr>
        </p:nvSpPr>
        <p:spPr/>
        <p:txBody>
          <a:bodyPr/>
          <a:lstStyle/>
          <a:p>
            <a:fld id="{E9982F2F-007C-48EF-ACAA-A879DE0C084A}" type="slidenum">
              <a:rPr lang="zh-CN" altLang="en-US" smtClean="0"/>
              <a:t>‹#›</a:t>
            </a:fld>
            <a:endParaRPr lang="zh-CN" altLang="en-US"/>
          </a:p>
        </p:txBody>
      </p:sp>
    </p:spTree>
    <p:extLst>
      <p:ext uri="{BB962C8B-B14F-4D97-AF65-F5344CB8AC3E}">
        <p14:creationId xmlns:p14="http://schemas.microsoft.com/office/powerpoint/2010/main" val="7304407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首頁A">
    <p:bg>
      <p:bgPr>
        <a:solidFill>
          <a:schemeClr val="bg1"/>
        </a:solidFill>
        <a:effectLst/>
      </p:bgPr>
    </p:bg>
    <p:spTree>
      <p:nvGrpSpPr>
        <p:cNvPr id="1" name=""/>
        <p:cNvGrpSpPr/>
        <p:nvPr/>
      </p:nvGrpSpPr>
      <p:grpSpPr>
        <a:xfrm>
          <a:off x="0" y="0"/>
          <a:ext cx="0" cy="0"/>
          <a:chOff x="0" y="0"/>
          <a:chExt cx="0" cy="0"/>
        </a:xfrm>
      </p:grpSpPr>
      <p:pic>
        <p:nvPicPr>
          <p:cNvPr id="6" name="圖片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
            <a:ext cx="12192000" cy="6858000"/>
          </a:xfrm>
          <a:prstGeom prst="rect">
            <a:avLst/>
          </a:prstGeom>
        </p:spPr>
      </p:pic>
      <p:pic>
        <p:nvPicPr>
          <p:cNvPr id="5" name="圖片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95550" y="5342459"/>
            <a:ext cx="2879336" cy="1618514"/>
          </a:xfrm>
          <a:prstGeom prst="rect">
            <a:avLst/>
          </a:prstGeom>
        </p:spPr>
      </p:pic>
    </p:spTree>
    <p:extLst>
      <p:ext uri="{BB962C8B-B14F-4D97-AF65-F5344CB8AC3E}">
        <p14:creationId xmlns:p14="http://schemas.microsoft.com/office/powerpoint/2010/main" val="11239785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尾頁">
    <p:bg>
      <p:bgPr>
        <a:solidFill>
          <a:schemeClr val="bg1"/>
        </a:solidFill>
        <a:effectLst/>
      </p:bgPr>
    </p:bg>
    <p:spTree>
      <p:nvGrpSpPr>
        <p:cNvPr id="1" name=""/>
        <p:cNvGrpSpPr/>
        <p:nvPr/>
      </p:nvGrpSpPr>
      <p:grpSpPr>
        <a:xfrm>
          <a:off x="0" y="0"/>
          <a:ext cx="0" cy="0"/>
          <a:chOff x="0" y="0"/>
          <a:chExt cx="0" cy="0"/>
        </a:xfrm>
      </p:grpSpPr>
      <p:pic>
        <p:nvPicPr>
          <p:cNvPr id="8" name="圖片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invGray">
          <a:xfrm rot="10800000">
            <a:off x="-499730" y="-42532"/>
            <a:ext cx="12385674" cy="6966942"/>
          </a:xfrm>
          <a:prstGeom prst="rect">
            <a:avLst/>
          </a:prstGeom>
        </p:spPr>
      </p:pic>
      <p:pic>
        <p:nvPicPr>
          <p:cNvPr id="5" name="圖片 4"/>
          <p:cNvPicPr>
            <a:picLocks noChangeAspect="1"/>
          </p:cNvPicPr>
          <p:nvPr userDrawn="1"/>
        </p:nvPicPr>
        <p:blipFill rotWithShape="1">
          <a:blip r:embed="rId3" cstate="print">
            <a:extLst>
              <a:ext uri="{28A0092B-C50C-407E-A947-70E740481C1C}">
                <a14:useLocalDpi xmlns:a14="http://schemas.microsoft.com/office/drawing/2010/main" val="0"/>
              </a:ext>
            </a:extLst>
          </a:blip>
          <a:srcRect t="25549" b="25549"/>
          <a:stretch/>
        </p:blipFill>
        <p:spPr bwMode="invGray">
          <a:xfrm>
            <a:off x="9581049" y="6380554"/>
            <a:ext cx="1736864" cy="477446"/>
          </a:xfrm>
          <a:prstGeom prst="rect">
            <a:avLst/>
          </a:prstGeom>
        </p:spPr>
      </p:pic>
    </p:spTree>
    <p:extLst>
      <p:ext uri="{BB962C8B-B14F-4D97-AF65-F5344CB8AC3E}">
        <p14:creationId xmlns:p14="http://schemas.microsoft.com/office/powerpoint/2010/main" val="105482506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4251457-A862-4E99-9E9F-E3C69351D65F}"/>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B5AA8A87-7A67-40C1-821A-95B694A25F3A}"/>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D510079C-8562-4D0E-B80B-80B53727B978}"/>
              </a:ext>
            </a:extLst>
          </p:cNvPr>
          <p:cNvSpPr>
            <a:spLocks noGrp="1"/>
          </p:cNvSpPr>
          <p:nvPr>
            <p:ph type="dt" sz="half" idx="10"/>
          </p:nvPr>
        </p:nvSpPr>
        <p:spPr/>
        <p:txBody>
          <a:bodyPr/>
          <a:lstStyle/>
          <a:p>
            <a:fld id="{C6A23E22-A4F0-40C4-8D86-2BE3BC59145D}" type="datetimeFigureOut">
              <a:rPr lang="zh-CN" altLang="en-US" smtClean="0"/>
              <a:t>2021/8/24</a:t>
            </a:fld>
            <a:endParaRPr lang="zh-CN" altLang="en-US"/>
          </a:p>
        </p:txBody>
      </p:sp>
      <p:sp>
        <p:nvSpPr>
          <p:cNvPr id="5" name="页脚占位符 4">
            <a:extLst>
              <a:ext uri="{FF2B5EF4-FFF2-40B4-BE49-F238E27FC236}">
                <a16:creationId xmlns:a16="http://schemas.microsoft.com/office/drawing/2014/main" id="{0ABA33EB-DAEB-459D-9840-7DD5CFF0FEB1}"/>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BEB45A05-BB69-47D1-AD8B-C15CD9182774}"/>
              </a:ext>
            </a:extLst>
          </p:cNvPr>
          <p:cNvSpPr>
            <a:spLocks noGrp="1"/>
          </p:cNvSpPr>
          <p:nvPr>
            <p:ph type="sldNum" sz="quarter" idx="12"/>
          </p:nvPr>
        </p:nvSpPr>
        <p:spPr/>
        <p:txBody>
          <a:bodyPr/>
          <a:lstStyle/>
          <a:p>
            <a:fld id="{E9982F2F-007C-48EF-ACAA-A879DE0C084A}" type="slidenum">
              <a:rPr lang="zh-CN" altLang="en-US" smtClean="0"/>
              <a:t>‹#›</a:t>
            </a:fld>
            <a:endParaRPr lang="zh-CN" altLang="en-US"/>
          </a:p>
        </p:txBody>
      </p:sp>
    </p:spTree>
    <p:extLst>
      <p:ext uri="{BB962C8B-B14F-4D97-AF65-F5344CB8AC3E}">
        <p14:creationId xmlns:p14="http://schemas.microsoft.com/office/powerpoint/2010/main" val="442353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D97DC00-87DA-4763-BA47-D6F21FEC20C7}"/>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EC1B2CF8-F604-49F0-AB82-40A1724DB5F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86FDBEB8-D197-4B28-9124-5F407772D8FD}"/>
              </a:ext>
            </a:extLst>
          </p:cNvPr>
          <p:cNvSpPr>
            <a:spLocks noGrp="1"/>
          </p:cNvSpPr>
          <p:nvPr>
            <p:ph type="dt" sz="half" idx="10"/>
          </p:nvPr>
        </p:nvSpPr>
        <p:spPr/>
        <p:txBody>
          <a:bodyPr/>
          <a:lstStyle/>
          <a:p>
            <a:fld id="{C6A23E22-A4F0-40C4-8D86-2BE3BC59145D}" type="datetimeFigureOut">
              <a:rPr lang="zh-CN" altLang="en-US" smtClean="0"/>
              <a:t>2021/8/24</a:t>
            </a:fld>
            <a:endParaRPr lang="zh-CN" altLang="en-US"/>
          </a:p>
        </p:txBody>
      </p:sp>
      <p:sp>
        <p:nvSpPr>
          <p:cNvPr id="5" name="页脚占位符 4">
            <a:extLst>
              <a:ext uri="{FF2B5EF4-FFF2-40B4-BE49-F238E27FC236}">
                <a16:creationId xmlns:a16="http://schemas.microsoft.com/office/drawing/2014/main" id="{926A3DE9-7027-4E03-9A53-4DF1B556DB2D}"/>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6B0CC91A-8CB0-4406-A021-2FBF34F6D8B6}"/>
              </a:ext>
            </a:extLst>
          </p:cNvPr>
          <p:cNvSpPr>
            <a:spLocks noGrp="1"/>
          </p:cNvSpPr>
          <p:nvPr>
            <p:ph type="sldNum" sz="quarter" idx="12"/>
          </p:nvPr>
        </p:nvSpPr>
        <p:spPr/>
        <p:txBody>
          <a:bodyPr/>
          <a:lstStyle/>
          <a:p>
            <a:fld id="{E9982F2F-007C-48EF-ACAA-A879DE0C084A}" type="slidenum">
              <a:rPr lang="zh-CN" altLang="en-US" smtClean="0"/>
              <a:t>‹#›</a:t>
            </a:fld>
            <a:endParaRPr lang="zh-CN" altLang="en-US"/>
          </a:p>
        </p:txBody>
      </p:sp>
    </p:spTree>
    <p:extLst>
      <p:ext uri="{BB962C8B-B14F-4D97-AF65-F5344CB8AC3E}">
        <p14:creationId xmlns:p14="http://schemas.microsoft.com/office/powerpoint/2010/main" val="2330579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14A19CD-E718-40C3-94BF-2223BC93B3AD}"/>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C7EB6027-7F05-43AD-892C-FC6C05ED1D1B}"/>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56C56722-39CA-4818-AF6D-46A03EE75BDD}"/>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F48E1DEC-87F0-4377-AD8D-9A33FDE48CBC}"/>
              </a:ext>
            </a:extLst>
          </p:cNvPr>
          <p:cNvSpPr>
            <a:spLocks noGrp="1"/>
          </p:cNvSpPr>
          <p:nvPr>
            <p:ph type="dt" sz="half" idx="10"/>
          </p:nvPr>
        </p:nvSpPr>
        <p:spPr/>
        <p:txBody>
          <a:bodyPr/>
          <a:lstStyle/>
          <a:p>
            <a:fld id="{C6A23E22-A4F0-40C4-8D86-2BE3BC59145D}" type="datetimeFigureOut">
              <a:rPr lang="zh-CN" altLang="en-US" smtClean="0"/>
              <a:t>2021/8/24</a:t>
            </a:fld>
            <a:endParaRPr lang="zh-CN" altLang="en-US"/>
          </a:p>
        </p:txBody>
      </p:sp>
      <p:sp>
        <p:nvSpPr>
          <p:cNvPr id="6" name="页脚占位符 5">
            <a:extLst>
              <a:ext uri="{FF2B5EF4-FFF2-40B4-BE49-F238E27FC236}">
                <a16:creationId xmlns:a16="http://schemas.microsoft.com/office/drawing/2014/main" id="{38F837D6-2A48-4CE1-BBA6-87316CA464C0}"/>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83E91D5D-996E-4BA6-A385-565E12778B8C}"/>
              </a:ext>
            </a:extLst>
          </p:cNvPr>
          <p:cNvSpPr>
            <a:spLocks noGrp="1"/>
          </p:cNvSpPr>
          <p:nvPr>
            <p:ph type="sldNum" sz="quarter" idx="12"/>
          </p:nvPr>
        </p:nvSpPr>
        <p:spPr/>
        <p:txBody>
          <a:bodyPr/>
          <a:lstStyle/>
          <a:p>
            <a:fld id="{E9982F2F-007C-48EF-ACAA-A879DE0C084A}" type="slidenum">
              <a:rPr lang="zh-CN" altLang="en-US" smtClean="0"/>
              <a:t>‹#›</a:t>
            </a:fld>
            <a:endParaRPr lang="zh-CN" altLang="en-US"/>
          </a:p>
        </p:txBody>
      </p:sp>
    </p:spTree>
    <p:extLst>
      <p:ext uri="{BB962C8B-B14F-4D97-AF65-F5344CB8AC3E}">
        <p14:creationId xmlns:p14="http://schemas.microsoft.com/office/powerpoint/2010/main" val="40878053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E97E260-E332-4212-B363-548AECF182DF}"/>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AF6E9AAE-D3E5-4865-B677-2FA90CF0A35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372B9541-9F2B-42D2-85DE-05EE5C697A2E}"/>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741AEAD5-9911-431A-9B5E-DD5472D30D3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7A7EE3BF-C963-4837-B0DF-FE72C44A28CE}"/>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C9C9E57C-5DCD-4305-9E3C-7B1297852CEF}"/>
              </a:ext>
            </a:extLst>
          </p:cNvPr>
          <p:cNvSpPr>
            <a:spLocks noGrp="1"/>
          </p:cNvSpPr>
          <p:nvPr>
            <p:ph type="dt" sz="half" idx="10"/>
          </p:nvPr>
        </p:nvSpPr>
        <p:spPr/>
        <p:txBody>
          <a:bodyPr/>
          <a:lstStyle/>
          <a:p>
            <a:fld id="{C6A23E22-A4F0-40C4-8D86-2BE3BC59145D}" type="datetimeFigureOut">
              <a:rPr lang="zh-CN" altLang="en-US" smtClean="0"/>
              <a:t>2021/8/24</a:t>
            </a:fld>
            <a:endParaRPr lang="zh-CN" altLang="en-US"/>
          </a:p>
        </p:txBody>
      </p:sp>
      <p:sp>
        <p:nvSpPr>
          <p:cNvPr id="8" name="页脚占位符 7">
            <a:extLst>
              <a:ext uri="{FF2B5EF4-FFF2-40B4-BE49-F238E27FC236}">
                <a16:creationId xmlns:a16="http://schemas.microsoft.com/office/drawing/2014/main" id="{2459A45E-6440-4296-B064-31C4CB886884}"/>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E5C76CB0-3E44-4B2C-BA20-4138A28743D3}"/>
              </a:ext>
            </a:extLst>
          </p:cNvPr>
          <p:cNvSpPr>
            <a:spLocks noGrp="1"/>
          </p:cNvSpPr>
          <p:nvPr>
            <p:ph type="sldNum" sz="quarter" idx="12"/>
          </p:nvPr>
        </p:nvSpPr>
        <p:spPr/>
        <p:txBody>
          <a:bodyPr/>
          <a:lstStyle/>
          <a:p>
            <a:fld id="{E9982F2F-007C-48EF-ACAA-A879DE0C084A}" type="slidenum">
              <a:rPr lang="zh-CN" altLang="en-US" smtClean="0"/>
              <a:t>‹#›</a:t>
            </a:fld>
            <a:endParaRPr lang="zh-CN" altLang="en-US"/>
          </a:p>
        </p:txBody>
      </p:sp>
    </p:spTree>
    <p:extLst>
      <p:ext uri="{BB962C8B-B14F-4D97-AF65-F5344CB8AC3E}">
        <p14:creationId xmlns:p14="http://schemas.microsoft.com/office/powerpoint/2010/main" val="190363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CDBEB2D-726D-4565-BC96-5F9F353A0E7D}"/>
              </a:ext>
            </a:extLst>
          </p:cNvPr>
          <p:cNvSpPr>
            <a:spLocks noGrp="1"/>
          </p:cNvSpPr>
          <p:nvPr>
            <p:ph type="title"/>
          </p:nvPr>
        </p:nvSpPr>
        <p:spPr/>
        <p:txBody>
          <a:bodyPr/>
          <a:lstStyle/>
          <a:p>
            <a:r>
              <a:rPr lang="zh-CN" altLang="en-US" dirty="0"/>
              <a:t>单击此处编辑母版标题样式</a:t>
            </a:r>
          </a:p>
        </p:txBody>
      </p:sp>
      <p:sp>
        <p:nvSpPr>
          <p:cNvPr id="3" name="日期占位符 2">
            <a:extLst>
              <a:ext uri="{FF2B5EF4-FFF2-40B4-BE49-F238E27FC236}">
                <a16:creationId xmlns:a16="http://schemas.microsoft.com/office/drawing/2014/main" id="{E3ECB32D-263B-4973-B754-4AF98211F85E}"/>
              </a:ext>
            </a:extLst>
          </p:cNvPr>
          <p:cNvSpPr>
            <a:spLocks noGrp="1"/>
          </p:cNvSpPr>
          <p:nvPr>
            <p:ph type="dt" sz="half" idx="10"/>
          </p:nvPr>
        </p:nvSpPr>
        <p:spPr/>
        <p:txBody>
          <a:bodyPr/>
          <a:lstStyle/>
          <a:p>
            <a:fld id="{C6A23E22-A4F0-40C4-8D86-2BE3BC59145D}" type="datetimeFigureOut">
              <a:rPr lang="zh-CN" altLang="en-US" smtClean="0"/>
              <a:t>2021/8/24</a:t>
            </a:fld>
            <a:endParaRPr lang="zh-CN" altLang="en-US"/>
          </a:p>
        </p:txBody>
      </p:sp>
      <p:sp>
        <p:nvSpPr>
          <p:cNvPr id="4" name="页脚占位符 3">
            <a:extLst>
              <a:ext uri="{FF2B5EF4-FFF2-40B4-BE49-F238E27FC236}">
                <a16:creationId xmlns:a16="http://schemas.microsoft.com/office/drawing/2014/main" id="{564CDB4D-7B45-473B-8055-D2A4845BA5F0}"/>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A031B1D5-231A-4435-85B5-CF1C17C25E63}"/>
              </a:ext>
            </a:extLst>
          </p:cNvPr>
          <p:cNvSpPr>
            <a:spLocks noGrp="1"/>
          </p:cNvSpPr>
          <p:nvPr>
            <p:ph type="sldNum" sz="quarter" idx="12"/>
          </p:nvPr>
        </p:nvSpPr>
        <p:spPr/>
        <p:txBody>
          <a:bodyPr/>
          <a:lstStyle/>
          <a:p>
            <a:fld id="{E9982F2F-007C-48EF-ACAA-A879DE0C084A}" type="slidenum">
              <a:rPr lang="zh-CN" altLang="en-US" smtClean="0"/>
              <a:t>‹#›</a:t>
            </a:fld>
            <a:endParaRPr lang="zh-CN" altLang="en-US"/>
          </a:p>
        </p:txBody>
      </p:sp>
    </p:spTree>
    <p:extLst>
      <p:ext uri="{BB962C8B-B14F-4D97-AF65-F5344CB8AC3E}">
        <p14:creationId xmlns:p14="http://schemas.microsoft.com/office/powerpoint/2010/main" val="2450964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AC7A8AE0-4EF6-4052-80EA-888018897D12}"/>
              </a:ext>
            </a:extLst>
          </p:cNvPr>
          <p:cNvSpPr>
            <a:spLocks noGrp="1"/>
          </p:cNvSpPr>
          <p:nvPr>
            <p:ph type="dt" sz="half" idx="10"/>
          </p:nvPr>
        </p:nvSpPr>
        <p:spPr/>
        <p:txBody>
          <a:bodyPr/>
          <a:lstStyle/>
          <a:p>
            <a:fld id="{C6A23E22-A4F0-40C4-8D86-2BE3BC59145D}" type="datetimeFigureOut">
              <a:rPr lang="zh-CN" altLang="en-US" smtClean="0"/>
              <a:t>2021/8/24</a:t>
            </a:fld>
            <a:endParaRPr lang="zh-CN" altLang="en-US"/>
          </a:p>
        </p:txBody>
      </p:sp>
      <p:sp>
        <p:nvSpPr>
          <p:cNvPr id="3" name="页脚占位符 2">
            <a:extLst>
              <a:ext uri="{FF2B5EF4-FFF2-40B4-BE49-F238E27FC236}">
                <a16:creationId xmlns:a16="http://schemas.microsoft.com/office/drawing/2014/main" id="{D12549E3-5E06-4013-B170-EC72F8B941D7}"/>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50B7E772-81C2-4A7A-A4BE-E2F66F564854}"/>
              </a:ext>
            </a:extLst>
          </p:cNvPr>
          <p:cNvSpPr>
            <a:spLocks noGrp="1"/>
          </p:cNvSpPr>
          <p:nvPr>
            <p:ph type="sldNum" sz="quarter" idx="12"/>
          </p:nvPr>
        </p:nvSpPr>
        <p:spPr/>
        <p:txBody>
          <a:bodyPr/>
          <a:lstStyle/>
          <a:p>
            <a:fld id="{E9982F2F-007C-48EF-ACAA-A879DE0C084A}" type="slidenum">
              <a:rPr lang="zh-CN" altLang="en-US" smtClean="0"/>
              <a:t>‹#›</a:t>
            </a:fld>
            <a:endParaRPr lang="zh-CN" altLang="en-US"/>
          </a:p>
        </p:txBody>
      </p:sp>
      <p:sp>
        <p:nvSpPr>
          <p:cNvPr id="6" name="文本框 5">
            <a:extLst>
              <a:ext uri="{FF2B5EF4-FFF2-40B4-BE49-F238E27FC236}">
                <a16:creationId xmlns:a16="http://schemas.microsoft.com/office/drawing/2014/main" id="{20D81CFE-07C6-40C4-A0D6-62C98B814DC1}"/>
              </a:ext>
            </a:extLst>
          </p:cNvPr>
          <p:cNvSpPr txBox="1"/>
          <p:nvPr userDrawn="1"/>
        </p:nvSpPr>
        <p:spPr>
          <a:xfrm>
            <a:off x="10515601" y="6194607"/>
            <a:ext cx="1346200" cy="276999"/>
          </a:xfrm>
          <a:prstGeom prst="rect">
            <a:avLst/>
          </a:prstGeom>
          <a:noFill/>
        </p:spPr>
        <p:txBody>
          <a:bodyPr wrap="square" rtlCol="0">
            <a:spAutoFit/>
          </a:bodyPr>
          <a:lstStyle/>
          <a:p>
            <a:r>
              <a:rPr lang="en-US" altLang="zh-CN" sz="1200" dirty="0">
                <a:solidFill>
                  <a:schemeClr val="tx1"/>
                </a:solidFill>
              </a:rPr>
              <a:t>XSG | </a:t>
            </a:r>
            <a:r>
              <a:rPr lang="zh-CN" altLang="en-US" sz="1200" dirty="0">
                <a:solidFill>
                  <a:schemeClr val="tx1"/>
                </a:solidFill>
              </a:rPr>
              <a:t>商業研究部</a:t>
            </a:r>
          </a:p>
        </p:txBody>
      </p:sp>
      <p:pic>
        <p:nvPicPr>
          <p:cNvPr id="7" name="圖片 4">
            <a:extLst>
              <a:ext uri="{FF2B5EF4-FFF2-40B4-BE49-F238E27FC236}">
                <a16:creationId xmlns:a16="http://schemas.microsoft.com/office/drawing/2014/main" id="{7EE1EF96-EF21-4BE1-878F-AC829DAFB67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46611" y="161925"/>
            <a:ext cx="1215189" cy="683074"/>
          </a:xfrm>
          <a:prstGeom prst="rect">
            <a:avLst/>
          </a:prstGeom>
        </p:spPr>
      </p:pic>
      <p:sp>
        <p:nvSpPr>
          <p:cNvPr id="8" name="标题 1">
            <a:extLst>
              <a:ext uri="{FF2B5EF4-FFF2-40B4-BE49-F238E27FC236}">
                <a16:creationId xmlns:a16="http://schemas.microsoft.com/office/drawing/2014/main" id="{A56EF77A-1029-4B8F-B510-7734D059AC14}"/>
              </a:ext>
            </a:extLst>
          </p:cNvPr>
          <p:cNvSpPr txBox="1">
            <a:spLocks/>
          </p:cNvSpPr>
          <p:nvPr userDrawn="1"/>
        </p:nvSpPr>
        <p:spPr>
          <a:xfrm>
            <a:off x="413332" y="80829"/>
            <a:ext cx="11410367" cy="605842"/>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zh-CN" altLang="en-US" sz="4000" dirty="0">
              <a:latin typeface="Noto Sans S Chinese Regular" panose="020B0500000000000000" pitchFamily="34" charset="-122"/>
              <a:ea typeface="Noto Sans S Chinese Regular" panose="020B0500000000000000" pitchFamily="34" charset="-122"/>
            </a:endParaRPr>
          </a:p>
        </p:txBody>
      </p:sp>
      <p:sp>
        <p:nvSpPr>
          <p:cNvPr id="9" name="标题 1">
            <a:extLst>
              <a:ext uri="{FF2B5EF4-FFF2-40B4-BE49-F238E27FC236}">
                <a16:creationId xmlns:a16="http://schemas.microsoft.com/office/drawing/2014/main" id="{E20570EB-8736-4017-AFCA-47C4CD9EC19D}"/>
              </a:ext>
            </a:extLst>
          </p:cNvPr>
          <p:cNvSpPr>
            <a:spLocks noGrp="1"/>
          </p:cNvSpPr>
          <p:nvPr>
            <p:ph type="title"/>
          </p:nvPr>
        </p:nvSpPr>
        <p:spPr>
          <a:xfrm>
            <a:off x="368301" y="285749"/>
            <a:ext cx="11481467" cy="396000"/>
          </a:xfrm>
        </p:spPr>
        <p:txBody>
          <a:bodyPr anchor="ctr">
            <a:noAutofit/>
          </a:bodyPr>
          <a:lstStyle>
            <a:lvl1pPr algn="l">
              <a:lnSpc>
                <a:spcPct val="100000"/>
              </a:lnSpc>
              <a:defRPr sz="2200"/>
            </a:lvl1pPr>
          </a:lstStyle>
          <a:p>
            <a:r>
              <a:rPr lang="zh-CN" altLang="en-US" dirty="0"/>
              <a:t>单击此处编辑母版标题样式</a:t>
            </a:r>
          </a:p>
        </p:txBody>
      </p:sp>
      <p:sp>
        <p:nvSpPr>
          <p:cNvPr id="5" name="矩形: 圆角 4">
            <a:extLst>
              <a:ext uri="{FF2B5EF4-FFF2-40B4-BE49-F238E27FC236}">
                <a16:creationId xmlns:a16="http://schemas.microsoft.com/office/drawing/2014/main" id="{3F666EBC-915B-4FBB-8885-C28502689B0B}"/>
              </a:ext>
            </a:extLst>
          </p:cNvPr>
          <p:cNvSpPr/>
          <p:nvPr userDrawn="1"/>
        </p:nvSpPr>
        <p:spPr>
          <a:xfrm>
            <a:off x="306000" y="293925"/>
            <a:ext cx="72000" cy="180000"/>
          </a:xfrm>
          <a:prstGeom prst="roundRect">
            <a:avLst/>
          </a:prstGeom>
          <a:solidFill>
            <a:srgbClr val="EA4D1C"/>
          </a:solidFill>
          <a:ln>
            <a:solidFill>
              <a:srgbClr val="EA4D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圆角 9">
            <a:extLst>
              <a:ext uri="{FF2B5EF4-FFF2-40B4-BE49-F238E27FC236}">
                <a16:creationId xmlns:a16="http://schemas.microsoft.com/office/drawing/2014/main" id="{AD95883A-1288-49D4-88E3-39DBF66A4CBC}"/>
              </a:ext>
            </a:extLst>
          </p:cNvPr>
          <p:cNvSpPr/>
          <p:nvPr userDrawn="1"/>
        </p:nvSpPr>
        <p:spPr>
          <a:xfrm>
            <a:off x="306365" y="496888"/>
            <a:ext cx="72000" cy="180000"/>
          </a:xfrm>
          <a:prstGeom prst="roundRect">
            <a:avLst/>
          </a:prstGeom>
          <a:solidFill>
            <a:schemeClr val="bg1"/>
          </a:solidFill>
          <a:ln>
            <a:solidFill>
              <a:srgbClr val="EA4D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351724936"/>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7EB372C-807F-40B7-82E3-487A6903556E}"/>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23EE319B-C9E6-4F76-A67A-F38EA40FF4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F577E5DC-FB5E-40F8-860C-AC1BBCE8C0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08055282-2078-4287-A2B2-2475F745F82B}"/>
              </a:ext>
            </a:extLst>
          </p:cNvPr>
          <p:cNvSpPr>
            <a:spLocks noGrp="1"/>
          </p:cNvSpPr>
          <p:nvPr>
            <p:ph type="dt" sz="half" idx="10"/>
          </p:nvPr>
        </p:nvSpPr>
        <p:spPr/>
        <p:txBody>
          <a:bodyPr/>
          <a:lstStyle/>
          <a:p>
            <a:fld id="{C6A23E22-A4F0-40C4-8D86-2BE3BC59145D}" type="datetimeFigureOut">
              <a:rPr lang="zh-CN" altLang="en-US" smtClean="0"/>
              <a:t>2021/8/24</a:t>
            </a:fld>
            <a:endParaRPr lang="zh-CN" altLang="en-US"/>
          </a:p>
        </p:txBody>
      </p:sp>
      <p:sp>
        <p:nvSpPr>
          <p:cNvPr id="6" name="页脚占位符 5">
            <a:extLst>
              <a:ext uri="{FF2B5EF4-FFF2-40B4-BE49-F238E27FC236}">
                <a16:creationId xmlns:a16="http://schemas.microsoft.com/office/drawing/2014/main" id="{AA9D4215-1D8C-4D9F-BA07-822C63F2FDC2}"/>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50B9C9CC-D3B2-42C3-8AEF-1E087958FB53}"/>
              </a:ext>
            </a:extLst>
          </p:cNvPr>
          <p:cNvSpPr>
            <a:spLocks noGrp="1"/>
          </p:cNvSpPr>
          <p:nvPr>
            <p:ph type="sldNum" sz="quarter" idx="12"/>
          </p:nvPr>
        </p:nvSpPr>
        <p:spPr/>
        <p:txBody>
          <a:bodyPr/>
          <a:lstStyle/>
          <a:p>
            <a:fld id="{E9982F2F-007C-48EF-ACAA-A879DE0C084A}" type="slidenum">
              <a:rPr lang="zh-CN" altLang="en-US" smtClean="0"/>
              <a:t>‹#›</a:t>
            </a:fld>
            <a:endParaRPr lang="zh-CN" altLang="en-US"/>
          </a:p>
        </p:txBody>
      </p:sp>
    </p:spTree>
    <p:extLst>
      <p:ext uri="{BB962C8B-B14F-4D97-AF65-F5344CB8AC3E}">
        <p14:creationId xmlns:p14="http://schemas.microsoft.com/office/powerpoint/2010/main" val="2722938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AE9C8F-67DE-4614-BD67-2098C464C7DB}"/>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85A8B87C-1825-457E-B649-A2D41C1E797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E923E1C9-2CC7-4190-855F-DB6DB308F0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06DC419A-F411-42F5-ADCE-22F5C69974E5}"/>
              </a:ext>
            </a:extLst>
          </p:cNvPr>
          <p:cNvSpPr>
            <a:spLocks noGrp="1"/>
          </p:cNvSpPr>
          <p:nvPr>
            <p:ph type="dt" sz="half" idx="10"/>
          </p:nvPr>
        </p:nvSpPr>
        <p:spPr/>
        <p:txBody>
          <a:bodyPr/>
          <a:lstStyle/>
          <a:p>
            <a:fld id="{C6A23E22-A4F0-40C4-8D86-2BE3BC59145D}" type="datetimeFigureOut">
              <a:rPr lang="zh-CN" altLang="en-US" smtClean="0"/>
              <a:t>2021/8/24</a:t>
            </a:fld>
            <a:endParaRPr lang="zh-CN" altLang="en-US"/>
          </a:p>
        </p:txBody>
      </p:sp>
      <p:sp>
        <p:nvSpPr>
          <p:cNvPr id="6" name="页脚占位符 5">
            <a:extLst>
              <a:ext uri="{FF2B5EF4-FFF2-40B4-BE49-F238E27FC236}">
                <a16:creationId xmlns:a16="http://schemas.microsoft.com/office/drawing/2014/main" id="{FA8FFF65-CADA-420A-9BA2-9439866B1CF4}"/>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C4883C54-B1B9-452D-B4A1-2385E941A49B}"/>
              </a:ext>
            </a:extLst>
          </p:cNvPr>
          <p:cNvSpPr>
            <a:spLocks noGrp="1"/>
          </p:cNvSpPr>
          <p:nvPr>
            <p:ph type="sldNum" sz="quarter" idx="12"/>
          </p:nvPr>
        </p:nvSpPr>
        <p:spPr/>
        <p:txBody>
          <a:bodyPr/>
          <a:lstStyle/>
          <a:p>
            <a:fld id="{E9982F2F-007C-48EF-ACAA-A879DE0C084A}" type="slidenum">
              <a:rPr lang="zh-CN" altLang="en-US" smtClean="0"/>
              <a:t>‹#›</a:t>
            </a:fld>
            <a:endParaRPr lang="zh-CN" altLang="en-US"/>
          </a:p>
        </p:txBody>
      </p:sp>
    </p:spTree>
    <p:extLst>
      <p:ext uri="{BB962C8B-B14F-4D97-AF65-F5344CB8AC3E}">
        <p14:creationId xmlns:p14="http://schemas.microsoft.com/office/powerpoint/2010/main" val="1507263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2C8C59FE-E7CB-456A-80E7-C231D3E99E9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19DF7B97-3793-4426-91ED-66DCDAFCFD9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4" name="日期占位符 3">
            <a:extLst>
              <a:ext uri="{FF2B5EF4-FFF2-40B4-BE49-F238E27FC236}">
                <a16:creationId xmlns:a16="http://schemas.microsoft.com/office/drawing/2014/main" id="{6046E5F3-F06E-47BE-95A7-365103D1A86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A23E22-A4F0-40C4-8D86-2BE3BC59145D}" type="datetimeFigureOut">
              <a:rPr lang="zh-CN" altLang="en-US" smtClean="0"/>
              <a:t>2021/8/24</a:t>
            </a:fld>
            <a:endParaRPr lang="zh-CN" altLang="en-US"/>
          </a:p>
        </p:txBody>
      </p:sp>
      <p:sp>
        <p:nvSpPr>
          <p:cNvPr id="5" name="页脚占位符 4">
            <a:extLst>
              <a:ext uri="{FF2B5EF4-FFF2-40B4-BE49-F238E27FC236}">
                <a16:creationId xmlns:a16="http://schemas.microsoft.com/office/drawing/2014/main" id="{ADE20B87-A443-4064-A34C-73385AB875D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2B82CB4A-261D-4EE9-B050-F68D014A93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982F2F-007C-48EF-ACAA-A879DE0C084A}" type="slidenum">
              <a:rPr lang="zh-CN" altLang="en-US" smtClean="0"/>
              <a:t>‹#›</a:t>
            </a:fld>
            <a:endParaRPr lang="zh-CN" altLang="en-US"/>
          </a:p>
        </p:txBody>
      </p:sp>
    </p:spTree>
    <p:extLst>
      <p:ext uri="{BB962C8B-B14F-4D97-AF65-F5344CB8AC3E}">
        <p14:creationId xmlns:p14="http://schemas.microsoft.com/office/powerpoint/2010/main" val="38883673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189" userDrawn="1">
          <p15:clr>
            <a:srgbClr val="F26B43"/>
          </p15:clr>
        </p15:guide>
        <p15:guide id="5" orient="horz" pos="432" userDrawn="1">
          <p15:clr>
            <a:srgbClr val="F26B43"/>
          </p15:clr>
        </p15:guide>
        <p15:guide id="6" orient="horz" pos="3888" userDrawn="1">
          <p15:clr>
            <a:srgbClr val="F26B43"/>
          </p15:clr>
        </p15:guide>
        <p15:guide id="8" orient="horz" pos="3067" userDrawn="1">
          <p15:clr>
            <a:srgbClr val="F26B43"/>
          </p15:clr>
        </p15:guide>
        <p15:guide id="9" pos="7469" userDrawn="1">
          <p15:clr>
            <a:srgbClr val="F26B43"/>
          </p15:clr>
        </p15:guide>
        <p15:guide id="10" orient="horz" pos="1253" userDrawn="1">
          <p15:clr>
            <a:srgbClr val="F26B43"/>
          </p15:clr>
        </p15:guide>
        <p15:guide id="11" pos="5654" userDrawn="1">
          <p15:clr>
            <a:srgbClr val="F26B43"/>
          </p15:clr>
        </p15:guide>
        <p15:guide id="12" pos="2026"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tags" Target="../tags/tag2.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2019年设计部规划">
            <a:extLst>
              <a:ext uri="{FF2B5EF4-FFF2-40B4-BE49-F238E27FC236}">
                <a16:creationId xmlns:a16="http://schemas.microsoft.com/office/drawing/2014/main" id="{1C458379-1BA5-4687-91FF-43B865513764}"/>
              </a:ext>
            </a:extLst>
          </p:cNvPr>
          <p:cNvSpPr txBox="1"/>
          <p:nvPr/>
        </p:nvSpPr>
        <p:spPr>
          <a:xfrm>
            <a:off x="1857909" y="1899255"/>
            <a:ext cx="4759707" cy="512961"/>
          </a:xfrm>
          <a:prstGeom prst="rect">
            <a:avLst/>
          </a:prstGeom>
          <a:ln w="12700">
            <a:miter lim="400000"/>
          </a:ln>
          <a:extLst>
            <a:ext uri="{C572A759-6A51-4108-AA02-DFA0A04FC94B}">
              <ma14:wrappingTextBoxFlag xmlns:ma14="http://schemas.microsoft.com/office/mac/drawingml/2011/main" xmlns="" val="1"/>
            </a:ext>
          </a:extLst>
        </p:spPr>
        <p:txBody>
          <a:bodyPr wrap="square" lIns="25400" tIns="25400" rIns="25400" bIns="25400" anchor="ctr">
            <a:spAutoFit/>
          </a:bodyPr>
          <a:lstStyle>
            <a:lvl1pPr algn="l" defTabSz="584200">
              <a:defRPr sz="6000">
                <a:solidFill>
                  <a:srgbClr val="FFFFFF"/>
                </a:solidFill>
                <a:latin typeface="Microsoft YaHei"/>
                <a:ea typeface="Microsoft YaHei"/>
                <a:cs typeface="Microsoft YaHei"/>
                <a:sym typeface="Microsoft YaHei"/>
              </a:defRPr>
            </a:lvl1pPr>
          </a:lstStyle>
          <a:p>
            <a:r>
              <a:rPr lang="en-US" altLang="zh-CN" sz="3000" dirty="0">
                <a:solidFill>
                  <a:schemeClr val="tx1"/>
                </a:solidFill>
              </a:rPr>
              <a:t>08</a:t>
            </a:r>
            <a:r>
              <a:rPr lang="zh-CN" altLang="en-US" sz="3000" dirty="0">
                <a:solidFill>
                  <a:schemeClr val="tx1"/>
                </a:solidFill>
              </a:rPr>
              <a:t>产包迭代方案建议</a:t>
            </a:r>
            <a:endParaRPr sz="3000" dirty="0">
              <a:solidFill>
                <a:schemeClr val="tx1"/>
              </a:solidFill>
            </a:endParaRPr>
          </a:p>
        </p:txBody>
      </p:sp>
      <p:sp>
        <p:nvSpPr>
          <p:cNvPr id="10" name="SSP设计组规划">
            <a:extLst>
              <a:ext uri="{FF2B5EF4-FFF2-40B4-BE49-F238E27FC236}">
                <a16:creationId xmlns:a16="http://schemas.microsoft.com/office/drawing/2014/main" id="{C2D20F82-0E57-4F83-8F16-F14A72EE1D85}"/>
              </a:ext>
            </a:extLst>
          </p:cNvPr>
          <p:cNvSpPr txBox="1"/>
          <p:nvPr/>
        </p:nvSpPr>
        <p:spPr>
          <a:xfrm>
            <a:off x="1857910" y="2827099"/>
            <a:ext cx="4040202" cy="359073"/>
          </a:xfrm>
          <a:prstGeom prst="rect">
            <a:avLst/>
          </a:prstGeom>
          <a:ln w="12700">
            <a:miter lim="400000"/>
          </a:ln>
          <a:extLst>
            <a:ext uri="{C572A759-6A51-4108-AA02-DFA0A04FC94B}">
              <ma14:wrappingTextBoxFlag xmlns:ma14="http://schemas.microsoft.com/office/mac/drawingml/2011/main" xmlns="" val="1"/>
            </a:ext>
          </a:extLst>
        </p:spPr>
        <p:txBody>
          <a:bodyPr wrap="square" lIns="25400" tIns="25400" rIns="25400" bIns="25400" anchor="ctr">
            <a:spAutoFit/>
          </a:bodyPr>
          <a:lstStyle>
            <a:lvl1pPr algn="l" defTabSz="584200">
              <a:defRPr sz="4000" b="0">
                <a:solidFill>
                  <a:srgbClr val="FFFFFF"/>
                </a:solidFill>
                <a:latin typeface="Microsoft YaHei"/>
                <a:ea typeface="Microsoft YaHei"/>
                <a:cs typeface="Microsoft YaHei"/>
                <a:sym typeface="Microsoft YaHei"/>
              </a:defRPr>
            </a:lvl1pPr>
          </a:lstStyle>
          <a:p>
            <a:r>
              <a:rPr lang="zh-CN" altLang="en-US" sz="2000" dirty="0">
                <a:solidFill>
                  <a:schemeClr val="tx1"/>
                </a:solidFill>
              </a:rPr>
              <a:t>老包替换</a:t>
            </a:r>
            <a:r>
              <a:rPr lang="en-US" altLang="zh-CN" sz="2000" dirty="0">
                <a:solidFill>
                  <a:schemeClr val="tx1"/>
                </a:solidFill>
              </a:rPr>
              <a:t>&amp;</a:t>
            </a:r>
            <a:r>
              <a:rPr lang="zh-CN" altLang="en-US" sz="2000" dirty="0">
                <a:solidFill>
                  <a:schemeClr val="tx1"/>
                </a:solidFill>
              </a:rPr>
              <a:t>新包上线原则</a:t>
            </a:r>
          </a:p>
        </p:txBody>
      </p:sp>
      <p:sp>
        <p:nvSpPr>
          <p:cNvPr id="11" name="线条">
            <a:extLst>
              <a:ext uri="{FF2B5EF4-FFF2-40B4-BE49-F238E27FC236}">
                <a16:creationId xmlns:a16="http://schemas.microsoft.com/office/drawing/2014/main" id="{DBA66DF9-1B3C-4F51-86E3-1E632E59E0F3}"/>
              </a:ext>
            </a:extLst>
          </p:cNvPr>
          <p:cNvSpPr/>
          <p:nvPr/>
        </p:nvSpPr>
        <p:spPr>
          <a:xfrm flipH="1" flipV="1">
            <a:off x="1890824" y="4038596"/>
            <a:ext cx="331467" cy="0"/>
          </a:xfrm>
          <a:prstGeom prst="line">
            <a:avLst/>
          </a:prstGeom>
          <a:ln w="63500">
            <a:solidFill>
              <a:srgbClr val="EA4D1C"/>
            </a:solidFill>
            <a:miter lim="400000"/>
          </a:ln>
        </p:spPr>
        <p:txBody>
          <a:bodyPr lIns="25400" tIns="25400" rIns="25400" bIns="25400" anchor="ctr"/>
          <a:lstStyle/>
          <a:p>
            <a:pPr defTabSz="228600">
              <a:defRPr sz="1200" b="0">
                <a:latin typeface="Helvetica"/>
                <a:ea typeface="Helvetica"/>
                <a:cs typeface="Helvetica"/>
                <a:sym typeface="Helvetica"/>
              </a:defRPr>
            </a:pPr>
            <a:endParaRPr sz="600"/>
          </a:p>
        </p:txBody>
      </p:sp>
      <p:sp>
        <p:nvSpPr>
          <p:cNvPr id="12" name="黄海澄">
            <a:extLst>
              <a:ext uri="{FF2B5EF4-FFF2-40B4-BE49-F238E27FC236}">
                <a16:creationId xmlns:a16="http://schemas.microsoft.com/office/drawing/2014/main" id="{2D8D2E0B-F6C8-41FA-A2CB-D300F3FABD97}"/>
              </a:ext>
            </a:extLst>
          </p:cNvPr>
          <p:cNvSpPr txBox="1"/>
          <p:nvPr/>
        </p:nvSpPr>
        <p:spPr>
          <a:xfrm>
            <a:off x="1857910" y="4154421"/>
            <a:ext cx="4040202" cy="359073"/>
          </a:xfrm>
          <a:prstGeom prst="rect">
            <a:avLst/>
          </a:prstGeom>
          <a:ln w="12700">
            <a:miter lim="400000"/>
          </a:ln>
          <a:extLst>
            <a:ext uri="{C572A759-6A51-4108-AA02-DFA0A04FC94B}">
              <ma14:wrappingTextBoxFlag xmlns:ma14="http://schemas.microsoft.com/office/mac/drawingml/2011/main" xmlns="" val="1"/>
            </a:ext>
          </a:extLst>
        </p:spPr>
        <p:txBody>
          <a:bodyPr lIns="25400" tIns="25400" rIns="25400" bIns="25400" anchor="ctr">
            <a:spAutoFit/>
          </a:bodyPr>
          <a:lstStyle>
            <a:lvl1pPr algn="l" defTabSz="584200">
              <a:defRPr sz="4000" b="0">
                <a:solidFill>
                  <a:srgbClr val="FFFFFF"/>
                </a:solidFill>
                <a:latin typeface="Microsoft YaHei"/>
                <a:ea typeface="Microsoft YaHei"/>
                <a:cs typeface="Microsoft YaHei"/>
                <a:sym typeface="Microsoft YaHei"/>
              </a:defRPr>
            </a:lvl1pPr>
          </a:lstStyle>
          <a:p>
            <a:r>
              <a:rPr lang="zh-CN" altLang="en-US" sz="2000" dirty="0">
                <a:solidFill>
                  <a:schemeClr val="tx1"/>
                </a:solidFill>
              </a:rPr>
              <a:t>商業研究部</a:t>
            </a:r>
            <a:r>
              <a:rPr lang="en-US" altLang="zh-CN" sz="2000" dirty="0">
                <a:solidFill>
                  <a:schemeClr val="tx1"/>
                </a:solidFill>
              </a:rPr>
              <a:t> | Business Analytics</a:t>
            </a:r>
          </a:p>
        </p:txBody>
      </p:sp>
      <p:cxnSp>
        <p:nvCxnSpPr>
          <p:cNvPr id="13" name="PA-直线连接符 4">
            <a:extLst>
              <a:ext uri="{FF2B5EF4-FFF2-40B4-BE49-F238E27FC236}">
                <a16:creationId xmlns:a16="http://schemas.microsoft.com/office/drawing/2014/main" id="{C5CA7792-0B48-44C5-8059-5114EE728AAE}"/>
              </a:ext>
            </a:extLst>
          </p:cNvPr>
          <p:cNvCxnSpPr>
            <a:cxnSpLocks/>
          </p:cNvCxnSpPr>
          <p:nvPr>
            <p:custDataLst>
              <p:tags r:id="rId1"/>
            </p:custDataLst>
          </p:nvPr>
        </p:nvCxnSpPr>
        <p:spPr>
          <a:xfrm>
            <a:off x="1890824" y="2615198"/>
            <a:ext cx="1956174" cy="0"/>
          </a:xfrm>
          <a:prstGeom prst="line">
            <a:avLst/>
          </a:prstGeom>
          <a:noFill/>
          <a:ln w="25400" cap="flat">
            <a:solidFill>
              <a:srgbClr val="EA4D1C"/>
            </a:solidFill>
            <a:prstDash val="solid"/>
            <a:miter lim="400000"/>
          </a:ln>
          <a:effectLst/>
          <a:sp3d/>
        </p:spPr>
        <p:style>
          <a:lnRef idx="0">
            <a:scrgbClr r="0" g="0" b="0"/>
          </a:lnRef>
          <a:fillRef idx="0">
            <a:scrgbClr r="0" g="0" b="0"/>
          </a:fillRef>
          <a:effectRef idx="0">
            <a:scrgbClr r="0" g="0" b="0"/>
          </a:effectRef>
          <a:fontRef idx="none"/>
        </p:style>
      </p:cxnSp>
      <p:pic>
        <p:nvPicPr>
          <p:cNvPr id="15" name="圖片 4">
            <a:extLst>
              <a:ext uri="{FF2B5EF4-FFF2-40B4-BE49-F238E27FC236}">
                <a16:creationId xmlns:a16="http://schemas.microsoft.com/office/drawing/2014/main" id="{9C4F6BFD-CFB8-451E-A0B7-823B05DEED0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5550" y="5342459"/>
            <a:ext cx="2879336" cy="1618514"/>
          </a:xfrm>
          <a:prstGeom prst="rect">
            <a:avLst/>
          </a:prstGeom>
        </p:spPr>
      </p:pic>
    </p:spTree>
    <p:extLst>
      <p:ext uri="{BB962C8B-B14F-4D97-AF65-F5344CB8AC3E}">
        <p14:creationId xmlns:p14="http://schemas.microsoft.com/office/powerpoint/2010/main" val="6290223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11C7B00-6586-47BB-8F10-EA31D8DAE897}"/>
              </a:ext>
            </a:extLst>
          </p:cNvPr>
          <p:cNvSpPr>
            <a:spLocks noGrp="1"/>
          </p:cNvSpPr>
          <p:nvPr>
            <p:ph type="title"/>
          </p:nvPr>
        </p:nvSpPr>
        <p:spPr/>
        <p:txBody>
          <a:bodyPr/>
          <a:lstStyle/>
          <a:p>
            <a:r>
              <a:rPr lang="zh-CN" altLang="en-US" dirty="0"/>
              <a:t>實體包營收情況分析</a:t>
            </a:r>
          </a:p>
        </p:txBody>
      </p:sp>
      <p:graphicFrame>
        <p:nvGraphicFramePr>
          <p:cNvPr id="3" name="图表 2">
            <a:extLst>
              <a:ext uri="{FF2B5EF4-FFF2-40B4-BE49-F238E27FC236}">
                <a16:creationId xmlns:a16="http://schemas.microsoft.com/office/drawing/2014/main" id="{216F287D-4AA5-440B-89FF-07A10CA0FF3B}"/>
              </a:ext>
            </a:extLst>
          </p:cNvPr>
          <p:cNvGraphicFramePr>
            <a:graphicFrameLocks/>
          </p:cNvGraphicFramePr>
          <p:nvPr>
            <p:extLst>
              <p:ext uri="{D42A27DB-BD31-4B8C-83A1-F6EECF244321}">
                <p14:modId xmlns:p14="http://schemas.microsoft.com/office/powerpoint/2010/main" val="729159226"/>
              </p:ext>
            </p:extLst>
          </p:nvPr>
        </p:nvGraphicFramePr>
        <p:xfrm>
          <a:off x="300038" y="681749"/>
          <a:ext cx="5795962" cy="5490451"/>
        </p:xfrm>
        <a:graphic>
          <a:graphicData uri="http://schemas.openxmlformats.org/drawingml/2006/chart">
            <c:chart xmlns:c="http://schemas.openxmlformats.org/drawingml/2006/chart" xmlns:r="http://schemas.openxmlformats.org/officeDocument/2006/relationships" r:id="rId2"/>
          </a:graphicData>
        </a:graphic>
      </p:graphicFrame>
      <p:sp>
        <p:nvSpPr>
          <p:cNvPr id="4" name="文本框 3">
            <a:extLst>
              <a:ext uri="{FF2B5EF4-FFF2-40B4-BE49-F238E27FC236}">
                <a16:creationId xmlns:a16="http://schemas.microsoft.com/office/drawing/2014/main" id="{92DA2B2E-8FC0-4451-8ACF-6ADA4C16C774}"/>
              </a:ext>
            </a:extLst>
          </p:cNvPr>
          <p:cNvSpPr txBox="1"/>
          <p:nvPr/>
        </p:nvSpPr>
        <p:spPr>
          <a:xfrm>
            <a:off x="6023128" y="909000"/>
            <a:ext cx="5782928" cy="5632311"/>
          </a:xfrm>
          <a:prstGeom prst="rect">
            <a:avLst/>
          </a:prstGeom>
          <a:noFill/>
        </p:spPr>
        <p:txBody>
          <a:bodyPr wrap="square" rtlCol="0">
            <a:spAutoFit/>
          </a:bodyPr>
          <a:lstStyle/>
          <a:p>
            <a:pPr marL="285750" indent="-285750">
              <a:buFont typeface="Arial" panose="020B0604020202020204" pitchFamily="34" charset="0"/>
              <a:buChar char="•"/>
            </a:pPr>
            <a:r>
              <a:rPr lang="zh-CN" altLang="en-US" dirty="0">
                <a:latin typeface="+mn-ea"/>
              </a:rPr>
              <a:t>實體包和新遊戲包性質相似兼具政治任務，一般次月達到銷售及營收的巔峰</a:t>
            </a:r>
            <a:endParaRPr lang="en-US" altLang="zh-CN" dirty="0">
              <a:latin typeface="+mn-ea"/>
            </a:endParaRPr>
          </a:p>
          <a:p>
            <a:endParaRPr lang="en-US" altLang="zh-CN" dirty="0">
              <a:latin typeface="+mn-ea"/>
            </a:endParaRPr>
          </a:p>
          <a:p>
            <a:pPr marL="285750" indent="-285750">
              <a:buFont typeface="Arial" panose="020B0604020202020204" pitchFamily="34" charset="0"/>
              <a:buChar char="•"/>
            </a:pPr>
            <a:r>
              <a:rPr lang="zh-CN" altLang="en-US" dirty="0">
                <a:latin typeface="+mn-ea"/>
              </a:rPr>
              <a:t>銷量長尾，時間週期拉太長，需加強第一次生產數量監測（預估量和四大超商要量評估需嚴控）</a:t>
            </a:r>
            <a:endParaRPr lang="en-US" altLang="zh-CN" dirty="0">
              <a:latin typeface="+mn-ea"/>
            </a:endParaRPr>
          </a:p>
          <a:p>
            <a:pPr marL="285750" indent="-285750">
              <a:buFont typeface="Arial" panose="020B0604020202020204" pitchFamily="34" charset="0"/>
              <a:buChar char="•"/>
            </a:pPr>
            <a:endParaRPr lang="en-US" altLang="zh-CN" dirty="0">
              <a:latin typeface="+mn-ea"/>
            </a:endParaRPr>
          </a:p>
          <a:p>
            <a:pPr marL="285750" indent="-285750">
              <a:buFont typeface="Arial" panose="020B0604020202020204" pitchFamily="34" charset="0"/>
              <a:buChar char="•"/>
            </a:pPr>
            <a:r>
              <a:rPr lang="zh-CN" altLang="en-US" dirty="0">
                <a:latin typeface="+mn-ea"/>
              </a:rPr>
              <a:t>用指數預測目前在售</a:t>
            </a:r>
            <a:r>
              <a:rPr lang="en-US" altLang="zh-CN" dirty="0">
                <a:latin typeface="+mn-ea"/>
              </a:rPr>
              <a:t>6</a:t>
            </a:r>
            <a:r>
              <a:rPr lang="zh-CN" altLang="en-US" dirty="0">
                <a:latin typeface="+mn-ea"/>
              </a:rPr>
              <a:t>款產包未來的銷量後，預估實體包上線後</a:t>
            </a:r>
            <a:r>
              <a:rPr lang="en-US" altLang="zh-CN" dirty="0">
                <a:latin typeface="+mn-ea"/>
              </a:rPr>
              <a:t>9</a:t>
            </a:r>
            <a:r>
              <a:rPr lang="zh-CN" altLang="en-US" dirty="0">
                <a:latin typeface="+mn-ea"/>
              </a:rPr>
              <a:t>個月銷售總數量在</a:t>
            </a:r>
            <a:r>
              <a:rPr lang="en-US" altLang="zh-CN" dirty="0">
                <a:latin typeface="+mn-ea"/>
              </a:rPr>
              <a:t>25,000</a:t>
            </a:r>
          </a:p>
          <a:p>
            <a:pPr marL="285750" indent="-285750">
              <a:buFont typeface="Arial" panose="020B0604020202020204" pitchFamily="34" charset="0"/>
              <a:buChar char="•"/>
            </a:pPr>
            <a:endParaRPr lang="en-US" altLang="zh-CN" dirty="0">
              <a:latin typeface="+mn-ea"/>
            </a:endParaRPr>
          </a:p>
          <a:p>
            <a:pPr marL="285750" indent="-285750">
              <a:buFont typeface="Arial" panose="020B0604020202020204" pitchFamily="34" charset="0"/>
              <a:buChar char="•"/>
            </a:pPr>
            <a:r>
              <a:rPr lang="zh-CN" altLang="en-US" dirty="0">
                <a:latin typeface="+mn-ea"/>
              </a:rPr>
              <a:t>預測數據</a:t>
            </a:r>
            <a:r>
              <a:rPr lang="en-US" altLang="zh-CN" dirty="0">
                <a:latin typeface="+mn-ea"/>
              </a:rPr>
              <a:t>6</a:t>
            </a:r>
            <a:r>
              <a:rPr lang="zh-CN" altLang="en-US" dirty="0">
                <a:latin typeface="+mn-ea"/>
              </a:rPr>
              <a:t>個月後月增長接近飽和，總銷售數量平均在</a:t>
            </a:r>
            <a:r>
              <a:rPr lang="en-US" altLang="zh-CN" dirty="0">
                <a:latin typeface="+mn-ea"/>
              </a:rPr>
              <a:t>24,000</a:t>
            </a:r>
            <a:r>
              <a:rPr lang="zh-CN" altLang="en-US" dirty="0">
                <a:latin typeface="+mn-ea"/>
              </a:rPr>
              <a:t>，故建議實體包上線週期後續可暫定為</a:t>
            </a:r>
            <a:r>
              <a:rPr lang="en-US" altLang="zh-CN" dirty="0">
                <a:latin typeface="+mn-ea"/>
              </a:rPr>
              <a:t>6</a:t>
            </a:r>
            <a:r>
              <a:rPr lang="zh-CN" altLang="en-US" dirty="0">
                <a:latin typeface="+mn-ea"/>
              </a:rPr>
              <a:t>個月週期。</a:t>
            </a:r>
            <a:endParaRPr lang="en-US" altLang="zh-CN" dirty="0">
              <a:latin typeface="+mn-ea"/>
            </a:endParaRPr>
          </a:p>
          <a:p>
            <a:pPr marL="285750" indent="-285750">
              <a:buFont typeface="Arial" panose="020B0604020202020204" pitchFamily="34" charset="0"/>
              <a:buChar char="•"/>
            </a:pPr>
            <a:endParaRPr lang="en-US" altLang="zh-CN" dirty="0">
              <a:latin typeface="+mn-ea"/>
            </a:endParaRPr>
          </a:p>
          <a:p>
            <a:pPr marL="285750" indent="-285750">
              <a:buFont typeface="Arial" panose="020B0604020202020204" pitchFamily="34" charset="0"/>
              <a:buChar char="•"/>
            </a:pPr>
            <a:r>
              <a:rPr lang="zh-CN" altLang="en-US" dirty="0">
                <a:latin typeface="+mn-ea"/>
              </a:rPr>
              <a:t>說明：實體包的單價不提升的話，控制首次上線數量</a:t>
            </a:r>
            <a:endParaRPr lang="en-US" altLang="zh-CN" dirty="0">
              <a:latin typeface="+mn-ea"/>
            </a:endParaRPr>
          </a:p>
          <a:p>
            <a:pPr marL="285750" indent="-285750">
              <a:buFont typeface="Arial" panose="020B0604020202020204" pitchFamily="34" charset="0"/>
              <a:buChar char="•"/>
            </a:pPr>
            <a:endParaRPr lang="en-US" altLang="zh-CN" dirty="0">
              <a:latin typeface="+mn-ea"/>
            </a:endParaRPr>
          </a:p>
          <a:p>
            <a:pPr marL="285750" indent="-285750">
              <a:buFont typeface="Arial" panose="020B0604020202020204" pitchFamily="34" charset="0"/>
              <a:buChar char="•"/>
            </a:pPr>
            <a:r>
              <a:rPr lang="zh-CN" altLang="en-US" dirty="0">
                <a:latin typeface="+mn-ea"/>
              </a:rPr>
              <a:t>建議方案：</a:t>
            </a:r>
            <a:r>
              <a:rPr lang="en-US" altLang="zh-CN" dirty="0">
                <a:latin typeface="+mn-ea"/>
              </a:rPr>
              <a:t>1</a:t>
            </a:r>
            <a:r>
              <a:rPr lang="zh-CN" altLang="en-US" dirty="0">
                <a:latin typeface="+mn-ea"/>
              </a:rPr>
              <a:t>）保持單價不變的基礎上，減少印刷量控制退貨成本</a:t>
            </a:r>
            <a:endParaRPr lang="en-US" altLang="zh-CN" dirty="0">
              <a:latin typeface="+mn-ea"/>
            </a:endParaRPr>
          </a:p>
          <a:p>
            <a:pPr marL="285750" indent="-285750">
              <a:buFont typeface="Arial" panose="020B0604020202020204" pitchFamily="34" charset="0"/>
              <a:buChar char="•"/>
            </a:pPr>
            <a:r>
              <a:rPr lang="en-US" altLang="zh-CN" dirty="0">
                <a:latin typeface="+mn-ea"/>
              </a:rPr>
              <a:t>2</a:t>
            </a:r>
            <a:r>
              <a:rPr lang="zh-CN" altLang="en-US" dirty="0">
                <a:latin typeface="+mn-ea"/>
              </a:rPr>
              <a:t>）提高實體包單價，保持印刷原印刷量</a:t>
            </a:r>
            <a:r>
              <a:rPr lang="en-US" altLang="zh-CN" dirty="0">
                <a:latin typeface="+mn-ea"/>
              </a:rPr>
              <a:t>30,000*35,000,</a:t>
            </a:r>
            <a:r>
              <a:rPr lang="zh-CN" altLang="en-US" dirty="0">
                <a:latin typeface="+mn-ea"/>
              </a:rPr>
              <a:t>提高單價</a:t>
            </a:r>
            <a:endParaRPr lang="en-US" altLang="zh-CN" dirty="0">
              <a:latin typeface="+mn-ea"/>
            </a:endParaRPr>
          </a:p>
          <a:p>
            <a:pPr marL="285750" indent="-285750">
              <a:buFont typeface="Arial" panose="020B0604020202020204" pitchFamily="34" charset="0"/>
              <a:buChar char="•"/>
            </a:pPr>
            <a:r>
              <a:rPr lang="zh-CN" altLang="en-US" dirty="0">
                <a:latin typeface="+mn-ea"/>
              </a:rPr>
              <a:t>測算兩種方案和原方案區別得出最優方案</a:t>
            </a:r>
            <a:endParaRPr lang="en-US" altLang="zh-CN" dirty="0">
              <a:latin typeface="+mn-ea"/>
            </a:endParaRPr>
          </a:p>
        </p:txBody>
      </p:sp>
    </p:spTree>
    <p:extLst>
      <p:ext uri="{BB962C8B-B14F-4D97-AF65-F5344CB8AC3E}">
        <p14:creationId xmlns:p14="http://schemas.microsoft.com/office/powerpoint/2010/main" val="6463600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1909855-F5F0-4C9C-B618-A223D6532A16}"/>
              </a:ext>
            </a:extLst>
          </p:cNvPr>
          <p:cNvSpPr>
            <a:spLocks noGrp="1"/>
          </p:cNvSpPr>
          <p:nvPr>
            <p:ph type="title"/>
          </p:nvPr>
        </p:nvSpPr>
        <p:spPr/>
        <p:txBody>
          <a:bodyPr/>
          <a:lstStyle/>
          <a:p>
            <a:r>
              <a:rPr lang="zh-CN" altLang="en-US" dirty="0"/>
              <a:t>非遊戲包營收變化</a:t>
            </a:r>
            <a:r>
              <a:rPr lang="en-US" altLang="zh-CN" dirty="0"/>
              <a:t>—</a:t>
            </a:r>
            <a:r>
              <a:rPr lang="zh-CN" altLang="en-US" dirty="0"/>
              <a:t>不區分線上和線下（上線時間不足</a:t>
            </a:r>
            <a:r>
              <a:rPr lang="en-US" altLang="zh-CN" dirty="0"/>
              <a:t>6</a:t>
            </a:r>
            <a:r>
              <a:rPr lang="zh-CN" altLang="en-US" dirty="0"/>
              <a:t>個月的已補足預測數據）</a:t>
            </a:r>
          </a:p>
        </p:txBody>
      </p:sp>
      <p:sp>
        <p:nvSpPr>
          <p:cNvPr id="13" name="文本框 12">
            <a:extLst>
              <a:ext uri="{FF2B5EF4-FFF2-40B4-BE49-F238E27FC236}">
                <a16:creationId xmlns:a16="http://schemas.microsoft.com/office/drawing/2014/main" id="{7E4F51B7-F187-4E6F-BD42-366C43C99088}"/>
              </a:ext>
            </a:extLst>
          </p:cNvPr>
          <p:cNvSpPr txBox="1"/>
          <p:nvPr/>
        </p:nvSpPr>
        <p:spPr>
          <a:xfrm>
            <a:off x="6642136" y="707031"/>
            <a:ext cx="5400048" cy="5632311"/>
          </a:xfrm>
          <a:prstGeom prst="rect">
            <a:avLst/>
          </a:prstGeom>
          <a:noFill/>
        </p:spPr>
        <p:txBody>
          <a:bodyPr wrap="square" rtlCol="0">
            <a:spAutoFit/>
          </a:bodyPr>
          <a:lstStyle/>
          <a:p>
            <a:pPr marL="285750" indent="-285750">
              <a:buFont typeface="Arial" panose="020B0604020202020204" pitchFamily="34" charset="0"/>
              <a:buChar char="•"/>
            </a:pPr>
            <a:r>
              <a:rPr lang="zh-CN" altLang="en-US" dirty="0"/>
              <a:t>上線首月，若營收僅有</a:t>
            </a:r>
            <a:r>
              <a:rPr lang="en-US" altLang="zh-CN" dirty="0"/>
              <a:t>87,938</a:t>
            </a:r>
            <a:r>
              <a:rPr lang="zh-CN" altLang="en-US" dirty="0"/>
              <a:t>及以下（尾部</a:t>
            </a:r>
            <a:r>
              <a:rPr lang="en-US" altLang="zh-CN" dirty="0"/>
              <a:t>20%</a:t>
            </a:r>
            <a:r>
              <a:rPr lang="zh-CN" altLang="en-US" dirty="0"/>
              <a:t>產包的最高營收額）可列入備選淘汰區，次月無提升即下架</a:t>
            </a:r>
            <a:endParaRPr lang="en-US" altLang="zh-CN" dirty="0"/>
          </a:p>
          <a:p>
            <a:pPr marL="285750" indent="-285750">
              <a:buFont typeface="Arial" panose="020B0604020202020204" pitchFamily="34" charset="0"/>
              <a:buChar char="•"/>
            </a:pPr>
            <a:endParaRPr lang="en-US" altLang="zh-CN" dirty="0"/>
          </a:p>
          <a:p>
            <a:endParaRPr lang="en-US" altLang="zh-CN" dirty="0"/>
          </a:p>
          <a:p>
            <a:pPr marL="285750" indent="-285750">
              <a:buFont typeface="Arial" panose="020B0604020202020204" pitchFamily="34" charset="0"/>
              <a:buChar char="•"/>
            </a:pPr>
            <a:r>
              <a:rPr lang="zh-CN" altLang="en-US" dirty="0"/>
              <a:t>上線首月，若營收高於</a:t>
            </a:r>
            <a:r>
              <a:rPr lang="en-US" altLang="zh-CN" dirty="0"/>
              <a:t>591,601</a:t>
            </a:r>
            <a:r>
              <a:rPr lang="zh-CN" altLang="en-US" dirty="0"/>
              <a:t>，則進入安全區，上線至少</a:t>
            </a:r>
            <a:r>
              <a:rPr lang="en-US" altLang="zh-CN" dirty="0"/>
              <a:t>9</a:t>
            </a:r>
            <a:r>
              <a:rPr lang="zh-CN" altLang="en-US" dirty="0"/>
              <a:t>個月</a:t>
            </a:r>
            <a:endParaRPr lang="en-US" altLang="zh-CN" dirty="0"/>
          </a:p>
          <a:p>
            <a:endParaRPr lang="en-US" altLang="zh-CN" dirty="0"/>
          </a:p>
          <a:p>
            <a:pPr marL="285750" indent="-285750">
              <a:buFont typeface="Arial" panose="020B0604020202020204" pitchFamily="34" charset="0"/>
              <a:buChar char="•"/>
            </a:pPr>
            <a:endParaRPr lang="en-US" altLang="zh-CN" dirty="0"/>
          </a:p>
          <a:p>
            <a:pPr marL="285750" indent="-285750">
              <a:buFont typeface="Arial" panose="020B0604020202020204" pitchFamily="34" charset="0"/>
              <a:buChar char="•"/>
            </a:pPr>
            <a:r>
              <a:rPr lang="zh-CN" altLang="en-US" dirty="0"/>
              <a:t>其餘包進入競賽區，綜合</a:t>
            </a:r>
            <a:r>
              <a:rPr lang="en-US" altLang="zh-CN" dirty="0"/>
              <a:t>6</a:t>
            </a:r>
            <a:r>
              <a:rPr lang="zh-CN" altLang="en-US" dirty="0"/>
              <a:t>月表現測算排名，</a:t>
            </a:r>
            <a:r>
              <a:rPr lang="en-US" altLang="zh-CN" dirty="0"/>
              <a:t>6</a:t>
            </a:r>
            <a:r>
              <a:rPr lang="zh-CN" altLang="en-US" dirty="0"/>
              <a:t>個月總營收未達前</a:t>
            </a:r>
            <a:r>
              <a:rPr lang="en-US" altLang="zh-CN" dirty="0"/>
              <a:t>75%</a:t>
            </a:r>
            <a:r>
              <a:rPr lang="zh-CN" altLang="en-US" dirty="0"/>
              <a:t>可進入淘汰區</a:t>
            </a:r>
            <a:endParaRPr lang="en-US" altLang="zh-CN" dirty="0"/>
          </a:p>
          <a:p>
            <a:pPr marL="285750" indent="-285750">
              <a:buFont typeface="Arial" panose="020B0604020202020204" pitchFamily="34" charset="0"/>
              <a:buChar char="•"/>
            </a:pPr>
            <a:endParaRPr lang="en-US" altLang="zh-CN" dirty="0"/>
          </a:p>
          <a:p>
            <a:pPr marL="285750" indent="-285750">
              <a:buFont typeface="Arial" panose="020B0604020202020204" pitchFamily="34" charset="0"/>
              <a:buChar char="•"/>
            </a:pPr>
            <a:endParaRPr lang="en-US" altLang="zh-CN" dirty="0"/>
          </a:p>
          <a:p>
            <a:pPr marL="285750" indent="-285750">
              <a:buFont typeface="Arial" panose="020B0604020202020204" pitchFamily="34" charset="0"/>
              <a:buChar char="•"/>
            </a:pPr>
            <a:endParaRPr lang="en-US" altLang="zh-CN" dirty="0"/>
          </a:p>
          <a:p>
            <a:pPr marL="285750" indent="-285750">
              <a:buFont typeface="Arial" panose="020B0604020202020204" pitchFamily="34" charset="0"/>
              <a:buChar char="•"/>
            </a:pPr>
            <a:r>
              <a:rPr lang="en-US" altLang="zh-CN" dirty="0"/>
              <a:t>6</a:t>
            </a:r>
            <a:r>
              <a:rPr lang="zh-CN" altLang="en-US" dirty="0"/>
              <a:t>月後未達前</a:t>
            </a:r>
            <a:r>
              <a:rPr lang="en-US" altLang="zh-CN" dirty="0"/>
              <a:t>75%</a:t>
            </a:r>
            <a:r>
              <a:rPr lang="zh-CN" altLang="en-US" dirty="0"/>
              <a:t>的產包，可優先下架除官網渠道外的其餘通路，官網最後下架原因在於官網成本最低</a:t>
            </a:r>
            <a:endParaRPr lang="en-US" altLang="zh-CN" dirty="0"/>
          </a:p>
          <a:p>
            <a:pPr marL="285750" indent="-285750">
              <a:buFont typeface="Arial" panose="020B0604020202020204" pitchFamily="34" charset="0"/>
              <a:buChar char="•"/>
            </a:pPr>
            <a:endParaRPr lang="en-US" altLang="zh-CN" dirty="0"/>
          </a:p>
          <a:p>
            <a:pPr marL="285750" indent="-285750">
              <a:buFont typeface="Arial" panose="020B0604020202020204" pitchFamily="34" charset="0"/>
              <a:buChar char="•"/>
            </a:pPr>
            <a:endParaRPr lang="en-US" altLang="zh-CN" dirty="0"/>
          </a:p>
          <a:p>
            <a:pPr marL="285750" indent="-285750">
              <a:buFont typeface="Arial" panose="020B0604020202020204" pitchFamily="34" charset="0"/>
              <a:buChar char="•"/>
            </a:pPr>
            <a:endParaRPr lang="en-US" altLang="zh-CN" dirty="0"/>
          </a:p>
        </p:txBody>
      </p:sp>
      <p:graphicFrame>
        <p:nvGraphicFramePr>
          <p:cNvPr id="8" name="图表 7">
            <a:extLst>
              <a:ext uri="{FF2B5EF4-FFF2-40B4-BE49-F238E27FC236}">
                <a16:creationId xmlns:a16="http://schemas.microsoft.com/office/drawing/2014/main" id="{20903518-0A35-4BBE-B140-9AC8867F6CEF}"/>
              </a:ext>
            </a:extLst>
          </p:cNvPr>
          <p:cNvGraphicFramePr>
            <a:graphicFrameLocks/>
          </p:cNvGraphicFramePr>
          <p:nvPr>
            <p:extLst>
              <p:ext uri="{D42A27DB-BD31-4B8C-83A1-F6EECF244321}">
                <p14:modId xmlns:p14="http://schemas.microsoft.com/office/powerpoint/2010/main" val="1566459378"/>
              </p:ext>
            </p:extLst>
          </p:nvPr>
        </p:nvGraphicFramePr>
        <p:xfrm>
          <a:off x="336000" y="834977"/>
          <a:ext cx="6480000" cy="5737274"/>
        </p:xfrm>
        <a:graphic>
          <a:graphicData uri="http://schemas.openxmlformats.org/drawingml/2006/chart">
            <c:chart xmlns:c="http://schemas.openxmlformats.org/drawingml/2006/chart" xmlns:r="http://schemas.openxmlformats.org/officeDocument/2006/relationships" r:id="rId2"/>
          </a:graphicData>
        </a:graphic>
      </p:graphicFrame>
      <p:cxnSp>
        <p:nvCxnSpPr>
          <p:cNvPr id="9" name="直接连接符 8">
            <a:extLst>
              <a:ext uri="{FF2B5EF4-FFF2-40B4-BE49-F238E27FC236}">
                <a16:creationId xmlns:a16="http://schemas.microsoft.com/office/drawing/2014/main" id="{28B9363D-6D92-43E0-95E4-407B356B8F9B}"/>
              </a:ext>
            </a:extLst>
          </p:cNvPr>
          <p:cNvCxnSpPr>
            <a:cxnSpLocks/>
          </p:cNvCxnSpPr>
          <p:nvPr/>
        </p:nvCxnSpPr>
        <p:spPr>
          <a:xfrm>
            <a:off x="3576000" y="1381336"/>
            <a:ext cx="0" cy="4950034"/>
          </a:xfrm>
          <a:prstGeom prst="line">
            <a:avLst/>
          </a:prstGeom>
          <a:ln w="38100">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11" name="直接连接符 10">
            <a:extLst>
              <a:ext uri="{FF2B5EF4-FFF2-40B4-BE49-F238E27FC236}">
                <a16:creationId xmlns:a16="http://schemas.microsoft.com/office/drawing/2014/main" id="{24C46BCE-944A-4588-93AB-39ABE56F8AC0}"/>
              </a:ext>
            </a:extLst>
          </p:cNvPr>
          <p:cNvCxnSpPr>
            <a:cxnSpLocks/>
          </p:cNvCxnSpPr>
          <p:nvPr/>
        </p:nvCxnSpPr>
        <p:spPr>
          <a:xfrm>
            <a:off x="2136000" y="1269000"/>
            <a:ext cx="0" cy="5062370"/>
          </a:xfrm>
          <a:prstGeom prst="line">
            <a:avLst/>
          </a:prstGeom>
          <a:ln w="38100">
            <a:solidFill>
              <a:srgbClr val="C0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05481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1615B6-63A0-475C-99F2-CF9EEDA81CA1}"/>
              </a:ext>
            </a:extLst>
          </p:cNvPr>
          <p:cNvSpPr>
            <a:spLocks noGrp="1"/>
          </p:cNvSpPr>
          <p:nvPr>
            <p:ph type="title"/>
          </p:nvPr>
        </p:nvSpPr>
        <p:spPr/>
        <p:txBody>
          <a:bodyPr/>
          <a:lstStyle/>
          <a:p>
            <a:r>
              <a:rPr lang="zh-CN" altLang="en-US" dirty="0"/>
              <a:t>非實體產包營收變化</a:t>
            </a:r>
            <a:r>
              <a:rPr lang="en-US" altLang="zh-CN" dirty="0"/>
              <a:t>—</a:t>
            </a:r>
            <a:r>
              <a:rPr lang="zh-CN" altLang="en-US" dirty="0"/>
              <a:t>線上</a:t>
            </a:r>
            <a:r>
              <a:rPr lang="en-US" altLang="zh-CN" dirty="0"/>
              <a:t>Vs.</a:t>
            </a:r>
            <a:r>
              <a:rPr lang="zh-CN" altLang="en-US" dirty="0"/>
              <a:t>線下</a:t>
            </a:r>
          </a:p>
        </p:txBody>
      </p:sp>
      <p:sp>
        <p:nvSpPr>
          <p:cNvPr id="3" name="文本框 2">
            <a:extLst>
              <a:ext uri="{FF2B5EF4-FFF2-40B4-BE49-F238E27FC236}">
                <a16:creationId xmlns:a16="http://schemas.microsoft.com/office/drawing/2014/main" id="{0D3ABD57-C929-4B22-A01A-FEDF89EE3357}"/>
              </a:ext>
            </a:extLst>
          </p:cNvPr>
          <p:cNvSpPr txBox="1"/>
          <p:nvPr/>
        </p:nvSpPr>
        <p:spPr>
          <a:xfrm>
            <a:off x="330534" y="1036360"/>
            <a:ext cx="11557000" cy="923330"/>
          </a:xfrm>
          <a:prstGeom prst="rect">
            <a:avLst/>
          </a:prstGeom>
          <a:noFill/>
        </p:spPr>
        <p:txBody>
          <a:bodyPr wrap="square" rtlCol="0">
            <a:spAutoFit/>
          </a:bodyPr>
          <a:lstStyle/>
          <a:p>
            <a:r>
              <a:rPr lang="zh-CN" altLang="en-US" dirty="0"/>
              <a:t>說明：因通路回報數據需各個產商每月回報手工記錄，無法準確撈取歷史包的數據，暫缺。</a:t>
            </a:r>
            <a:endParaRPr lang="en-US" altLang="zh-CN" dirty="0"/>
          </a:p>
          <a:p>
            <a:endParaRPr lang="en-US" altLang="zh-CN" dirty="0"/>
          </a:p>
          <a:p>
            <a:r>
              <a:rPr lang="zh-CN" altLang="en-US"/>
              <a:t>建議方案</a:t>
            </a:r>
            <a:r>
              <a:rPr lang="zh-CN" altLang="en-US" dirty="0"/>
              <a:t>：用各產商替代具體通路</a:t>
            </a:r>
          </a:p>
        </p:txBody>
      </p:sp>
    </p:spTree>
    <p:extLst>
      <p:ext uri="{BB962C8B-B14F-4D97-AF65-F5344CB8AC3E}">
        <p14:creationId xmlns:p14="http://schemas.microsoft.com/office/powerpoint/2010/main" val="1653346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94E434D-A4AA-4D03-AB7C-AF9F5D063448}"/>
              </a:ext>
            </a:extLst>
          </p:cNvPr>
          <p:cNvSpPr>
            <a:spLocks noGrp="1"/>
          </p:cNvSpPr>
          <p:nvPr>
            <p:ph type="title"/>
          </p:nvPr>
        </p:nvSpPr>
        <p:spPr/>
        <p:txBody>
          <a:bodyPr/>
          <a:lstStyle/>
          <a:p>
            <a:r>
              <a:rPr lang="zh-CN" altLang="en-US" dirty="0"/>
              <a:t>實體包和虛擬包不同期銷售</a:t>
            </a:r>
          </a:p>
        </p:txBody>
      </p:sp>
      <p:graphicFrame>
        <p:nvGraphicFramePr>
          <p:cNvPr id="3" name="图表 2">
            <a:extLst>
              <a:ext uri="{FF2B5EF4-FFF2-40B4-BE49-F238E27FC236}">
                <a16:creationId xmlns:a16="http://schemas.microsoft.com/office/drawing/2014/main" id="{672DDCDB-E1F8-4C0A-9748-4273FF34AE11}"/>
              </a:ext>
            </a:extLst>
          </p:cNvPr>
          <p:cNvGraphicFramePr>
            <a:graphicFrameLocks/>
          </p:cNvGraphicFramePr>
          <p:nvPr>
            <p:extLst>
              <p:ext uri="{D42A27DB-BD31-4B8C-83A1-F6EECF244321}">
                <p14:modId xmlns:p14="http://schemas.microsoft.com/office/powerpoint/2010/main" val="3130912115"/>
              </p:ext>
            </p:extLst>
          </p:nvPr>
        </p:nvGraphicFramePr>
        <p:xfrm>
          <a:off x="291924" y="1989138"/>
          <a:ext cx="11520000" cy="3959862"/>
        </p:xfrm>
        <a:graphic>
          <a:graphicData uri="http://schemas.openxmlformats.org/drawingml/2006/chart">
            <c:chart xmlns:c="http://schemas.openxmlformats.org/drawingml/2006/chart" xmlns:r="http://schemas.openxmlformats.org/officeDocument/2006/relationships" r:id="rId2"/>
          </a:graphicData>
        </a:graphic>
      </p:graphicFrame>
      <p:sp>
        <p:nvSpPr>
          <p:cNvPr id="7" name="文本框 6">
            <a:extLst>
              <a:ext uri="{FF2B5EF4-FFF2-40B4-BE49-F238E27FC236}">
                <a16:creationId xmlns:a16="http://schemas.microsoft.com/office/drawing/2014/main" id="{8C3EE1EE-EE33-447F-BA77-232E77369394}"/>
              </a:ext>
            </a:extLst>
          </p:cNvPr>
          <p:cNvSpPr txBox="1"/>
          <p:nvPr/>
        </p:nvSpPr>
        <p:spPr>
          <a:xfrm>
            <a:off x="368301" y="909000"/>
            <a:ext cx="10407699" cy="646331"/>
          </a:xfrm>
          <a:prstGeom prst="rect">
            <a:avLst/>
          </a:prstGeom>
          <a:noFill/>
        </p:spPr>
        <p:txBody>
          <a:bodyPr wrap="square" rtlCol="0">
            <a:spAutoFit/>
          </a:bodyPr>
          <a:lstStyle/>
          <a:p>
            <a:pPr marL="285750" indent="-285750">
              <a:buFont typeface="Arial" panose="020B0604020202020204" pitchFamily="34" charset="0"/>
              <a:buChar char="•"/>
            </a:pPr>
            <a:r>
              <a:rPr lang="zh-CN" altLang="en-US" dirty="0"/>
              <a:t>疫情對線上銷售有一定的促進作用，疫情期間可加大線上網絡推廣</a:t>
            </a:r>
            <a:endParaRPr lang="en-US" altLang="zh-CN" dirty="0"/>
          </a:p>
          <a:p>
            <a:pPr marL="285750" indent="-285750">
              <a:buFont typeface="Arial" panose="020B0604020202020204" pitchFamily="34" charset="0"/>
              <a:buChar char="•"/>
            </a:pPr>
            <a:r>
              <a:rPr lang="zh-CN" altLang="en-US" dirty="0"/>
              <a:t>同期銷售虛擬和實體一定程度上會分散玩家的購買</a:t>
            </a:r>
          </a:p>
        </p:txBody>
      </p:sp>
    </p:spTree>
    <p:extLst>
      <p:ext uri="{BB962C8B-B14F-4D97-AF65-F5344CB8AC3E}">
        <p14:creationId xmlns:p14="http://schemas.microsoft.com/office/powerpoint/2010/main" val="27294631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3192785" y="2156264"/>
            <a:ext cx="3533330" cy="646331"/>
            <a:chOff x="2148258" y="1848533"/>
            <a:chExt cx="3533330" cy="646331"/>
          </a:xfrm>
        </p:grpSpPr>
        <p:grpSp>
          <p:nvGrpSpPr>
            <p:cNvPr id="4" name="组合 3"/>
            <p:cNvGrpSpPr/>
            <p:nvPr/>
          </p:nvGrpSpPr>
          <p:grpSpPr>
            <a:xfrm>
              <a:off x="2148258" y="2022230"/>
              <a:ext cx="417583" cy="334109"/>
              <a:chOff x="2051543" y="2118945"/>
              <a:chExt cx="417583" cy="334109"/>
            </a:xfrm>
          </p:grpSpPr>
          <p:sp>
            <p:nvSpPr>
              <p:cNvPr id="10" name="等腰三角形 9"/>
              <p:cNvSpPr/>
              <p:nvPr/>
            </p:nvSpPr>
            <p:spPr>
              <a:xfrm>
                <a:off x="2051543" y="2118945"/>
                <a:ext cx="346769" cy="298939"/>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等腰三角形 2"/>
              <p:cNvSpPr/>
              <p:nvPr/>
            </p:nvSpPr>
            <p:spPr>
              <a:xfrm>
                <a:off x="2122357" y="2154115"/>
                <a:ext cx="346769" cy="298939"/>
              </a:xfrm>
              <a:prstGeom prst="triangle">
                <a:avLst/>
              </a:prstGeom>
              <a:solidFill>
                <a:srgbClr val="F6B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6" name="文本框 5"/>
            <p:cNvSpPr txBox="1"/>
            <p:nvPr/>
          </p:nvSpPr>
          <p:spPr>
            <a:xfrm>
              <a:off x="3263227" y="1848533"/>
              <a:ext cx="2418361" cy="646331"/>
            </a:xfrm>
            <a:prstGeom prst="rect">
              <a:avLst/>
            </a:prstGeom>
            <a:noFill/>
          </p:spPr>
          <p:txBody>
            <a:bodyPr wrap="square" rtlCol="0">
              <a:spAutoFit/>
            </a:bodyPr>
            <a:lstStyle/>
            <a:p>
              <a:r>
                <a:rPr lang="zh-CN" altLang="en-US" sz="3600" b="1" dirty="0">
                  <a:solidFill>
                    <a:schemeClr val="bg2">
                      <a:lumMod val="75000"/>
                    </a:schemeClr>
                  </a:solidFill>
                </a:rPr>
                <a:t>老包替换</a:t>
              </a:r>
            </a:p>
          </p:txBody>
        </p:sp>
      </p:grpSp>
      <p:grpSp>
        <p:nvGrpSpPr>
          <p:cNvPr id="22" name="组合 21"/>
          <p:cNvGrpSpPr/>
          <p:nvPr/>
        </p:nvGrpSpPr>
        <p:grpSpPr>
          <a:xfrm>
            <a:off x="4131908" y="3768187"/>
            <a:ext cx="3244838" cy="646331"/>
            <a:chOff x="2148258" y="1848533"/>
            <a:chExt cx="3244838" cy="646331"/>
          </a:xfrm>
        </p:grpSpPr>
        <p:grpSp>
          <p:nvGrpSpPr>
            <p:cNvPr id="23" name="组合 22"/>
            <p:cNvGrpSpPr/>
            <p:nvPr/>
          </p:nvGrpSpPr>
          <p:grpSpPr>
            <a:xfrm>
              <a:off x="2148258" y="2022230"/>
              <a:ext cx="417583" cy="334109"/>
              <a:chOff x="2051543" y="2118945"/>
              <a:chExt cx="417583" cy="334109"/>
            </a:xfrm>
          </p:grpSpPr>
          <p:sp>
            <p:nvSpPr>
              <p:cNvPr id="25" name="等腰三角形 24"/>
              <p:cNvSpPr/>
              <p:nvPr/>
            </p:nvSpPr>
            <p:spPr>
              <a:xfrm>
                <a:off x="2051543" y="2118945"/>
                <a:ext cx="346769" cy="298939"/>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等腰三角形 25"/>
              <p:cNvSpPr/>
              <p:nvPr/>
            </p:nvSpPr>
            <p:spPr>
              <a:xfrm>
                <a:off x="2122357" y="2154115"/>
                <a:ext cx="346769" cy="298939"/>
              </a:xfrm>
              <a:prstGeom prst="triangle">
                <a:avLst/>
              </a:prstGeom>
              <a:solidFill>
                <a:srgbClr val="F6B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4" name="文本框 23"/>
            <p:cNvSpPr txBox="1"/>
            <p:nvPr/>
          </p:nvSpPr>
          <p:spPr>
            <a:xfrm>
              <a:off x="3263227" y="1848533"/>
              <a:ext cx="2129869" cy="646331"/>
            </a:xfrm>
            <a:prstGeom prst="rect">
              <a:avLst/>
            </a:prstGeom>
            <a:noFill/>
          </p:spPr>
          <p:txBody>
            <a:bodyPr wrap="square" rtlCol="0">
              <a:spAutoFit/>
            </a:bodyPr>
            <a:lstStyle/>
            <a:p>
              <a:r>
                <a:rPr lang="zh-CN" altLang="en-US" sz="3600" b="1" dirty="0"/>
                <a:t>新包上线</a:t>
              </a:r>
            </a:p>
          </p:txBody>
        </p:sp>
      </p:grpSp>
    </p:spTree>
    <p:extLst>
      <p:ext uri="{BB962C8B-B14F-4D97-AF65-F5344CB8AC3E}">
        <p14:creationId xmlns:p14="http://schemas.microsoft.com/office/powerpoint/2010/main" val="32813480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38D31FD-041C-45A7-BEA3-3E618788E681}"/>
              </a:ext>
            </a:extLst>
          </p:cNvPr>
          <p:cNvSpPr>
            <a:spLocks noGrp="1"/>
          </p:cNvSpPr>
          <p:nvPr>
            <p:ph type="title"/>
          </p:nvPr>
        </p:nvSpPr>
        <p:spPr/>
        <p:txBody>
          <a:bodyPr/>
          <a:lstStyle/>
          <a:p>
            <a:r>
              <a:rPr lang="zh-CN" altLang="en-US" dirty="0"/>
              <a:t>營收相關性因素分析出發，利用模型不具備很高分析落地價值，故用共性分析思維</a:t>
            </a:r>
          </a:p>
        </p:txBody>
      </p:sp>
      <p:sp>
        <p:nvSpPr>
          <p:cNvPr id="8" name="文本框 7">
            <a:extLst>
              <a:ext uri="{FF2B5EF4-FFF2-40B4-BE49-F238E27FC236}">
                <a16:creationId xmlns:a16="http://schemas.microsoft.com/office/drawing/2014/main" id="{4FC231F8-4A1B-40C2-89A9-3FA661C238A6}"/>
              </a:ext>
            </a:extLst>
          </p:cNvPr>
          <p:cNvSpPr txBox="1"/>
          <p:nvPr/>
        </p:nvSpPr>
        <p:spPr>
          <a:xfrm>
            <a:off x="605938" y="908972"/>
            <a:ext cx="11250061" cy="923330"/>
          </a:xfrm>
          <a:prstGeom prst="rect">
            <a:avLst/>
          </a:prstGeom>
          <a:noFill/>
        </p:spPr>
        <p:txBody>
          <a:bodyPr wrap="square" rtlCol="0">
            <a:spAutoFit/>
          </a:bodyPr>
          <a:lstStyle/>
          <a:p>
            <a:pPr marL="285750" indent="-285750">
              <a:buFont typeface="Arial" panose="020B0604020202020204" pitchFamily="34" charset="0"/>
              <a:buChar char="•"/>
            </a:pPr>
            <a:r>
              <a:rPr lang="zh-CN" altLang="en-US" dirty="0"/>
              <a:t>包內涉及虛寶卡涵蓋遊戲個數，單價，上線週期對營收相關性相對高，符合認知</a:t>
            </a:r>
            <a:endParaRPr lang="en-US" altLang="zh-CN" dirty="0"/>
          </a:p>
          <a:p>
            <a:pPr marL="285750" indent="-285750">
              <a:buFont typeface="Arial" panose="020B0604020202020204" pitchFamily="34" charset="0"/>
              <a:buChar char="•"/>
            </a:pPr>
            <a:r>
              <a:rPr lang="zh-CN" altLang="en-US" dirty="0"/>
              <a:t>保底老幣倍率，最低倍率，有無保底老幣，產商個數，實際開包倍率相關性不高，玩家關注度不高</a:t>
            </a:r>
            <a:endParaRPr lang="en-US" altLang="zh-CN" dirty="0"/>
          </a:p>
          <a:p>
            <a:pPr marL="285750" indent="-285750">
              <a:buFont typeface="Arial" panose="020B0604020202020204" pitchFamily="34" charset="0"/>
              <a:buChar char="•"/>
            </a:pPr>
            <a:r>
              <a:rPr lang="zh-CN" altLang="en-US" dirty="0"/>
              <a:t>負相關後另外說明</a:t>
            </a:r>
          </a:p>
        </p:txBody>
      </p:sp>
      <p:sp>
        <p:nvSpPr>
          <p:cNvPr id="6" name="文本框 5">
            <a:extLst>
              <a:ext uri="{FF2B5EF4-FFF2-40B4-BE49-F238E27FC236}">
                <a16:creationId xmlns:a16="http://schemas.microsoft.com/office/drawing/2014/main" id="{7F1DA680-6049-45C6-BE37-B881628903CF}"/>
              </a:ext>
            </a:extLst>
          </p:cNvPr>
          <p:cNvSpPr txBox="1"/>
          <p:nvPr/>
        </p:nvSpPr>
        <p:spPr>
          <a:xfrm>
            <a:off x="336000" y="6172200"/>
            <a:ext cx="6094926" cy="415498"/>
          </a:xfrm>
          <a:prstGeom prst="rect">
            <a:avLst/>
          </a:prstGeom>
          <a:noFill/>
        </p:spPr>
        <p:txBody>
          <a:bodyPr wrap="square">
            <a:spAutoFit/>
          </a:bodyPr>
          <a:lstStyle/>
          <a:p>
            <a:r>
              <a:rPr lang="zh-CN" altLang="en-US" sz="1050" dirty="0">
                <a:solidFill>
                  <a:schemeClr val="tx1">
                    <a:lumMod val="50000"/>
                    <a:lumOff val="50000"/>
                  </a:schemeClr>
                </a:solidFill>
                <a:latin typeface="+mn-ea"/>
              </a:rPr>
              <a:t>數據撈取範圍</a:t>
            </a:r>
            <a:r>
              <a:rPr lang="en-US" altLang="zh-CN" sz="1050" dirty="0">
                <a:solidFill>
                  <a:schemeClr val="tx1">
                    <a:lumMod val="50000"/>
                    <a:lumOff val="50000"/>
                  </a:schemeClr>
                </a:solidFill>
                <a:latin typeface="+mn-ea"/>
              </a:rPr>
              <a:t>:</a:t>
            </a:r>
          </a:p>
          <a:p>
            <a:r>
              <a:rPr lang="en-US" altLang="zh-CN" sz="1050" dirty="0">
                <a:solidFill>
                  <a:schemeClr val="tx1">
                    <a:lumMod val="50000"/>
                    <a:lumOff val="50000"/>
                  </a:schemeClr>
                </a:solidFill>
                <a:latin typeface="+mn-ea"/>
              </a:rPr>
              <a:t>	</a:t>
            </a:r>
            <a:r>
              <a:rPr lang="zh-CN" altLang="en-US" sz="1050" dirty="0">
                <a:solidFill>
                  <a:schemeClr val="tx1">
                    <a:lumMod val="50000"/>
                    <a:lumOff val="50000"/>
                  </a:schemeClr>
                </a:solidFill>
                <a:latin typeface="+mn-ea"/>
              </a:rPr>
              <a:t>取</a:t>
            </a:r>
            <a:r>
              <a:rPr lang="en-US" altLang="zh-CN" sz="1050" dirty="0">
                <a:solidFill>
                  <a:schemeClr val="tx1">
                    <a:lumMod val="50000"/>
                    <a:lumOff val="50000"/>
                  </a:schemeClr>
                </a:solidFill>
                <a:latin typeface="+mn-ea"/>
              </a:rPr>
              <a:t>2020</a:t>
            </a:r>
            <a:r>
              <a:rPr lang="zh-CN" altLang="en-US" sz="1050" dirty="0">
                <a:solidFill>
                  <a:schemeClr val="tx1">
                    <a:lumMod val="50000"/>
                    <a:lumOff val="50000"/>
                  </a:schemeClr>
                </a:solidFill>
                <a:latin typeface="+mn-ea"/>
              </a:rPr>
              <a:t>後排除官網包後其餘上線的非新遊戲產包</a:t>
            </a:r>
            <a:r>
              <a:rPr lang="en-US" altLang="zh-CN" sz="1050" dirty="0">
                <a:solidFill>
                  <a:schemeClr val="tx1">
                    <a:lumMod val="50000"/>
                    <a:lumOff val="50000"/>
                  </a:schemeClr>
                </a:solidFill>
                <a:latin typeface="+mn-ea"/>
              </a:rPr>
              <a:t>28</a:t>
            </a:r>
            <a:r>
              <a:rPr lang="zh-CN" altLang="en-US" sz="1050" dirty="0">
                <a:solidFill>
                  <a:schemeClr val="tx1">
                    <a:lumMod val="50000"/>
                    <a:lumOff val="50000"/>
                  </a:schemeClr>
                </a:solidFill>
                <a:latin typeface="+mn-ea"/>
              </a:rPr>
              <a:t>款。</a:t>
            </a:r>
            <a:endParaRPr lang="en-US" altLang="zh-CN" sz="1050" dirty="0">
              <a:solidFill>
                <a:schemeClr val="tx1">
                  <a:lumMod val="50000"/>
                  <a:lumOff val="50000"/>
                </a:schemeClr>
              </a:solidFill>
              <a:latin typeface="+mn-ea"/>
            </a:endParaRPr>
          </a:p>
        </p:txBody>
      </p:sp>
      <p:graphicFrame>
        <p:nvGraphicFramePr>
          <p:cNvPr id="7" name="图表 6">
            <a:extLst>
              <a:ext uri="{FF2B5EF4-FFF2-40B4-BE49-F238E27FC236}">
                <a16:creationId xmlns:a16="http://schemas.microsoft.com/office/drawing/2014/main" id="{27DF639E-5A60-4CB3-918A-B9FC1100198A}"/>
              </a:ext>
            </a:extLst>
          </p:cNvPr>
          <p:cNvGraphicFramePr>
            <a:graphicFrameLocks/>
          </p:cNvGraphicFramePr>
          <p:nvPr>
            <p:extLst>
              <p:ext uri="{D42A27DB-BD31-4B8C-83A1-F6EECF244321}">
                <p14:modId xmlns:p14="http://schemas.microsoft.com/office/powerpoint/2010/main" val="1431718546"/>
              </p:ext>
            </p:extLst>
          </p:nvPr>
        </p:nvGraphicFramePr>
        <p:xfrm>
          <a:off x="556813" y="2190312"/>
          <a:ext cx="11250062" cy="39818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216062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9831757-2143-43A7-87C8-344677BCB3F3}"/>
              </a:ext>
            </a:extLst>
          </p:cNvPr>
          <p:cNvSpPr>
            <a:spLocks noGrp="1"/>
          </p:cNvSpPr>
          <p:nvPr>
            <p:ph type="title"/>
          </p:nvPr>
        </p:nvSpPr>
        <p:spPr/>
        <p:txBody>
          <a:bodyPr/>
          <a:lstStyle/>
          <a:p>
            <a:r>
              <a:rPr lang="zh-CN" altLang="en-US" dirty="0"/>
              <a:t>負相關性變量說明</a:t>
            </a:r>
          </a:p>
        </p:txBody>
      </p:sp>
      <p:sp>
        <p:nvSpPr>
          <p:cNvPr id="3" name="文本框 2">
            <a:extLst>
              <a:ext uri="{FF2B5EF4-FFF2-40B4-BE49-F238E27FC236}">
                <a16:creationId xmlns:a16="http://schemas.microsoft.com/office/drawing/2014/main" id="{EDE2831D-4F50-4EF4-9B87-3EE371D64BFE}"/>
              </a:ext>
            </a:extLst>
          </p:cNvPr>
          <p:cNvSpPr txBox="1"/>
          <p:nvPr/>
        </p:nvSpPr>
        <p:spPr>
          <a:xfrm>
            <a:off x="368301" y="909000"/>
            <a:ext cx="11487699" cy="5078313"/>
          </a:xfrm>
          <a:prstGeom prst="rect">
            <a:avLst/>
          </a:prstGeom>
          <a:noFill/>
        </p:spPr>
        <p:txBody>
          <a:bodyPr wrap="square" rtlCol="0">
            <a:spAutoFit/>
          </a:bodyPr>
          <a:lstStyle/>
          <a:p>
            <a:r>
              <a:rPr lang="zh-CN" altLang="en-US" dirty="0"/>
              <a:t>負相關解釋性原因</a:t>
            </a:r>
            <a:endParaRPr lang="en-US" altLang="zh-CN" dirty="0"/>
          </a:p>
          <a:p>
            <a:pPr marL="285750" indent="-285750">
              <a:buFont typeface="Arial" panose="020B0604020202020204" pitchFamily="34" charset="0"/>
              <a:buChar char="•"/>
            </a:pPr>
            <a:r>
              <a:rPr lang="zh-CN" altLang="en-US" dirty="0"/>
              <a:t>老幣品相數量及最高倍率負相關性最高</a:t>
            </a:r>
            <a:r>
              <a:rPr lang="en-US" altLang="zh-CN" dirty="0"/>
              <a:t>—</a:t>
            </a:r>
            <a:r>
              <a:rPr lang="zh-CN" altLang="en-US" dirty="0"/>
              <a:t>玩家對拿到品相有一定心理預期（即拿不到最高，大致可能範圍有心理預設並無特別大吸引），故建議實在老幣數量產出或在產包兌換時全網通告大獎獲得例如遊戲中大獎帶給玩家炫耀的分享感</a:t>
            </a:r>
            <a:endParaRPr lang="en-US" altLang="zh-CN" dirty="0"/>
          </a:p>
          <a:p>
            <a:endParaRPr lang="en-US" altLang="zh-CN" dirty="0"/>
          </a:p>
          <a:p>
            <a:pPr marL="285750" indent="-285750">
              <a:buFont typeface="Arial" panose="020B0604020202020204" pitchFamily="34" charset="0"/>
              <a:buChar char="•"/>
            </a:pPr>
            <a:endParaRPr lang="en-US" altLang="zh-CN" dirty="0"/>
          </a:p>
          <a:p>
            <a:pPr marL="285750" indent="-285750">
              <a:buFont typeface="Arial" panose="020B0604020202020204" pitchFamily="34" charset="0"/>
              <a:buChar char="•"/>
            </a:pPr>
            <a:r>
              <a:rPr lang="zh-CN" altLang="en-US" dirty="0"/>
              <a:t>虛寶卡類型數量負相關</a:t>
            </a:r>
            <a:r>
              <a:rPr lang="en-US" altLang="zh-CN" dirty="0"/>
              <a:t>—</a:t>
            </a:r>
            <a:r>
              <a:rPr lang="zh-CN" altLang="en-US" dirty="0"/>
              <a:t>玩家購買遊戲包有一定的傾向性及目的性，當類型變多隨機性變大，拿到不喜歡玩的包的虛寶卡之類，故建議集中類型，給玩家一定確定性，隨機性可在包含遊戲數量上體現。</a:t>
            </a:r>
            <a:endParaRPr lang="en-US" altLang="zh-CN" dirty="0"/>
          </a:p>
          <a:p>
            <a:pPr marL="285750" indent="-285750">
              <a:buFont typeface="Arial" panose="020B0604020202020204" pitchFamily="34" charset="0"/>
              <a:buChar char="•"/>
            </a:pPr>
            <a:endParaRPr lang="en-US" altLang="zh-CN" dirty="0"/>
          </a:p>
          <a:p>
            <a:r>
              <a:rPr lang="zh-CN" altLang="en-US" dirty="0"/>
              <a:t>數據偏差原因</a:t>
            </a:r>
            <a:endParaRPr lang="en-US" altLang="zh-CN" dirty="0"/>
          </a:p>
          <a:p>
            <a:pPr marL="285750" indent="-285750">
              <a:buFont typeface="Arial" panose="020B0604020202020204" pitchFamily="34" charset="0"/>
              <a:buChar char="•"/>
            </a:pPr>
            <a:endParaRPr lang="en-US" altLang="zh-CN" dirty="0"/>
          </a:p>
          <a:p>
            <a:pPr marL="285750" indent="-285750">
              <a:buFont typeface="Arial" panose="020B0604020202020204" pitchFamily="34" charset="0"/>
              <a:buChar char="•"/>
            </a:pPr>
            <a:r>
              <a:rPr lang="zh-CN" altLang="en-US" dirty="0"/>
              <a:t>第二福袋設置機制負相關探索還需進行</a:t>
            </a:r>
            <a:r>
              <a:rPr lang="en-US" altLang="zh-CN" dirty="0"/>
              <a:t>—</a:t>
            </a:r>
            <a:r>
              <a:rPr lang="zh-CN" altLang="en-US" dirty="0"/>
              <a:t>可能原因在於存在第二福袋的產包數量較少，樣本數量偏差，後期可進行多次嘗試</a:t>
            </a:r>
            <a:endParaRPr lang="en-US" altLang="zh-CN" dirty="0"/>
          </a:p>
          <a:p>
            <a:pPr marL="285750" indent="-285750">
              <a:buFont typeface="Arial" panose="020B0604020202020204" pitchFamily="34" charset="0"/>
              <a:buChar char="•"/>
            </a:pPr>
            <a:endParaRPr lang="en-US" altLang="zh-CN" dirty="0"/>
          </a:p>
          <a:p>
            <a:pPr marL="285750" indent="-285750">
              <a:buFont typeface="Arial" panose="020B0604020202020204" pitchFamily="34" charset="0"/>
              <a:buChar char="•"/>
            </a:pPr>
            <a:r>
              <a:rPr lang="zh-CN" altLang="en-US" dirty="0"/>
              <a:t>同期包個數負相關超預期心理假設，根據行業經驗同期數量對銷售額及銷量有波動影響，存在原因可能是老子產包長期堆疊，下架頻率較小的原因造成數據上的不準確性</a:t>
            </a:r>
            <a:endParaRPr lang="en-US" altLang="zh-CN" dirty="0"/>
          </a:p>
          <a:p>
            <a:pPr marL="285750" indent="-285750">
              <a:buFont typeface="Arial" panose="020B0604020202020204" pitchFamily="34" charset="0"/>
              <a:buChar char="•"/>
            </a:pPr>
            <a:endParaRPr lang="en-US" altLang="zh-CN" dirty="0"/>
          </a:p>
          <a:p>
            <a:pPr marL="285750" indent="-285750">
              <a:buFont typeface="Arial" panose="020B0604020202020204" pitchFamily="34" charset="0"/>
              <a:buChar char="•"/>
            </a:pPr>
            <a:endParaRPr lang="zh-CN" altLang="en-US" dirty="0"/>
          </a:p>
        </p:txBody>
      </p:sp>
    </p:spTree>
    <p:extLst>
      <p:ext uri="{BB962C8B-B14F-4D97-AF65-F5344CB8AC3E}">
        <p14:creationId xmlns:p14="http://schemas.microsoft.com/office/powerpoint/2010/main" val="26551141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a:extLst>
              <a:ext uri="{FF2B5EF4-FFF2-40B4-BE49-F238E27FC236}">
                <a16:creationId xmlns:a16="http://schemas.microsoft.com/office/drawing/2014/main" id="{DA29F3FD-6D42-4473-8438-55B46546D99A}"/>
              </a:ext>
            </a:extLst>
          </p:cNvPr>
          <p:cNvSpPr/>
          <p:nvPr/>
        </p:nvSpPr>
        <p:spPr>
          <a:xfrm>
            <a:off x="1056000" y="2529000"/>
            <a:ext cx="10080000" cy="1800000"/>
          </a:xfrm>
          <a:prstGeom prst="roundRect">
            <a:avLst/>
          </a:prstGeom>
          <a:solidFill>
            <a:srgbClr val="F5D2C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5400" dirty="0"/>
              <a:t>熱銷包屬性探索</a:t>
            </a:r>
          </a:p>
        </p:txBody>
      </p:sp>
    </p:spTree>
    <p:extLst>
      <p:ext uri="{BB962C8B-B14F-4D97-AF65-F5344CB8AC3E}">
        <p14:creationId xmlns:p14="http://schemas.microsoft.com/office/powerpoint/2010/main" val="41838141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42839E4-5021-4A4B-B9D7-75DDEC6C109C}"/>
              </a:ext>
            </a:extLst>
          </p:cNvPr>
          <p:cNvSpPr>
            <a:spLocks noGrp="1"/>
          </p:cNvSpPr>
          <p:nvPr>
            <p:ph type="title"/>
          </p:nvPr>
        </p:nvSpPr>
        <p:spPr/>
        <p:txBody>
          <a:bodyPr/>
          <a:lstStyle/>
          <a:p>
            <a:r>
              <a:rPr lang="zh-CN" altLang="en-US" dirty="0"/>
              <a:t>銷量</a:t>
            </a:r>
            <a:r>
              <a:rPr lang="en-US" altLang="zh-CN" dirty="0"/>
              <a:t>TOP10</a:t>
            </a:r>
            <a:r>
              <a:rPr lang="zh-CN" altLang="en-US" dirty="0"/>
              <a:t>熱銷包範圍圈定</a:t>
            </a:r>
            <a:r>
              <a:rPr lang="en-US" altLang="zh-CN" dirty="0"/>
              <a:t>—</a:t>
            </a:r>
            <a:r>
              <a:rPr lang="zh-CN" altLang="en-US" dirty="0"/>
              <a:t>營收</a:t>
            </a:r>
            <a:r>
              <a:rPr lang="en-US" altLang="zh-CN" dirty="0"/>
              <a:t>TOP10</a:t>
            </a:r>
            <a:r>
              <a:rPr lang="zh-CN" altLang="en-US" dirty="0"/>
              <a:t>產包</a:t>
            </a:r>
          </a:p>
        </p:txBody>
      </p:sp>
      <p:sp>
        <p:nvSpPr>
          <p:cNvPr id="4" name="矩形: 圆角 3">
            <a:extLst>
              <a:ext uri="{FF2B5EF4-FFF2-40B4-BE49-F238E27FC236}">
                <a16:creationId xmlns:a16="http://schemas.microsoft.com/office/drawing/2014/main" id="{095F4B2F-8020-4719-8F49-201AB8D22F91}"/>
              </a:ext>
            </a:extLst>
          </p:cNvPr>
          <p:cNvSpPr/>
          <p:nvPr/>
        </p:nvSpPr>
        <p:spPr>
          <a:xfrm>
            <a:off x="696000" y="1269000"/>
            <a:ext cx="4320000" cy="3960000"/>
          </a:xfrm>
          <a:prstGeom prst="roundRect">
            <a:avLst/>
          </a:prstGeom>
          <a:noFill/>
          <a:ln w="19050">
            <a:solidFill>
              <a:srgbClr val="EA4D1C"/>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aphicFrame>
        <p:nvGraphicFramePr>
          <p:cNvPr id="6" name="图表 5">
            <a:extLst>
              <a:ext uri="{FF2B5EF4-FFF2-40B4-BE49-F238E27FC236}">
                <a16:creationId xmlns:a16="http://schemas.microsoft.com/office/drawing/2014/main" id="{DA6D4808-60C6-4341-9EB4-3AB863BF8DC0}"/>
              </a:ext>
            </a:extLst>
          </p:cNvPr>
          <p:cNvGraphicFramePr>
            <a:graphicFrameLocks/>
          </p:cNvGraphicFramePr>
          <p:nvPr>
            <p:extLst>
              <p:ext uri="{D42A27DB-BD31-4B8C-83A1-F6EECF244321}">
                <p14:modId xmlns:p14="http://schemas.microsoft.com/office/powerpoint/2010/main" val="1555563139"/>
              </p:ext>
            </p:extLst>
          </p:nvPr>
        </p:nvGraphicFramePr>
        <p:xfrm>
          <a:off x="0" y="909000"/>
          <a:ext cx="11521038" cy="504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395561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42839E4-5021-4A4B-B9D7-75DDEC6C109C}"/>
              </a:ext>
            </a:extLst>
          </p:cNvPr>
          <p:cNvSpPr>
            <a:spLocks noGrp="1"/>
          </p:cNvSpPr>
          <p:nvPr>
            <p:ph type="title"/>
          </p:nvPr>
        </p:nvSpPr>
        <p:spPr/>
        <p:txBody>
          <a:bodyPr/>
          <a:lstStyle/>
          <a:p>
            <a:r>
              <a:rPr lang="zh-CN" altLang="en-US" dirty="0"/>
              <a:t>銷量</a:t>
            </a:r>
            <a:r>
              <a:rPr lang="en-US" altLang="zh-CN" dirty="0"/>
              <a:t>TOP10</a:t>
            </a:r>
            <a:r>
              <a:rPr lang="zh-CN" altLang="en-US" dirty="0"/>
              <a:t>熱銷包屬性探索</a:t>
            </a:r>
            <a:r>
              <a:rPr lang="en-US" altLang="zh-CN" dirty="0"/>
              <a:t>1—</a:t>
            </a:r>
            <a:r>
              <a:rPr lang="zh-CN" altLang="en-US" dirty="0"/>
              <a:t>價位區間帶</a:t>
            </a:r>
          </a:p>
        </p:txBody>
      </p:sp>
      <p:sp>
        <p:nvSpPr>
          <p:cNvPr id="5" name="文本框 4">
            <a:extLst>
              <a:ext uri="{FF2B5EF4-FFF2-40B4-BE49-F238E27FC236}">
                <a16:creationId xmlns:a16="http://schemas.microsoft.com/office/drawing/2014/main" id="{9CC1BF1F-7291-4299-8838-A16D60775BAC}"/>
              </a:ext>
            </a:extLst>
          </p:cNvPr>
          <p:cNvSpPr txBox="1"/>
          <p:nvPr/>
        </p:nvSpPr>
        <p:spPr>
          <a:xfrm>
            <a:off x="368301" y="909000"/>
            <a:ext cx="11487699" cy="646331"/>
          </a:xfrm>
          <a:prstGeom prst="rect">
            <a:avLst/>
          </a:prstGeom>
          <a:noFill/>
        </p:spPr>
        <p:txBody>
          <a:bodyPr wrap="square" rtlCol="0">
            <a:spAutoFit/>
          </a:bodyPr>
          <a:lstStyle/>
          <a:p>
            <a:pPr marL="285750" indent="-285750">
              <a:buFont typeface="Arial" panose="020B0604020202020204" pitchFamily="34" charset="0"/>
              <a:buChar char="•"/>
            </a:pPr>
            <a:r>
              <a:rPr lang="zh-CN" altLang="en-US" dirty="0"/>
              <a:t>熱銷包偏向低價包，單包價格略有不同，建議嘗試將價格區別開，哪怕只差幾塊錢，後續觀察各價格的銷量區別，測算單包提價空間，促進</a:t>
            </a:r>
            <a:r>
              <a:rPr lang="en-US" altLang="zh-CN" dirty="0"/>
              <a:t>ARPPU</a:t>
            </a:r>
            <a:r>
              <a:rPr lang="zh-CN" altLang="en-US" dirty="0"/>
              <a:t>提升，可優先在低價位包和中價位包進行嘗試</a:t>
            </a:r>
            <a:endParaRPr lang="en-US" altLang="zh-CN" dirty="0"/>
          </a:p>
        </p:txBody>
      </p:sp>
      <p:graphicFrame>
        <p:nvGraphicFramePr>
          <p:cNvPr id="7" name="图表 6">
            <a:extLst>
              <a:ext uri="{FF2B5EF4-FFF2-40B4-BE49-F238E27FC236}">
                <a16:creationId xmlns:a16="http://schemas.microsoft.com/office/drawing/2014/main" id="{26B2A0B6-FE8D-4DE8-8FE3-F132A83FC611}"/>
              </a:ext>
            </a:extLst>
          </p:cNvPr>
          <p:cNvGraphicFramePr>
            <a:graphicFrameLocks/>
          </p:cNvGraphicFramePr>
          <p:nvPr>
            <p:extLst>
              <p:ext uri="{D42A27DB-BD31-4B8C-83A1-F6EECF244321}">
                <p14:modId xmlns:p14="http://schemas.microsoft.com/office/powerpoint/2010/main" val="1884134650"/>
              </p:ext>
            </p:extLst>
          </p:nvPr>
        </p:nvGraphicFramePr>
        <p:xfrm>
          <a:off x="368301" y="1989138"/>
          <a:ext cx="11127699" cy="3959862"/>
        </p:xfrm>
        <a:graphic>
          <a:graphicData uri="http://schemas.openxmlformats.org/drawingml/2006/chart">
            <c:chart xmlns:c="http://schemas.openxmlformats.org/drawingml/2006/chart" xmlns:r="http://schemas.openxmlformats.org/officeDocument/2006/relationships" r:id="rId2"/>
          </a:graphicData>
        </a:graphic>
      </p:graphicFrame>
      <p:sp>
        <p:nvSpPr>
          <p:cNvPr id="3" name="文本框 2">
            <a:extLst>
              <a:ext uri="{FF2B5EF4-FFF2-40B4-BE49-F238E27FC236}">
                <a16:creationId xmlns:a16="http://schemas.microsoft.com/office/drawing/2014/main" id="{C083F230-0574-4AFF-A9AD-E78191C9B328}"/>
              </a:ext>
            </a:extLst>
          </p:cNvPr>
          <p:cNvSpPr txBox="1"/>
          <p:nvPr/>
        </p:nvSpPr>
        <p:spPr>
          <a:xfrm>
            <a:off x="349034" y="6295252"/>
            <a:ext cx="5760000" cy="276999"/>
          </a:xfrm>
          <a:prstGeom prst="rect">
            <a:avLst/>
          </a:prstGeom>
          <a:noFill/>
        </p:spPr>
        <p:txBody>
          <a:bodyPr wrap="square" rtlCol="0">
            <a:spAutoFit/>
          </a:bodyPr>
          <a:lstStyle/>
          <a:p>
            <a:r>
              <a:rPr lang="zh-CN" altLang="en-US" sz="1200" dirty="0">
                <a:solidFill>
                  <a:schemeClr val="bg2">
                    <a:lumMod val="75000"/>
                  </a:schemeClr>
                </a:solidFill>
                <a:latin typeface="+mn-ea"/>
              </a:rPr>
              <a:t>低價包：</a:t>
            </a:r>
            <a:r>
              <a:rPr lang="en-US" altLang="zh-CN" sz="1200" dirty="0">
                <a:solidFill>
                  <a:schemeClr val="bg2">
                    <a:lumMod val="75000"/>
                  </a:schemeClr>
                </a:solidFill>
                <a:latin typeface="+mn-ea"/>
              </a:rPr>
              <a:t>&lt;299  </a:t>
            </a:r>
            <a:r>
              <a:rPr lang="zh-CN" altLang="en-US" sz="1200" dirty="0">
                <a:solidFill>
                  <a:schemeClr val="bg2">
                    <a:lumMod val="75000"/>
                  </a:schemeClr>
                </a:solidFill>
                <a:latin typeface="+mn-ea"/>
              </a:rPr>
              <a:t>中價包</a:t>
            </a:r>
            <a:r>
              <a:rPr lang="en-US" altLang="zh-CN" sz="1200" dirty="0">
                <a:solidFill>
                  <a:schemeClr val="bg2">
                    <a:lumMod val="75000"/>
                  </a:schemeClr>
                </a:solidFill>
                <a:latin typeface="+mn-ea"/>
              </a:rPr>
              <a:t>&lt;1299 </a:t>
            </a:r>
            <a:r>
              <a:rPr lang="zh-CN" altLang="en-US" sz="1200" dirty="0">
                <a:solidFill>
                  <a:schemeClr val="bg2">
                    <a:lumMod val="75000"/>
                  </a:schemeClr>
                </a:solidFill>
                <a:latin typeface="+mn-ea"/>
              </a:rPr>
              <a:t>高價包 </a:t>
            </a:r>
            <a:r>
              <a:rPr lang="en-US" altLang="zh-CN" sz="1200" dirty="0">
                <a:solidFill>
                  <a:schemeClr val="bg2">
                    <a:lumMod val="75000"/>
                  </a:schemeClr>
                </a:solidFill>
                <a:latin typeface="+mn-ea"/>
              </a:rPr>
              <a:t>&lt;4999</a:t>
            </a:r>
            <a:endParaRPr lang="zh-CN" altLang="en-US" sz="1200" dirty="0">
              <a:solidFill>
                <a:schemeClr val="bg2">
                  <a:lumMod val="75000"/>
                </a:schemeClr>
              </a:solidFill>
              <a:latin typeface="+mn-ea"/>
            </a:endParaRPr>
          </a:p>
        </p:txBody>
      </p:sp>
    </p:spTree>
    <p:extLst>
      <p:ext uri="{BB962C8B-B14F-4D97-AF65-F5344CB8AC3E}">
        <p14:creationId xmlns:p14="http://schemas.microsoft.com/office/powerpoint/2010/main" val="27767229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DE54E3B-AEDE-4661-815E-DD0F09877C9E}"/>
              </a:ext>
            </a:extLst>
          </p:cNvPr>
          <p:cNvSpPr>
            <a:spLocks noGrp="1"/>
          </p:cNvSpPr>
          <p:nvPr>
            <p:ph type="title"/>
          </p:nvPr>
        </p:nvSpPr>
        <p:spPr/>
        <p:txBody>
          <a:bodyPr/>
          <a:lstStyle/>
          <a:p>
            <a:r>
              <a:rPr lang="en-US" altLang="zh-CN" dirty="0"/>
              <a:t>FRAMEWORK</a:t>
            </a:r>
            <a:endParaRPr lang="zh-CN" altLang="en-US" dirty="0"/>
          </a:p>
        </p:txBody>
      </p:sp>
      <p:sp>
        <p:nvSpPr>
          <p:cNvPr id="16" name="流程图: 可选过程 15">
            <a:extLst>
              <a:ext uri="{FF2B5EF4-FFF2-40B4-BE49-F238E27FC236}">
                <a16:creationId xmlns:a16="http://schemas.microsoft.com/office/drawing/2014/main" id="{3A66FD4E-A855-4A52-BAE8-5BD7C2D0F385}"/>
              </a:ext>
            </a:extLst>
          </p:cNvPr>
          <p:cNvSpPr/>
          <p:nvPr/>
        </p:nvSpPr>
        <p:spPr>
          <a:xfrm>
            <a:off x="3053064" y="293343"/>
            <a:ext cx="5759450" cy="940676"/>
          </a:xfrm>
          <a:prstGeom prst="flowChartAlternate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dirty="0">
                <a:solidFill>
                  <a:schemeClr val="tx1"/>
                </a:solidFill>
              </a:rPr>
              <a:t>產包迭代標準</a:t>
            </a:r>
          </a:p>
        </p:txBody>
      </p:sp>
      <p:grpSp>
        <p:nvGrpSpPr>
          <p:cNvPr id="25" name="îśḷïḓê">
            <a:extLst>
              <a:ext uri="{FF2B5EF4-FFF2-40B4-BE49-F238E27FC236}">
                <a16:creationId xmlns:a16="http://schemas.microsoft.com/office/drawing/2014/main" id="{C38BD7D5-BD7B-4091-91C6-D2AF870301C1}"/>
              </a:ext>
            </a:extLst>
          </p:cNvPr>
          <p:cNvGrpSpPr/>
          <p:nvPr/>
        </p:nvGrpSpPr>
        <p:grpSpPr>
          <a:xfrm>
            <a:off x="714423" y="1454018"/>
            <a:ext cx="11026898" cy="3354996"/>
            <a:chOff x="3757700" y="1950586"/>
            <a:chExt cx="14111322" cy="3643008"/>
          </a:xfrm>
        </p:grpSpPr>
        <p:sp>
          <p:nvSpPr>
            <p:cNvPr id="26" name="ïṩḷiḋê">
              <a:extLst>
                <a:ext uri="{FF2B5EF4-FFF2-40B4-BE49-F238E27FC236}">
                  <a16:creationId xmlns:a16="http://schemas.microsoft.com/office/drawing/2014/main" id="{9E0F39A6-A7F8-479B-93D5-A21BE9FF3DAF}"/>
                </a:ext>
              </a:extLst>
            </p:cNvPr>
            <p:cNvSpPr/>
            <p:nvPr/>
          </p:nvSpPr>
          <p:spPr>
            <a:xfrm flipH="1">
              <a:off x="5614539" y="2286191"/>
              <a:ext cx="1503802" cy="3007591"/>
            </a:xfrm>
            <a:custGeom>
              <a:avLst/>
              <a:gdLst>
                <a:gd name="connsiteX0" fmla="*/ 1503802 w 3007605"/>
                <a:gd name="connsiteY0" fmla="*/ 0 h 3007605"/>
                <a:gd name="connsiteX1" fmla="*/ 3007601 w 3007605"/>
                <a:gd name="connsiteY1" fmla="*/ 1500383 h 3007605"/>
                <a:gd name="connsiteX2" fmla="*/ 1510643 w 3007605"/>
                <a:gd name="connsiteY2" fmla="*/ 3007591 h 3007605"/>
                <a:gd name="connsiteX3" fmla="*/ 1503803 w 3007605"/>
                <a:gd name="connsiteY3" fmla="*/ 1503803 h 3007605"/>
                <a:gd name="connsiteX4" fmla="*/ 1503802 w 3007605"/>
                <a:gd name="connsiteY4" fmla="*/ 0 h 3007605"/>
                <a:gd name="connsiteX0" fmla="*/ 1503802 w 3007605"/>
                <a:gd name="connsiteY0" fmla="*/ 0 h 3007605"/>
                <a:gd name="connsiteX1" fmla="*/ 3007601 w 3007605"/>
                <a:gd name="connsiteY1" fmla="*/ 1500383 h 3007605"/>
                <a:gd name="connsiteX2" fmla="*/ 1510643 w 3007605"/>
                <a:gd name="connsiteY2" fmla="*/ 3007591 h 3007605"/>
                <a:gd name="connsiteX0" fmla="*/ 4037681 w 5541483"/>
                <a:gd name="connsiteY0" fmla="*/ 2187087 h 5194678"/>
                <a:gd name="connsiteX1" fmla="*/ 0 w 5541483"/>
                <a:gd name="connsiteY1" fmla="*/ 0 h 5194678"/>
                <a:gd name="connsiteX2" fmla="*/ 5541480 w 5541483"/>
                <a:gd name="connsiteY2" fmla="*/ 3687470 h 5194678"/>
                <a:gd name="connsiteX3" fmla="*/ 4044522 w 5541483"/>
                <a:gd name="connsiteY3" fmla="*/ 5194678 h 5194678"/>
                <a:gd name="connsiteX4" fmla="*/ 4037682 w 5541483"/>
                <a:gd name="connsiteY4" fmla="*/ 3690890 h 5194678"/>
                <a:gd name="connsiteX5" fmla="*/ 4037681 w 5541483"/>
                <a:gd name="connsiteY5" fmla="*/ 2187087 h 5194678"/>
                <a:gd name="connsiteX0" fmla="*/ 4037681 w 5541483"/>
                <a:gd name="connsiteY0" fmla="*/ 2187087 h 5194678"/>
                <a:gd name="connsiteX1" fmla="*/ 5541480 w 5541483"/>
                <a:gd name="connsiteY1" fmla="*/ 3687470 h 5194678"/>
                <a:gd name="connsiteX2" fmla="*/ 4044522 w 5541483"/>
                <a:gd name="connsiteY2" fmla="*/ 5194678 h 5194678"/>
                <a:gd name="connsiteX0" fmla="*/ 0 w 1503802"/>
                <a:gd name="connsiteY0" fmla="*/ 0 h 3007591"/>
                <a:gd name="connsiteX1" fmla="*/ 1503799 w 1503802"/>
                <a:gd name="connsiteY1" fmla="*/ 1500383 h 3007591"/>
                <a:gd name="connsiteX2" fmla="*/ 6841 w 1503802"/>
                <a:gd name="connsiteY2" fmla="*/ 3007591 h 3007591"/>
                <a:gd name="connsiteX3" fmla="*/ 1 w 1503802"/>
                <a:gd name="connsiteY3" fmla="*/ 1503803 h 3007591"/>
                <a:gd name="connsiteX4" fmla="*/ 0 w 1503802"/>
                <a:gd name="connsiteY4" fmla="*/ 0 h 3007591"/>
                <a:gd name="connsiteX0" fmla="*/ 0 w 1503802"/>
                <a:gd name="connsiteY0" fmla="*/ 0 h 3007591"/>
                <a:gd name="connsiteX1" fmla="*/ 1503799 w 1503802"/>
                <a:gd name="connsiteY1" fmla="*/ 1500383 h 3007591"/>
                <a:gd name="connsiteX2" fmla="*/ 6841 w 1503802"/>
                <a:gd name="connsiteY2" fmla="*/ 3007591 h 3007591"/>
              </a:gdLst>
              <a:ahLst/>
              <a:cxnLst>
                <a:cxn ang="0">
                  <a:pos x="connsiteX0" y="connsiteY0"/>
                </a:cxn>
                <a:cxn ang="0">
                  <a:pos x="connsiteX1" y="connsiteY1"/>
                </a:cxn>
                <a:cxn ang="0">
                  <a:pos x="connsiteX2" y="connsiteY2"/>
                </a:cxn>
              </a:cxnLst>
              <a:rect l="l" t="t" r="r" b="b"/>
              <a:pathLst>
                <a:path w="1503802" h="3007591" stroke="0" extrusionOk="0">
                  <a:moveTo>
                    <a:pt x="0" y="0"/>
                  </a:moveTo>
                  <a:cubicBezTo>
                    <a:pt x="829192" y="0"/>
                    <a:pt x="1501913" y="671193"/>
                    <a:pt x="1503799" y="1500383"/>
                  </a:cubicBezTo>
                  <a:cubicBezTo>
                    <a:pt x="1505685" y="2329573"/>
                    <a:pt x="836024" y="3003819"/>
                    <a:pt x="6841" y="3007591"/>
                  </a:cubicBezTo>
                  <a:lnTo>
                    <a:pt x="1" y="1503803"/>
                  </a:lnTo>
                  <a:cubicBezTo>
                    <a:pt x="1" y="1002535"/>
                    <a:pt x="0" y="501268"/>
                    <a:pt x="0" y="0"/>
                  </a:cubicBezTo>
                  <a:close/>
                </a:path>
                <a:path w="1503802" h="3007591" fill="none">
                  <a:moveTo>
                    <a:pt x="0" y="0"/>
                  </a:moveTo>
                  <a:cubicBezTo>
                    <a:pt x="829192" y="0"/>
                    <a:pt x="1501913" y="671193"/>
                    <a:pt x="1503799" y="1500383"/>
                  </a:cubicBezTo>
                  <a:cubicBezTo>
                    <a:pt x="1505685" y="2329573"/>
                    <a:pt x="836024" y="3003819"/>
                    <a:pt x="6841" y="3007591"/>
                  </a:cubicBezTo>
                </a:path>
              </a:pathLst>
            </a:custGeom>
            <a:ln w="28575" cap="rnd">
              <a:solidFill>
                <a:srgbClr val="EA4D1C"/>
              </a:solidFill>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28" name="íṩļiḓé">
              <a:extLst>
                <a:ext uri="{FF2B5EF4-FFF2-40B4-BE49-F238E27FC236}">
                  <a16:creationId xmlns:a16="http://schemas.microsoft.com/office/drawing/2014/main" id="{83EC0D5D-D731-4B98-8932-D2FDD4E4CB4E}"/>
                </a:ext>
              </a:extLst>
            </p:cNvPr>
            <p:cNvSpPr/>
            <p:nvPr/>
          </p:nvSpPr>
          <p:spPr>
            <a:xfrm>
              <a:off x="3757700" y="3458146"/>
              <a:ext cx="2159999" cy="540000"/>
            </a:xfrm>
            <a:prstGeom prst="roundRect">
              <a:avLst>
                <a:gd name="adj" fmla="val 50000"/>
              </a:avLst>
            </a:prstGeom>
            <a:solidFill>
              <a:srgbClr val="EA4D1C"/>
            </a:solidFill>
            <a:ln w="57150" cap="rnd">
              <a:noFill/>
              <a:prstDash val="solid"/>
              <a:round/>
            </a:ln>
            <a:effectLst>
              <a:outerShdw blurRad="76200" dist="50800" dir="5400000" algn="ctr" rotWithShape="0">
                <a:schemeClr val="accent1">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normAutofit/>
            </a:bodyPr>
            <a:lstStyle/>
            <a:p>
              <a:pPr algn="ctr" defTabSz="913765"/>
              <a:r>
                <a:rPr lang="zh-CN" altLang="en-US" sz="1600" b="1" dirty="0">
                  <a:solidFill>
                    <a:srgbClr val="FFFFFF"/>
                  </a:solidFill>
                </a:rPr>
                <a:t>銷量</a:t>
              </a:r>
              <a:r>
                <a:rPr lang="en-US" altLang="zh-CN" sz="1600" b="1" dirty="0">
                  <a:solidFill>
                    <a:srgbClr val="FFFFFF"/>
                  </a:solidFill>
                </a:rPr>
                <a:t>|</a:t>
              </a:r>
              <a:r>
                <a:rPr lang="zh-CN" altLang="en-US" sz="1600" b="1" dirty="0">
                  <a:solidFill>
                    <a:srgbClr val="FFFFFF"/>
                  </a:solidFill>
                </a:rPr>
                <a:t>營收</a:t>
              </a:r>
            </a:p>
          </p:txBody>
        </p:sp>
        <p:sp>
          <p:nvSpPr>
            <p:cNvPr id="29" name="işḷiḑè">
              <a:extLst>
                <a:ext uri="{FF2B5EF4-FFF2-40B4-BE49-F238E27FC236}">
                  <a16:creationId xmlns:a16="http://schemas.microsoft.com/office/drawing/2014/main" id="{FF4D4E07-B6E7-4641-8C29-EE37FFF3A78E}"/>
                </a:ext>
              </a:extLst>
            </p:cNvPr>
            <p:cNvSpPr/>
            <p:nvPr/>
          </p:nvSpPr>
          <p:spPr>
            <a:xfrm>
              <a:off x="6983020" y="1950586"/>
              <a:ext cx="1856839" cy="742944"/>
            </a:xfrm>
            <a:prstGeom prst="roundRect">
              <a:avLst>
                <a:gd name="adj" fmla="val 50000"/>
              </a:avLst>
            </a:prstGeom>
            <a:solidFill>
              <a:srgbClr val="EA4D1C"/>
            </a:solidFill>
            <a:ln w="57150" cap="rnd">
              <a:noFill/>
              <a:prstDash val="solid"/>
              <a:round/>
            </a:ln>
            <a:effectLst>
              <a:outerShdw blurRad="76200" dist="50800" dir="5400000" algn="ctr" rotWithShape="0">
                <a:schemeClr val="accent3">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normAutofit/>
            </a:bodyPr>
            <a:lstStyle/>
            <a:p>
              <a:pPr algn="ctr" defTabSz="913765"/>
              <a:r>
                <a:rPr lang="zh-CN" altLang="en-US" sz="1400" b="1" dirty="0">
                  <a:solidFill>
                    <a:srgbClr val="FFFFFF"/>
                  </a:solidFill>
                </a:rPr>
                <a:t>老包替換</a:t>
              </a:r>
            </a:p>
          </p:txBody>
        </p:sp>
        <p:sp>
          <p:nvSpPr>
            <p:cNvPr id="30" name="íṣḻíḑè">
              <a:extLst>
                <a:ext uri="{FF2B5EF4-FFF2-40B4-BE49-F238E27FC236}">
                  <a16:creationId xmlns:a16="http://schemas.microsoft.com/office/drawing/2014/main" id="{63DED299-9848-4066-BBAA-8A82FEE030E6}"/>
                </a:ext>
              </a:extLst>
            </p:cNvPr>
            <p:cNvSpPr/>
            <p:nvPr/>
          </p:nvSpPr>
          <p:spPr>
            <a:xfrm>
              <a:off x="7035385" y="4850651"/>
              <a:ext cx="1800000" cy="742943"/>
            </a:xfrm>
            <a:prstGeom prst="roundRect">
              <a:avLst>
                <a:gd name="adj" fmla="val 50000"/>
              </a:avLst>
            </a:prstGeom>
            <a:solidFill>
              <a:srgbClr val="EA4D1C"/>
            </a:solidFill>
            <a:ln w="57150" cap="rnd">
              <a:noFill/>
              <a:prstDash val="solid"/>
              <a:round/>
            </a:ln>
            <a:effectLst>
              <a:outerShdw blurRad="76200" dist="50800" dir="5400000" algn="ctr" rotWithShape="0">
                <a:schemeClr val="accent6">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normAutofit/>
            </a:bodyPr>
            <a:lstStyle/>
            <a:p>
              <a:pPr algn="ctr" defTabSz="913765"/>
              <a:r>
                <a:rPr lang="zh-CN" altLang="en-US" sz="1400" b="1" dirty="0">
                  <a:solidFill>
                    <a:srgbClr val="FFFFFF"/>
                  </a:solidFill>
                </a:rPr>
                <a:t>新包上架</a:t>
              </a:r>
            </a:p>
          </p:txBody>
        </p:sp>
        <p:sp>
          <p:nvSpPr>
            <p:cNvPr id="31" name="ïŝḷîḋê">
              <a:extLst>
                <a:ext uri="{FF2B5EF4-FFF2-40B4-BE49-F238E27FC236}">
                  <a16:creationId xmlns:a16="http://schemas.microsoft.com/office/drawing/2014/main" id="{767DB00E-885F-48AD-BF36-3D8B23E4524C}"/>
                </a:ext>
              </a:extLst>
            </p:cNvPr>
            <p:cNvSpPr/>
            <p:nvPr/>
          </p:nvSpPr>
          <p:spPr>
            <a:xfrm>
              <a:off x="10540208" y="4041715"/>
              <a:ext cx="7328814" cy="703304"/>
            </a:xfrm>
            <a:prstGeom prst="roundRect">
              <a:avLst>
                <a:gd name="adj" fmla="val 50000"/>
              </a:avLst>
            </a:prstGeom>
            <a:solidFill>
              <a:srgbClr val="EA4D1C"/>
            </a:solidFill>
            <a:ln w="57150" cap="rnd">
              <a:noFill/>
              <a:prstDash val="solid"/>
              <a:round/>
            </a:ln>
            <a:effectLst>
              <a:outerShdw blurRad="76200" dist="50800" dir="5400000" algn="ctr" rotWithShape="0">
                <a:schemeClr val="accent4">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normAutofit/>
            </a:bodyPr>
            <a:lstStyle/>
            <a:p>
              <a:pPr algn="ctr" defTabSz="913765"/>
              <a:r>
                <a:rPr lang="zh-CN" altLang="en-US" sz="1400" b="1" dirty="0">
                  <a:solidFill>
                    <a:srgbClr val="FFFFFF"/>
                  </a:solidFill>
                </a:rPr>
                <a:t>新包對營收的相關性分析（新包設計方向內容）</a:t>
              </a:r>
            </a:p>
          </p:txBody>
        </p:sp>
      </p:grpSp>
      <p:sp>
        <p:nvSpPr>
          <p:cNvPr id="32" name="ïṩḷiḋê">
            <a:extLst>
              <a:ext uri="{FF2B5EF4-FFF2-40B4-BE49-F238E27FC236}">
                <a16:creationId xmlns:a16="http://schemas.microsoft.com/office/drawing/2014/main" id="{BC67168E-2DAD-4E4D-BF2A-8D268BF7A83E}"/>
              </a:ext>
            </a:extLst>
          </p:cNvPr>
          <p:cNvSpPr/>
          <p:nvPr/>
        </p:nvSpPr>
        <p:spPr>
          <a:xfrm flipH="1">
            <a:off x="4664011" y="3618171"/>
            <a:ext cx="1336719" cy="1659174"/>
          </a:xfrm>
          <a:custGeom>
            <a:avLst/>
            <a:gdLst>
              <a:gd name="connsiteX0" fmla="*/ 1503802 w 3007605"/>
              <a:gd name="connsiteY0" fmla="*/ 0 h 3007605"/>
              <a:gd name="connsiteX1" fmla="*/ 3007601 w 3007605"/>
              <a:gd name="connsiteY1" fmla="*/ 1500383 h 3007605"/>
              <a:gd name="connsiteX2" fmla="*/ 1510643 w 3007605"/>
              <a:gd name="connsiteY2" fmla="*/ 3007591 h 3007605"/>
              <a:gd name="connsiteX3" fmla="*/ 1503803 w 3007605"/>
              <a:gd name="connsiteY3" fmla="*/ 1503803 h 3007605"/>
              <a:gd name="connsiteX4" fmla="*/ 1503802 w 3007605"/>
              <a:gd name="connsiteY4" fmla="*/ 0 h 3007605"/>
              <a:gd name="connsiteX0" fmla="*/ 1503802 w 3007605"/>
              <a:gd name="connsiteY0" fmla="*/ 0 h 3007605"/>
              <a:gd name="connsiteX1" fmla="*/ 3007601 w 3007605"/>
              <a:gd name="connsiteY1" fmla="*/ 1500383 h 3007605"/>
              <a:gd name="connsiteX2" fmla="*/ 1510643 w 3007605"/>
              <a:gd name="connsiteY2" fmla="*/ 3007591 h 3007605"/>
              <a:gd name="connsiteX0" fmla="*/ 4037681 w 5541483"/>
              <a:gd name="connsiteY0" fmla="*/ 2187087 h 5194678"/>
              <a:gd name="connsiteX1" fmla="*/ 0 w 5541483"/>
              <a:gd name="connsiteY1" fmla="*/ 0 h 5194678"/>
              <a:gd name="connsiteX2" fmla="*/ 5541480 w 5541483"/>
              <a:gd name="connsiteY2" fmla="*/ 3687470 h 5194678"/>
              <a:gd name="connsiteX3" fmla="*/ 4044522 w 5541483"/>
              <a:gd name="connsiteY3" fmla="*/ 5194678 h 5194678"/>
              <a:gd name="connsiteX4" fmla="*/ 4037682 w 5541483"/>
              <a:gd name="connsiteY4" fmla="*/ 3690890 h 5194678"/>
              <a:gd name="connsiteX5" fmla="*/ 4037681 w 5541483"/>
              <a:gd name="connsiteY5" fmla="*/ 2187087 h 5194678"/>
              <a:gd name="connsiteX0" fmla="*/ 4037681 w 5541483"/>
              <a:gd name="connsiteY0" fmla="*/ 2187087 h 5194678"/>
              <a:gd name="connsiteX1" fmla="*/ 5541480 w 5541483"/>
              <a:gd name="connsiteY1" fmla="*/ 3687470 h 5194678"/>
              <a:gd name="connsiteX2" fmla="*/ 4044522 w 5541483"/>
              <a:gd name="connsiteY2" fmla="*/ 5194678 h 5194678"/>
              <a:gd name="connsiteX0" fmla="*/ 0 w 1503802"/>
              <a:gd name="connsiteY0" fmla="*/ 0 h 3007591"/>
              <a:gd name="connsiteX1" fmla="*/ 1503799 w 1503802"/>
              <a:gd name="connsiteY1" fmla="*/ 1500383 h 3007591"/>
              <a:gd name="connsiteX2" fmla="*/ 6841 w 1503802"/>
              <a:gd name="connsiteY2" fmla="*/ 3007591 h 3007591"/>
              <a:gd name="connsiteX3" fmla="*/ 1 w 1503802"/>
              <a:gd name="connsiteY3" fmla="*/ 1503803 h 3007591"/>
              <a:gd name="connsiteX4" fmla="*/ 0 w 1503802"/>
              <a:gd name="connsiteY4" fmla="*/ 0 h 3007591"/>
              <a:gd name="connsiteX0" fmla="*/ 0 w 1503802"/>
              <a:gd name="connsiteY0" fmla="*/ 0 h 3007591"/>
              <a:gd name="connsiteX1" fmla="*/ 1503799 w 1503802"/>
              <a:gd name="connsiteY1" fmla="*/ 1500383 h 3007591"/>
              <a:gd name="connsiteX2" fmla="*/ 6841 w 1503802"/>
              <a:gd name="connsiteY2" fmla="*/ 3007591 h 3007591"/>
            </a:gdLst>
            <a:ahLst/>
            <a:cxnLst>
              <a:cxn ang="0">
                <a:pos x="connsiteX0" y="connsiteY0"/>
              </a:cxn>
              <a:cxn ang="0">
                <a:pos x="connsiteX1" y="connsiteY1"/>
              </a:cxn>
              <a:cxn ang="0">
                <a:pos x="connsiteX2" y="connsiteY2"/>
              </a:cxn>
            </a:cxnLst>
            <a:rect l="l" t="t" r="r" b="b"/>
            <a:pathLst>
              <a:path w="1503802" h="3007591" stroke="0" extrusionOk="0">
                <a:moveTo>
                  <a:pt x="0" y="0"/>
                </a:moveTo>
                <a:cubicBezTo>
                  <a:pt x="829192" y="0"/>
                  <a:pt x="1501913" y="671193"/>
                  <a:pt x="1503799" y="1500383"/>
                </a:cubicBezTo>
                <a:cubicBezTo>
                  <a:pt x="1505685" y="2329573"/>
                  <a:pt x="836024" y="3003819"/>
                  <a:pt x="6841" y="3007591"/>
                </a:cubicBezTo>
                <a:lnTo>
                  <a:pt x="1" y="1503803"/>
                </a:lnTo>
                <a:cubicBezTo>
                  <a:pt x="1" y="1002535"/>
                  <a:pt x="0" y="501268"/>
                  <a:pt x="0" y="0"/>
                </a:cubicBezTo>
                <a:close/>
              </a:path>
              <a:path w="1503802" h="3007591" fill="none">
                <a:moveTo>
                  <a:pt x="0" y="0"/>
                </a:moveTo>
                <a:cubicBezTo>
                  <a:pt x="829192" y="0"/>
                  <a:pt x="1501913" y="671193"/>
                  <a:pt x="1503799" y="1500383"/>
                </a:cubicBezTo>
                <a:cubicBezTo>
                  <a:pt x="1505685" y="2329573"/>
                  <a:pt x="836024" y="3003819"/>
                  <a:pt x="6841" y="3007591"/>
                </a:cubicBezTo>
              </a:path>
            </a:pathLst>
          </a:custGeom>
          <a:ln w="28575" cap="rnd">
            <a:solidFill>
              <a:srgbClr val="EA4D1C"/>
            </a:solidFill>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33" name="ïŝḷîḋê">
            <a:extLst>
              <a:ext uri="{FF2B5EF4-FFF2-40B4-BE49-F238E27FC236}">
                <a16:creationId xmlns:a16="http://schemas.microsoft.com/office/drawing/2014/main" id="{1EB905F2-CBC8-4B4C-9DC5-D0CEBC60E790}"/>
              </a:ext>
            </a:extLst>
          </p:cNvPr>
          <p:cNvSpPr/>
          <p:nvPr/>
        </p:nvSpPr>
        <p:spPr>
          <a:xfrm>
            <a:off x="5922752" y="4960994"/>
            <a:ext cx="5779523" cy="583175"/>
          </a:xfrm>
          <a:prstGeom prst="roundRect">
            <a:avLst>
              <a:gd name="adj" fmla="val 50000"/>
            </a:avLst>
          </a:prstGeom>
          <a:solidFill>
            <a:srgbClr val="EA4D1C"/>
          </a:solidFill>
          <a:ln w="57150" cap="rnd">
            <a:noFill/>
            <a:prstDash val="solid"/>
            <a:round/>
          </a:ln>
          <a:effectLst>
            <a:outerShdw blurRad="76200" dist="50800" dir="5400000" algn="ctr" rotWithShape="0">
              <a:schemeClr val="accent4">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normAutofit/>
          </a:bodyPr>
          <a:lstStyle/>
          <a:p>
            <a:pPr algn="ctr" defTabSz="913765"/>
            <a:r>
              <a:rPr lang="zh-CN" altLang="en-US" sz="1400" b="1" dirty="0">
                <a:solidFill>
                  <a:srgbClr val="FFFFFF"/>
                </a:solidFill>
              </a:rPr>
              <a:t>熱銷包屬性</a:t>
            </a:r>
          </a:p>
        </p:txBody>
      </p:sp>
      <p:sp>
        <p:nvSpPr>
          <p:cNvPr id="12" name="ïŝḷîḋê">
            <a:extLst>
              <a:ext uri="{FF2B5EF4-FFF2-40B4-BE49-F238E27FC236}">
                <a16:creationId xmlns:a16="http://schemas.microsoft.com/office/drawing/2014/main" id="{889FBE32-3522-424E-9E11-47CBCD75B6FA}"/>
              </a:ext>
            </a:extLst>
          </p:cNvPr>
          <p:cNvSpPr/>
          <p:nvPr/>
        </p:nvSpPr>
        <p:spPr>
          <a:xfrm>
            <a:off x="5898919" y="988697"/>
            <a:ext cx="5783768" cy="645168"/>
          </a:xfrm>
          <a:prstGeom prst="roundRect">
            <a:avLst>
              <a:gd name="adj" fmla="val 50000"/>
            </a:avLst>
          </a:prstGeom>
          <a:solidFill>
            <a:srgbClr val="EA4D1C"/>
          </a:solidFill>
          <a:ln w="57150" cap="rnd">
            <a:noFill/>
            <a:prstDash val="solid"/>
            <a:round/>
          </a:ln>
          <a:effectLst>
            <a:outerShdw blurRad="76200" dist="50800" dir="5400000" algn="ctr" rotWithShape="0">
              <a:schemeClr val="accent4">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normAutofit/>
          </a:bodyPr>
          <a:lstStyle/>
          <a:p>
            <a:pPr algn="ctr" defTabSz="913765"/>
            <a:r>
              <a:rPr lang="zh-CN" altLang="en-US" sz="1400" b="1" dirty="0">
                <a:solidFill>
                  <a:srgbClr val="FFFFFF"/>
                </a:solidFill>
              </a:rPr>
              <a:t>銷量</a:t>
            </a:r>
            <a:r>
              <a:rPr lang="en-US" altLang="zh-CN" sz="1400" b="1" dirty="0">
                <a:solidFill>
                  <a:srgbClr val="FFFFFF"/>
                </a:solidFill>
              </a:rPr>
              <a:t>|</a:t>
            </a:r>
            <a:r>
              <a:rPr lang="zh-CN" altLang="en-US" sz="1400" b="1" dirty="0">
                <a:solidFill>
                  <a:srgbClr val="FFFFFF"/>
                </a:solidFill>
              </a:rPr>
              <a:t>營收為指標，考慮週期及末位淘汰機制</a:t>
            </a:r>
          </a:p>
        </p:txBody>
      </p:sp>
      <p:sp>
        <p:nvSpPr>
          <p:cNvPr id="14" name="文本框 13">
            <a:extLst>
              <a:ext uri="{FF2B5EF4-FFF2-40B4-BE49-F238E27FC236}">
                <a16:creationId xmlns:a16="http://schemas.microsoft.com/office/drawing/2014/main" id="{8DE52C69-C04B-4E9C-8B3D-BDAF3361A0E9}"/>
              </a:ext>
            </a:extLst>
          </p:cNvPr>
          <p:cNvSpPr txBox="1"/>
          <p:nvPr/>
        </p:nvSpPr>
        <p:spPr>
          <a:xfrm>
            <a:off x="300038" y="5466371"/>
            <a:ext cx="9519868" cy="1723549"/>
          </a:xfrm>
          <a:prstGeom prst="rect">
            <a:avLst/>
          </a:prstGeom>
          <a:noFill/>
        </p:spPr>
        <p:txBody>
          <a:bodyPr wrap="square" rtlCol="0">
            <a:spAutoFit/>
          </a:bodyPr>
          <a:lstStyle/>
          <a:p>
            <a:r>
              <a:rPr lang="zh-CN" altLang="en-US" sz="1000" dirty="0">
                <a:solidFill>
                  <a:schemeClr val="tx1">
                    <a:lumMod val="50000"/>
                    <a:lumOff val="50000"/>
                  </a:schemeClr>
                </a:solidFill>
              </a:rPr>
              <a:t>數據撈取範圍</a:t>
            </a:r>
            <a:r>
              <a:rPr lang="en-US" altLang="zh-CN" sz="1000" dirty="0">
                <a:solidFill>
                  <a:schemeClr val="tx1">
                    <a:lumMod val="50000"/>
                    <a:lumOff val="50000"/>
                  </a:schemeClr>
                </a:solidFill>
              </a:rPr>
              <a:t>:</a:t>
            </a:r>
          </a:p>
          <a:p>
            <a:r>
              <a:rPr lang="en-US" altLang="zh-CN" sz="1000" dirty="0">
                <a:solidFill>
                  <a:schemeClr val="tx1">
                    <a:lumMod val="50000"/>
                    <a:lumOff val="50000"/>
                  </a:schemeClr>
                </a:solidFill>
              </a:rPr>
              <a:t>	</a:t>
            </a:r>
            <a:r>
              <a:rPr lang="zh-CN" altLang="en-US" sz="1000" dirty="0">
                <a:solidFill>
                  <a:schemeClr val="tx1">
                    <a:lumMod val="50000"/>
                    <a:lumOff val="50000"/>
                  </a:schemeClr>
                </a:solidFill>
              </a:rPr>
              <a:t>取</a:t>
            </a:r>
            <a:r>
              <a:rPr lang="en-US" altLang="zh-CN" sz="1000" dirty="0">
                <a:solidFill>
                  <a:schemeClr val="tx1">
                    <a:lumMod val="50000"/>
                    <a:lumOff val="50000"/>
                  </a:schemeClr>
                </a:solidFill>
              </a:rPr>
              <a:t>2020</a:t>
            </a:r>
            <a:r>
              <a:rPr lang="zh-CN" altLang="en-US" sz="1000" dirty="0">
                <a:solidFill>
                  <a:schemeClr val="tx1">
                    <a:lumMod val="50000"/>
                    <a:lumOff val="50000"/>
                  </a:schemeClr>
                </a:solidFill>
              </a:rPr>
              <a:t>後排除官網包後其餘上線的新產包。</a:t>
            </a:r>
            <a:endParaRPr lang="en-US" altLang="zh-CN" sz="1000" dirty="0">
              <a:solidFill>
                <a:schemeClr val="tx1">
                  <a:lumMod val="50000"/>
                  <a:lumOff val="50000"/>
                </a:schemeClr>
              </a:solidFill>
            </a:endParaRPr>
          </a:p>
          <a:p>
            <a:endParaRPr lang="en-US" altLang="zh-CN" sz="1000" dirty="0">
              <a:solidFill>
                <a:schemeClr val="tx1">
                  <a:lumMod val="50000"/>
                  <a:lumOff val="50000"/>
                </a:schemeClr>
              </a:solidFill>
            </a:endParaRPr>
          </a:p>
          <a:p>
            <a:r>
              <a:rPr lang="zh-CN" altLang="en-US" sz="1000" dirty="0">
                <a:solidFill>
                  <a:schemeClr val="tx1">
                    <a:lumMod val="50000"/>
                    <a:lumOff val="50000"/>
                  </a:schemeClr>
                </a:solidFill>
              </a:rPr>
              <a:t>特殊說明</a:t>
            </a:r>
            <a:r>
              <a:rPr lang="en-US" altLang="zh-CN" sz="1000" dirty="0">
                <a:solidFill>
                  <a:schemeClr val="tx1">
                    <a:lumMod val="50000"/>
                    <a:lumOff val="50000"/>
                  </a:schemeClr>
                </a:solidFill>
              </a:rPr>
              <a:t>:</a:t>
            </a:r>
          </a:p>
          <a:p>
            <a:r>
              <a:rPr lang="en-US" altLang="zh-CN" sz="1000" dirty="0">
                <a:solidFill>
                  <a:schemeClr val="tx1">
                    <a:lumMod val="50000"/>
                    <a:lumOff val="50000"/>
                  </a:schemeClr>
                </a:solidFill>
              </a:rPr>
              <a:t>	</a:t>
            </a:r>
            <a:r>
              <a:rPr lang="zh-CN" altLang="en-US" sz="1000" dirty="0">
                <a:solidFill>
                  <a:schemeClr val="tx1">
                    <a:lumMod val="50000"/>
                    <a:lumOff val="50000"/>
                  </a:schemeClr>
                </a:solidFill>
              </a:rPr>
              <a:t>因新游戏包为政治任务包</a:t>
            </a:r>
            <a:r>
              <a:rPr lang="en-US" altLang="zh-CN" sz="1000" dirty="0">
                <a:solidFill>
                  <a:schemeClr val="tx1">
                    <a:lumMod val="50000"/>
                    <a:lumOff val="50000"/>
                  </a:schemeClr>
                </a:solidFill>
              </a:rPr>
              <a:t>,</a:t>
            </a:r>
            <a:r>
              <a:rPr lang="zh-CN" altLang="en-US" sz="1000" dirty="0">
                <a:solidFill>
                  <a:schemeClr val="tx1">
                    <a:lumMod val="50000"/>
                    <a:lumOff val="50000"/>
                  </a:schemeClr>
                </a:solidFill>
              </a:rPr>
              <a:t>不做营收分析</a:t>
            </a:r>
            <a:r>
              <a:rPr lang="en-US" altLang="zh-CN" sz="1000" dirty="0">
                <a:solidFill>
                  <a:schemeClr val="tx1">
                    <a:lumMod val="50000"/>
                    <a:lumOff val="50000"/>
                  </a:schemeClr>
                </a:solidFill>
              </a:rPr>
              <a:t>,</a:t>
            </a:r>
            <a:r>
              <a:rPr lang="zh-CN" altLang="en-US" sz="1000" dirty="0">
                <a:solidFill>
                  <a:schemeClr val="tx1">
                    <a:lumMod val="50000"/>
                    <a:lumOff val="50000"/>
                  </a:schemeClr>
                </a:solidFill>
              </a:rPr>
              <a:t>只做销量分析</a:t>
            </a:r>
            <a:r>
              <a:rPr lang="en-US" altLang="zh-CN" sz="1000" dirty="0">
                <a:solidFill>
                  <a:schemeClr val="tx1">
                    <a:lumMod val="50000"/>
                    <a:lumOff val="50000"/>
                  </a:schemeClr>
                </a:solidFill>
              </a:rPr>
              <a:t>(</a:t>
            </a:r>
            <a:r>
              <a:rPr lang="zh-CN" altLang="en-US" sz="1000" dirty="0">
                <a:solidFill>
                  <a:schemeClr val="tx1">
                    <a:lumMod val="50000"/>
                    <a:lumOff val="50000"/>
                  </a:schemeClr>
                </a:solidFill>
              </a:rPr>
              <a:t>即只要达到推广力度</a:t>
            </a:r>
            <a:r>
              <a:rPr lang="en-US" altLang="zh-CN" sz="1000" dirty="0">
                <a:solidFill>
                  <a:schemeClr val="tx1">
                    <a:lumMod val="50000"/>
                    <a:lumOff val="50000"/>
                  </a:schemeClr>
                </a:solidFill>
              </a:rPr>
              <a:t>),</a:t>
            </a:r>
            <a:r>
              <a:rPr lang="zh-CN" altLang="en-US" sz="1000" dirty="0">
                <a:solidFill>
                  <a:schemeClr val="tx1">
                    <a:lumMod val="50000"/>
                    <a:lumOff val="50000"/>
                  </a:schemeClr>
                </a:solidFill>
              </a:rPr>
              <a:t>故只涉及老包下架标准</a:t>
            </a:r>
            <a:endParaRPr lang="en-US" altLang="zh-CN" sz="1000" dirty="0">
              <a:solidFill>
                <a:schemeClr val="tx1">
                  <a:lumMod val="50000"/>
                  <a:lumOff val="50000"/>
                </a:schemeClr>
              </a:solidFill>
            </a:endParaRPr>
          </a:p>
          <a:p>
            <a:r>
              <a:rPr lang="en-US" altLang="zh-CN" sz="1000" dirty="0">
                <a:solidFill>
                  <a:schemeClr val="tx1">
                    <a:lumMod val="50000"/>
                    <a:lumOff val="50000"/>
                  </a:schemeClr>
                </a:solidFill>
              </a:rPr>
              <a:t>	</a:t>
            </a:r>
            <a:r>
              <a:rPr lang="zh-CN" altLang="en-US" sz="1000" dirty="0">
                <a:solidFill>
                  <a:schemeClr val="tx1">
                    <a:lumMod val="50000"/>
                    <a:lumOff val="50000"/>
                  </a:schemeClr>
                </a:solidFill>
              </a:rPr>
              <a:t>實體包和新遊戲包類似，只對節點監測及上架數量監測</a:t>
            </a:r>
            <a:endParaRPr lang="en-US" altLang="zh-CN" sz="1000" dirty="0">
              <a:solidFill>
                <a:schemeClr val="tx1">
                  <a:lumMod val="50000"/>
                  <a:lumOff val="50000"/>
                </a:schemeClr>
              </a:solidFill>
            </a:endParaRPr>
          </a:p>
          <a:p>
            <a:r>
              <a:rPr lang="en-US" altLang="zh-CN" sz="1000" dirty="0">
                <a:solidFill>
                  <a:schemeClr val="tx1">
                    <a:lumMod val="50000"/>
                    <a:lumOff val="50000"/>
                  </a:schemeClr>
                </a:solidFill>
              </a:rPr>
              <a:t>	</a:t>
            </a:r>
            <a:r>
              <a:rPr lang="zh-CN" altLang="en-US" sz="1000" dirty="0">
                <a:solidFill>
                  <a:schemeClr val="tx1">
                    <a:lumMod val="50000"/>
                    <a:lumOff val="50000"/>
                  </a:schemeClr>
                </a:solidFill>
              </a:rPr>
              <a:t>其他非游戏包因为取得每个产包抽成及成本无法作毛利润分析</a:t>
            </a:r>
            <a:r>
              <a:rPr lang="en-US" altLang="zh-CN" sz="1000" dirty="0">
                <a:solidFill>
                  <a:schemeClr val="tx1">
                    <a:lumMod val="50000"/>
                    <a:lumOff val="50000"/>
                  </a:schemeClr>
                </a:solidFill>
              </a:rPr>
              <a:t>,</a:t>
            </a:r>
            <a:r>
              <a:rPr lang="zh-CN" altLang="en-US" sz="1000" dirty="0">
                <a:solidFill>
                  <a:schemeClr val="tx1">
                    <a:lumMod val="50000"/>
                    <a:lumOff val="50000"/>
                  </a:schemeClr>
                </a:solidFill>
              </a:rPr>
              <a:t>只参考营收</a:t>
            </a:r>
            <a:r>
              <a:rPr lang="en-US" altLang="zh-CN" sz="1000" dirty="0">
                <a:solidFill>
                  <a:schemeClr val="tx1">
                    <a:lumMod val="50000"/>
                    <a:lumOff val="50000"/>
                  </a:schemeClr>
                </a:solidFill>
              </a:rPr>
              <a:t>(</a:t>
            </a:r>
            <a:r>
              <a:rPr lang="zh-CN" altLang="en-US" sz="1000" dirty="0">
                <a:solidFill>
                  <a:schemeClr val="tx1">
                    <a:lumMod val="50000"/>
                    <a:lumOff val="50000"/>
                  </a:schemeClr>
                </a:solidFill>
              </a:rPr>
              <a:t>营收</a:t>
            </a:r>
            <a:r>
              <a:rPr lang="en-US" altLang="zh-CN" sz="1000" dirty="0">
                <a:solidFill>
                  <a:schemeClr val="tx1">
                    <a:lumMod val="50000"/>
                    <a:lumOff val="50000"/>
                  </a:schemeClr>
                </a:solidFill>
              </a:rPr>
              <a:t>=</a:t>
            </a:r>
            <a:r>
              <a:rPr lang="zh-CN" altLang="en-US" sz="1000" dirty="0">
                <a:solidFill>
                  <a:schemeClr val="tx1">
                    <a:lumMod val="50000"/>
                    <a:lumOff val="50000"/>
                  </a:schemeClr>
                </a:solidFill>
              </a:rPr>
              <a:t>数量</a:t>
            </a:r>
            <a:r>
              <a:rPr lang="en-US" altLang="zh-CN" sz="1000" dirty="0">
                <a:solidFill>
                  <a:schemeClr val="tx1">
                    <a:lumMod val="50000"/>
                    <a:lumOff val="50000"/>
                  </a:schemeClr>
                </a:solidFill>
              </a:rPr>
              <a:t>*</a:t>
            </a:r>
            <a:r>
              <a:rPr lang="zh-CN" altLang="en-US" sz="1000" dirty="0">
                <a:solidFill>
                  <a:schemeClr val="tx1">
                    <a:lumMod val="50000"/>
                    <a:lumOff val="50000"/>
                  </a:schemeClr>
                </a:solidFill>
              </a:rPr>
              <a:t>单价</a:t>
            </a:r>
            <a:r>
              <a:rPr lang="en-US" altLang="zh-CN" sz="1000" dirty="0">
                <a:solidFill>
                  <a:schemeClr val="tx1">
                    <a:lumMod val="50000"/>
                    <a:lumOff val="50000"/>
                  </a:schemeClr>
                </a:solidFill>
              </a:rPr>
              <a:t>)</a:t>
            </a:r>
            <a:r>
              <a:rPr lang="zh-CN" altLang="en-US" sz="1000" dirty="0">
                <a:solidFill>
                  <a:schemeClr val="tx1">
                    <a:lumMod val="50000"/>
                    <a:lumOff val="50000"/>
                  </a:schemeClr>
                </a:solidFill>
              </a:rPr>
              <a:t>作為評價指標，毛利可自行計算。</a:t>
            </a:r>
            <a:endParaRPr lang="en-US" altLang="zh-CN" sz="1000" dirty="0">
              <a:solidFill>
                <a:schemeClr val="tx1">
                  <a:lumMod val="50000"/>
                  <a:lumOff val="50000"/>
                </a:schemeClr>
              </a:solidFill>
            </a:endParaRPr>
          </a:p>
          <a:p>
            <a:r>
              <a:rPr lang="en-US" altLang="zh-CN" dirty="0"/>
              <a:t>	</a:t>
            </a:r>
          </a:p>
          <a:p>
            <a:endParaRPr lang="en-US" altLang="zh-CN" dirty="0"/>
          </a:p>
        </p:txBody>
      </p:sp>
      <p:sp>
        <p:nvSpPr>
          <p:cNvPr id="17" name="ïṩḷiḋê">
            <a:extLst>
              <a:ext uri="{FF2B5EF4-FFF2-40B4-BE49-F238E27FC236}">
                <a16:creationId xmlns:a16="http://schemas.microsoft.com/office/drawing/2014/main" id="{6EDEC743-78DD-4F31-AE6F-E8841879F7D1}"/>
              </a:ext>
            </a:extLst>
          </p:cNvPr>
          <p:cNvSpPr/>
          <p:nvPr/>
        </p:nvSpPr>
        <p:spPr>
          <a:xfrm flipH="1">
            <a:off x="4613769" y="1213449"/>
            <a:ext cx="1334769" cy="1424404"/>
          </a:xfrm>
          <a:custGeom>
            <a:avLst/>
            <a:gdLst>
              <a:gd name="connsiteX0" fmla="*/ 1503802 w 3007605"/>
              <a:gd name="connsiteY0" fmla="*/ 0 h 3007605"/>
              <a:gd name="connsiteX1" fmla="*/ 3007601 w 3007605"/>
              <a:gd name="connsiteY1" fmla="*/ 1500383 h 3007605"/>
              <a:gd name="connsiteX2" fmla="*/ 1510643 w 3007605"/>
              <a:gd name="connsiteY2" fmla="*/ 3007591 h 3007605"/>
              <a:gd name="connsiteX3" fmla="*/ 1503803 w 3007605"/>
              <a:gd name="connsiteY3" fmla="*/ 1503803 h 3007605"/>
              <a:gd name="connsiteX4" fmla="*/ 1503802 w 3007605"/>
              <a:gd name="connsiteY4" fmla="*/ 0 h 3007605"/>
              <a:gd name="connsiteX0" fmla="*/ 1503802 w 3007605"/>
              <a:gd name="connsiteY0" fmla="*/ 0 h 3007605"/>
              <a:gd name="connsiteX1" fmla="*/ 3007601 w 3007605"/>
              <a:gd name="connsiteY1" fmla="*/ 1500383 h 3007605"/>
              <a:gd name="connsiteX2" fmla="*/ 1510643 w 3007605"/>
              <a:gd name="connsiteY2" fmla="*/ 3007591 h 3007605"/>
              <a:gd name="connsiteX0" fmla="*/ 4037681 w 5541483"/>
              <a:gd name="connsiteY0" fmla="*/ 2187087 h 5194678"/>
              <a:gd name="connsiteX1" fmla="*/ 0 w 5541483"/>
              <a:gd name="connsiteY1" fmla="*/ 0 h 5194678"/>
              <a:gd name="connsiteX2" fmla="*/ 5541480 w 5541483"/>
              <a:gd name="connsiteY2" fmla="*/ 3687470 h 5194678"/>
              <a:gd name="connsiteX3" fmla="*/ 4044522 w 5541483"/>
              <a:gd name="connsiteY3" fmla="*/ 5194678 h 5194678"/>
              <a:gd name="connsiteX4" fmla="*/ 4037682 w 5541483"/>
              <a:gd name="connsiteY4" fmla="*/ 3690890 h 5194678"/>
              <a:gd name="connsiteX5" fmla="*/ 4037681 w 5541483"/>
              <a:gd name="connsiteY5" fmla="*/ 2187087 h 5194678"/>
              <a:gd name="connsiteX0" fmla="*/ 4037681 w 5541483"/>
              <a:gd name="connsiteY0" fmla="*/ 2187087 h 5194678"/>
              <a:gd name="connsiteX1" fmla="*/ 5541480 w 5541483"/>
              <a:gd name="connsiteY1" fmla="*/ 3687470 h 5194678"/>
              <a:gd name="connsiteX2" fmla="*/ 4044522 w 5541483"/>
              <a:gd name="connsiteY2" fmla="*/ 5194678 h 5194678"/>
              <a:gd name="connsiteX0" fmla="*/ 0 w 1503802"/>
              <a:gd name="connsiteY0" fmla="*/ 0 h 3007591"/>
              <a:gd name="connsiteX1" fmla="*/ 1503799 w 1503802"/>
              <a:gd name="connsiteY1" fmla="*/ 1500383 h 3007591"/>
              <a:gd name="connsiteX2" fmla="*/ 6841 w 1503802"/>
              <a:gd name="connsiteY2" fmla="*/ 3007591 h 3007591"/>
              <a:gd name="connsiteX3" fmla="*/ 1 w 1503802"/>
              <a:gd name="connsiteY3" fmla="*/ 1503803 h 3007591"/>
              <a:gd name="connsiteX4" fmla="*/ 0 w 1503802"/>
              <a:gd name="connsiteY4" fmla="*/ 0 h 3007591"/>
              <a:gd name="connsiteX0" fmla="*/ 0 w 1503802"/>
              <a:gd name="connsiteY0" fmla="*/ 0 h 3007591"/>
              <a:gd name="connsiteX1" fmla="*/ 1503799 w 1503802"/>
              <a:gd name="connsiteY1" fmla="*/ 1500383 h 3007591"/>
              <a:gd name="connsiteX2" fmla="*/ 6841 w 1503802"/>
              <a:gd name="connsiteY2" fmla="*/ 3007591 h 3007591"/>
            </a:gdLst>
            <a:ahLst/>
            <a:cxnLst>
              <a:cxn ang="0">
                <a:pos x="connsiteX0" y="connsiteY0"/>
              </a:cxn>
              <a:cxn ang="0">
                <a:pos x="connsiteX1" y="connsiteY1"/>
              </a:cxn>
              <a:cxn ang="0">
                <a:pos x="connsiteX2" y="connsiteY2"/>
              </a:cxn>
            </a:cxnLst>
            <a:rect l="l" t="t" r="r" b="b"/>
            <a:pathLst>
              <a:path w="1503802" h="3007591" stroke="0" extrusionOk="0">
                <a:moveTo>
                  <a:pt x="0" y="0"/>
                </a:moveTo>
                <a:cubicBezTo>
                  <a:pt x="829192" y="0"/>
                  <a:pt x="1501913" y="671193"/>
                  <a:pt x="1503799" y="1500383"/>
                </a:cubicBezTo>
                <a:cubicBezTo>
                  <a:pt x="1505685" y="2329573"/>
                  <a:pt x="836024" y="3003819"/>
                  <a:pt x="6841" y="3007591"/>
                </a:cubicBezTo>
                <a:lnTo>
                  <a:pt x="1" y="1503803"/>
                </a:lnTo>
                <a:cubicBezTo>
                  <a:pt x="1" y="1002535"/>
                  <a:pt x="0" y="501268"/>
                  <a:pt x="0" y="0"/>
                </a:cubicBezTo>
                <a:close/>
              </a:path>
              <a:path w="1503802" h="3007591" fill="none">
                <a:moveTo>
                  <a:pt x="0" y="0"/>
                </a:moveTo>
                <a:cubicBezTo>
                  <a:pt x="829192" y="0"/>
                  <a:pt x="1501913" y="671193"/>
                  <a:pt x="1503799" y="1500383"/>
                </a:cubicBezTo>
                <a:cubicBezTo>
                  <a:pt x="1505685" y="2329573"/>
                  <a:pt x="836024" y="3003819"/>
                  <a:pt x="6841" y="3007591"/>
                </a:cubicBezTo>
              </a:path>
            </a:pathLst>
          </a:custGeom>
          <a:ln w="28575" cap="rnd">
            <a:solidFill>
              <a:srgbClr val="EA4D1C"/>
            </a:solidFill>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8" name="ïŝḷîḋê">
            <a:extLst>
              <a:ext uri="{FF2B5EF4-FFF2-40B4-BE49-F238E27FC236}">
                <a16:creationId xmlns:a16="http://schemas.microsoft.com/office/drawing/2014/main" id="{3B8B3FBA-5F52-4C5F-B014-C32BBAB4DE48}"/>
              </a:ext>
            </a:extLst>
          </p:cNvPr>
          <p:cNvSpPr/>
          <p:nvPr/>
        </p:nvSpPr>
        <p:spPr>
          <a:xfrm>
            <a:off x="5961798" y="2277096"/>
            <a:ext cx="5779523" cy="583175"/>
          </a:xfrm>
          <a:prstGeom prst="roundRect">
            <a:avLst>
              <a:gd name="adj" fmla="val 50000"/>
            </a:avLst>
          </a:prstGeom>
          <a:solidFill>
            <a:srgbClr val="EA4D1C"/>
          </a:solidFill>
          <a:ln w="57150" cap="rnd">
            <a:noFill/>
            <a:prstDash val="solid"/>
            <a:round/>
          </a:ln>
          <a:effectLst>
            <a:outerShdw blurRad="76200" dist="50800" dir="5400000" algn="ctr" rotWithShape="0">
              <a:schemeClr val="accent4">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normAutofit/>
          </a:bodyPr>
          <a:lstStyle/>
          <a:p>
            <a:pPr algn="ctr" defTabSz="913765"/>
            <a:r>
              <a:rPr lang="zh-CN" altLang="en-US" sz="1400" b="1" dirty="0">
                <a:solidFill>
                  <a:srgbClr val="FFFFFF"/>
                </a:solidFill>
              </a:rPr>
              <a:t>非實體產包線上</a:t>
            </a:r>
            <a:r>
              <a:rPr lang="en-US" altLang="zh-CN" sz="1400" b="1" dirty="0">
                <a:solidFill>
                  <a:srgbClr val="FFFFFF"/>
                </a:solidFill>
              </a:rPr>
              <a:t>Vs.</a:t>
            </a:r>
            <a:r>
              <a:rPr lang="zh-CN" altLang="en-US" sz="1400" b="1" dirty="0">
                <a:solidFill>
                  <a:srgbClr val="FFFFFF"/>
                </a:solidFill>
              </a:rPr>
              <a:t>線下</a:t>
            </a:r>
          </a:p>
        </p:txBody>
      </p:sp>
    </p:spTree>
    <p:extLst>
      <p:ext uri="{BB962C8B-B14F-4D97-AF65-F5344CB8AC3E}">
        <p14:creationId xmlns:p14="http://schemas.microsoft.com/office/powerpoint/2010/main" val="37313421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8A1AC2D-97A1-4333-BCD2-55A9D38014EF}"/>
              </a:ext>
            </a:extLst>
          </p:cNvPr>
          <p:cNvSpPr>
            <a:spLocks noGrp="1"/>
          </p:cNvSpPr>
          <p:nvPr>
            <p:ph type="title"/>
          </p:nvPr>
        </p:nvSpPr>
        <p:spPr/>
        <p:txBody>
          <a:bodyPr/>
          <a:lstStyle/>
          <a:p>
            <a:r>
              <a:rPr lang="zh-CN" altLang="en-US" dirty="0"/>
              <a:t>銷量</a:t>
            </a:r>
            <a:r>
              <a:rPr lang="en-US" altLang="zh-CN" dirty="0"/>
              <a:t>TOP10</a:t>
            </a:r>
            <a:r>
              <a:rPr lang="zh-CN" altLang="en-US" dirty="0"/>
              <a:t>熱銷包屬性探索</a:t>
            </a:r>
            <a:r>
              <a:rPr lang="en-US" altLang="zh-CN" dirty="0"/>
              <a:t>2—</a:t>
            </a:r>
            <a:r>
              <a:rPr lang="zh-CN" altLang="en-US" dirty="0"/>
              <a:t>形態</a:t>
            </a:r>
            <a:r>
              <a:rPr lang="en-US" altLang="zh-CN" dirty="0"/>
              <a:t> </a:t>
            </a:r>
            <a:r>
              <a:rPr lang="zh-CN" altLang="en-US" dirty="0"/>
              <a:t>實體</a:t>
            </a:r>
            <a:r>
              <a:rPr lang="en-US" altLang="zh-CN" dirty="0"/>
              <a:t>Vs.</a:t>
            </a:r>
            <a:r>
              <a:rPr lang="zh-CN" altLang="en-US" dirty="0"/>
              <a:t>非實體</a:t>
            </a:r>
          </a:p>
        </p:txBody>
      </p:sp>
      <p:sp>
        <p:nvSpPr>
          <p:cNvPr id="5" name="文本框 4">
            <a:extLst>
              <a:ext uri="{FF2B5EF4-FFF2-40B4-BE49-F238E27FC236}">
                <a16:creationId xmlns:a16="http://schemas.microsoft.com/office/drawing/2014/main" id="{17E09C96-4DD7-4F34-B9EE-8A7207F23AB7}"/>
              </a:ext>
            </a:extLst>
          </p:cNvPr>
          <p:cNvSpPr txBox="1"/>
          <p:nvPr/>
        </p:nvSpPr>
        <p:spPr>
          <a:xfrm>
            <a:off x="368301" y="909000"/>
            <a:ext cx="11481467" cy="923330"/>
          </a:xfrm>
          <a:prstGeom prst="rect">
            <a:avLst/>
          </a:prstGeom>
          <a:noFill/>
        </p:spPr>
        <p:txBody>
          <a:bodyPr wrap="square" rtlCol="0">
            <a:spAutoFit/>
          </a:bodyPr>
          <a:lstStyle/>
          <a:p>
            <a:pPr marL="285750" indent="-285750">
              <a:buFont typeface="Arial" panose="020B0604020202020204" pitchFamily="34" charset="0"/>
              <a:buChar char="•"/>
            </a:pPr>
            <a:r>
              <a:rPr lang="zh-CN" altLang="en-US" dirty="0"/>
              <a:t>實體包兼具推廣功能，歲營收效應不高，但銷量客觀，故建議優化成本及數量</a:t>
            </a:r>
            <a:endParaRPr lang="en-US" altLang="zh-CN" dirty="0"/>
          </a:p>
          <a:p>
            <a:pPr marL="285750" indent="-285750">
              <a:buFont typeface="Arial" panose="020B0604020202020204" pitchFamily="34" charset="0"/>
              <a:buChar char="•"/>
            </a:pPr>
            <a:r>
              <a:rPr lang="zh-CN" altLang="en-US" dirty="0"/>
              <a:t>虛擬包營收效果好，但是產包數量多，進入</a:t>
            </a:r>
            <a:r>
              <a:rPr lang="en-US" altLang="zh-CN" dirty="0"/>
              <a:t>TOP10</a:t>
            </a:r>
            <a:r>
              <a:rPr lang="zh-CN" altLang="en-US" dirty="0"/>
              <a:t>比例低於虛擬包，建議裁剪數量，優化產包，集中用戶購買選擇</a:t>
            </a:r>
          </a:p>
        </p:txBody>
      </p:sp>
      <p:graphicFrame>
        <p:nvGraphicFramePr>
          <p:cNvPr id="9" name="图表 8">
            <a:extLst>
              <a:ext uri="{FF2B5EF4-FFF2-40B4-BE49-F238E27FC236}">
                <a16:creationId xmlns:a16="http://schemas.microsoft.com/office/drawing/2014/main" id="{E31FACF0-6AA7-402C-98DC-AEB10D99ACD4}"/>
              </a:ext>
            </a:extLst>
          </p:cNvPr>
          <p:cNvGraphicFramePr>
            <a:graphicFrameLocks/>
          </p:cNvGraphicFramePr>
          <p:nvPr>
            <p:extLst>
              <p:ext uri="{D42A27DB-BD31-4B8C-83A1-F6EECF244321}">
                <p14:modId xmlns:p14="http://schemas.microsoft.com/office/powerpoint/2010/main" val="3249146005"/>
              </p:ext>
            </p:extLst>
          </p:nvPr>
        </p:nvGraphicFramePr>
        <p:xfrm>
          <a:off x="6096000" y="2057400"/>
          <a:ext cx="5400000" cy="41148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图表 5">
            <a:extLst>
              <a:ext uri="{FF2B5EF4-FFF2-40B4-BE49-F238E27FC236}">
                <a16:creationId xmlns:a16="http://schemas.microsoft.com/office/drawing/2014/main" id="{B49624EA-01D1-4F5F-83C4-F0F033A2082C}"/>
              </a:ext>
            </a:extLst>
          </p:cNvPr>
          <p:cNvGraphicFramePr>
            <a:graphicFrameLocks/>
          </p:cNvGraphicFramePr>
          <p:nvPr>
            <p:extLst>
              <p:ext uri="{D42A27DB-BD31-4B8C-83A1-F6EECF244321}">
                <p14:modId xmlns:p14="http://schemas.microsoft.com/office/powerpoint/2010/main" val="4264931292"/>
              </p:ext>
            </p:extLst>
          </p:nvPr>
        </p:nvGraphicFramePr>
        <p:xfrm>
          <a:off x="336000" y="2057400"/>
          <a:ext cx="5760000" cy="4114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462964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8E4AE32-59BC-4A1C-99AD-65274C2A3FCF}"/>
              </a:ext>
            </a:extLst>
          </p:cNvPr>
          <p:cNvSpPr>
            <a:spLocks noGrp="1"/>
          </p:cNvSpPr>
          <p:nvPr>
            <p:ph type="title"/>
          </p:nvPr>
        </p:nvSpPr>
        <p:spPr/>
        <p:txBody>
          <a:bodyPr/>
          <a:lstStyle/>
          <a:p>
            <a:r>
              <a:rPr lang="zh-CN" altLang="en-US" dirty="0"/>
              <a:t>銷量</a:t>
            </a:r>
            <a:r>
              <a:rPr lang="en-US" altLang="zh-CN" dirty="0"/>
              <a:t>TOP10</a:t>
            </a:r>
            <a:r>
              <a:rPr lang="zh-CN" altLang="en-US" dirty="0"/>
              <a:t>熱銷包屬性探索</a:t>
            </a:r>
            <a:r>
              <a:rPr lang="en-US" altLang="zh-CN" dirty="0"/>
              <a:t>3—</a:t>
            </a:r>
            <a:r>
              <a:rPr lang="zh-CN" altLang="en-US" dirty="0"/>
              <a:t>在售時間控制</a:t>
            </a:r>
          </a:p>
        </p:txBody>
      </p:sp>
      <p:graphicFrame>
        <p:nvGraphicFramePr>
          <p:cNvPr id="3" name="图表 2">
            <a:extLst>
              <a:ext uri="{FF2B5EF4-FFF2-40B4-BE49-F238E27FC236}">
                <a16:creationId xmlns:a16="http://schemas.microsoft.com/office/drawing/2014/main" id="{D8E69F50-B3F0-45D0-BCB4-71E50ADDAF97}"/>
              </a:ext>
            </a:extLst>
          </p:cNvPr>
          <p:cNvGraphicFramePr>
            <a:graphicFrameLocks/>
          </p:cNvGraphicFramePr>
          <p:nvPr>
            <p:extLst>
              <p:ext uri="{D42A27DB-BD31-4B8C-83A1-F6EECF244321}">
                <p14:modId xmlns:p14="http://schemas.microsoft.com/office/powerpoint/2010/main" val="20104344"/>
              </p:ext>
            </p:extLst>
          </p:nvPr>
        </p:nvGraphicFramePr>
        <p:xfrm>
          <a:off x="368301" y="1989138"/>
          <a:ext cx="11487699" cy="4183062"/>
        </p:xfrm>
        <a:graphic>
          <a:graphicData uri="http://schemas.openxmlformats.org/drawingml/2006/chart">
            <c:chart xmlns:c="http://schemas.openxmlformats.org/drawingml/2006/chart" xmlns:r="http://schemas.openxmlformats.org/officeDocument/2006/relationships" r:id="rId2"/>
          </a:graphicData>
        </a:graphic>
      </p:graphicFrame>
      <p:sp>
        <p:nvSpPr>
          <p:cNvPr id="4" name="文本框 3">
            <a:extLst>
              <a:ext uri="{FF2B5EF4-FFF2-40B4-BE49-F238E27FC236}">
                <a16:creationId xmlns:a16="http://schemas.microsoft.com/office/drawing/2014/main" id="{462F1C15-727F-4C74-A34F-C62CE7DA50CB}"/>
              </a:ext>
            </a:extLst>
          </p:cNvPr>
          <p:cNvSpPr txBox="1"/>
          <p:nvPr/>
        </p:nvSpPr>
        <p:spPr>
          <a:xfrm>
            <a:off x="300038" y="867465"/>
            <a:ext cx="11195962" cy="646331"/>
          </a:xfrm>
          <a:prstGeom prst="rect">
            <a:avLst/>
          </a:prstGeom>
          <a:noFill/>
        </p:spPr>
        <p:txBody>
          <a:bodyPr wrap="square" rtlCol="0">
            <a:spAutoFit/>
          </a:bodyPr>
          <a:lstStyle/>
          <a:p>
            <a:pPr marL="285750" indent="-285750">
              <a:buFont typeface="Arial" panose="020B0604020202020204" pitchFamily="34" charset="0"/>
              <a:buChar char="•"/>
            </a:pPr>
            <a:r>
              <a:rPr lang="zh-CN" altLang="en-US" dirty="0"/>
              <a:t>營收排名</a:t>
            </a:r>
            <a:r>
              <a:rPr lang="en-US" altLang="zh-CN" dirty="0"/>
              <a:t>TOP10</a:t>
            </a:r>
            <a:r>
              <a:rPr lang="zh-CN" altLang="en-US" dirty="0"/>
              <a:t>的產包超過一半距今時間都在</a:t>
            </a:r>
            <a:r>
              <a:rPr lang="en-US" altLang="zh-CN" dirty="0"/>
              <a:t>6</a:t>
            </a:r>
            <a:r>
              <a:rPr lang="zh-CN" altLang="en-US" dirty="0"/>
              <a:t>個月內，故建議產包上線週期原則不超過</a:t>
            </a:r>
            <a:r>
              <a:rPr lang="en-US" altLang="zh-CN" dirty="0"/>
              <a:t>6</a:t>
            </a:r>
            <a:r>
              <a:rPr lang="zh-CN" altLang="en-US" dirty="0"/>
              <a:t>個月</a:t>
            </a:r>
            <a:endParaRPr lang="en-US" altLang="zh-CN" dirty="0"/>
          </a:p>
          <a:p>
            <a:pPr marL="285750" indent="-285750">
              <a:buFont typeface="Arial" panose="020B0604020202020204" pitchFamily="34" charset="0"/>
              <a:buChar char="•"/>
            </a:pPr>
            <a:r>
              <a:rPr lang="zh-CN" altLang="en-US" dirty="0"/>
              <a:t>大於</a:t>
            </a:r>
            <a:r>
              <a:rPr lang="en-US" altLang="zh-CN" dirty="0"/>
              <a:t>1</a:t>
            </a:r>
            <a:r>
              <a:rPr lang="zh-CN" altLang="en-US" dirty="0"/>
              <a:t>年產包僅需保留強勢包即可</a:t>
            </a:r>
          </a:p>
        </p:txBody>
      </p:sp>
    </p:spTree>
    <p:extLst>
      <p:ext uri="{BB962C8B-B14F-4D97-AF65-F5344CB8AC3E}">
        <p14:creationId xmlns:p14="http://schemas.microsoft.com/office/powerpoint/2010/main" val="20396534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50B1614-9F6B-4ECF-97CC-08BA3EAAEF3B}"/>
              </a:ext>
            </a:extLst>
          </p:cNvPr>
          <p:cNvSpPr>
            <a:spLocks noGrp="1"/>
          </p:cNvSpPr>
          <p:nvPr>
            <p:ph type="title"/>
          </p:nvPr>
        </p:nvSpPr>
        <p:spPr/>
        <p:txBody>
          <a:bodyPr/>
          <a:lstStyle/>
          <a:p>
            <a:r>
              <a:rPr lang="zh-CN" altLang="en-US" dirty="0"/>
              <a:t>銷量</a:t>
            </a:r>
            <a:r>
              <a:rPr lang="en-US" altLang="zh-CN" dirty="0"/>
              <a:t>TOP10</a:t>
            </a:r>
            <a:r>
              <a:rPr lang="zh-CN" altLang="en-US" dirty="0"/>
              <a:t>熱銷包屬性探索</a:t>
            </a:r>
            <a:r>
              <a:rPr lang="en-US" altLang="zh-CN" dirty="0"/>
              <a:t>4—</a:t>
            </a:r>
            <a:r>
              <a:rPr lang="zh-CN" altLang="en-US" dirty="0"/>
              <a:t>虛寶卡包含遊戲個數</a:t>
            </a:r>
          </a:p>
        </p:txBody>
      </p:sp>
      <p:graphicFrame>
        <p:nvGraphicFramePr>
          <p:cNvPr id="3" name="图表 2">
            <a:extLst>
              <a:ext uri="{FF2B5EF4-FFF2-40B4-BE49-F238E27FC236}">
                <a16:creationId xmlns:a16="http://schemas.microsoft.com/office/drawing/2014/main" id="{504A75BD-DD61-4609-A2CC-80B2B7C6AB0D}"/>
              </a:ext>
            </a:extLst>
          </p:cNvPr>
          <p:cNvGraphicFramePr>
            <a:graphicFrameLocks/>
          </p:cNvGraphicFramePr>
          <p:nvPr>
            <p:extLst>
              <p:ext uri="{D42A27DB-BD31-4B8C-83A1-F6EECF244321}">
                <p14:modId xmlns:p14="http://schemas.microsoft.com/office/powerpoint/2010/main" val="776546595"/>
              </p:ext>
            </p:extLst>
          </p:nvPr>
        </p:nvGraphicFramePr>
        <p:xfrm>
          <a:off x="336000" y="2349000"/>
          <a:ext cx="11160000" cy="3891600"/>
        </p:xfrm>
        <a:graphic>
          <a:graphicData uri="http://schemas.openxmlformats.org/drawingml/2006/chart">
            <c:chart xmlns:c="http://schemas.openxmlformats.org/drawingml/2006/chart" xmlns:r="http://schemas.openxmlformats.org/officeDocument/2006/relationships" r:id="rId2"/>
          </a:graphicData>
        </a:graphic>
      </p:graphicFrame>
      <p:sp>
        <p:nvSpPr>
          <p:cNvPr id="4" name="文本框 3">
            <a:extLst>
              <a:ext uri="{FF2B5EF4-FFF2-40B4-BE49-F238E27FC236}">
                <a16:creationId xmlns:a16="http://schemas.microsoft.com/office/drawing/2014/main" id="{15E1CAE7-B7C8-48C8-B02C-549A41FE3E65}"/>
              </a:ext>
            </a:extLst>
          </p:cNvPr>
          <p:cNvSpPr txBox="1"/>
          <p:nvPr/>
        </p:nvSpPr>
        <p:spPr>
          <a:xfrm>
            <a:off x="336000" y="909000"/>
            <a:ext cx="11160000" cy="646331"/>
          </a:xfrm>
          <a:prstGeom prst="rect">
            <a:avLst/>
          </a:prstGeom>
          <a:noFill/>
        </p:spPr>
        <p:txBody>
          <a:bodyPr wrap="square" rtlCol="0">
            <a:spAutoFit/>
          </a:bodyPr>
          <a:lstStyle/>
          <a:p>
            <a:pPr marL="285750" indent="-285750">
              <a:buFont typeface="Arial" panose="020B0604020202020204" pitchFamily="34" charset="0"/>
              <a:buChar char="•"/>
            </a:pPr>
            <a:r>
              <a:rPr lang="zh-CN" altLang="en-US" dirty="0"/>
              <a:t>建議包含</a:t>
            </a:r>
            <a:r>
              <a:rPr lang="en-US" altLang="zh-CN" dirty="0"/>
              <a:t>8</a:t>
            </a:r>
            <a:r>
              <a:rPr lang="zh-CN" altLang="en-US" dirty="0"/>
              <a:t>個遊戲內容最佳，因遊戲分類個數相關性為負，建議包同類型多種遊戲效果最佳</a:t>
            </a:r>
            <a:endParaRPr lang="en-US" altLang="zh-CN" dirty="0"/>
          </a:p>
          <a:p>
            <a:pPr marL="285750" indent="-285750">
              <a:buFont typeface="Arial" panose="020B0604020202020204" pitchFamily="34" charset="0"/>
              <a:buChar char="•"/>
            </a:pPr>
            <a:r>
              <a:rPr lang="zh-CN" altLang="en-US" dirty="0"/>
              <a:t>另外可在</a:t>
            </a:r>
            <a:r>
              <a:rPr lang="en-US" altLang="zh-CN" dirty="0"/>
              <a:t>6-8</a:t>
            </a:r>
            <a:r>
              <a:rPr lang="zh-CN" altLang="en-US" dirty="0"/>
              <a:t>個間做優化測試，查看是否有區別</a:t>
            </a:r>
          </a:p>
        </p:txBody>
      </p:sp>
    </p:spTree>
    <p:extLst>
      <p:ext uri="{BB962C8B-B14F-4D97-AF65-F5344CB8AC3E}">
        <p14:creationId xmlns:p14="http://schemas.microsoft.com/office/powerpoint/2010/main" val="30945463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p:cNvSpPr txBox="1"/>
          <p:nvPr/>
        </p:nvSpPr>
        <p:spPr>
          <a:xfrm>
            <a:off x="4759993" y="2721931"/>
            <a:ext cx="2672014" cy="707886"/>
          </a:xfrm>
          <a:prstGeom prst="rect">
            <a:avLst/>
          </a:prstGeom>
          <a:noFill/>
        </p:spPr>
        <p:txBody>
          <a:bodyPr wrap="none" rtlCol="0">
            <a:spAutoFit/>
          </a:bodyPr>
          <a:lstStyle/>
          <a:p>
            <a:r>
              <a:rPr lang="en-US" altLang="zh-TW" sz="4000" dirty="0">
                <a:latin typeface="+mj-ea"/>
                <a:ea typeface="+mj-ea"/>
              </a:rPr>
              <a:t>Thank</a:t>
            </a:r>
            <a:r>
              <a:rPr lang="zh-TW" altLang="en-US" sz="4000" dirty="0">
                <a:latin typeface="+mj-ea"/>
                <a:ea typeface="+mj-ea"/>
              </a:rPr>
              <a:t> </a:t>
            </a:r>
            <a:r>
              <a:rPr lang="en-US" altLang="zh-TW" sz="4000" dirty="0">
                <a:latin typeface="+mj-ea"/>
                <a:ea typeface="+mj-ea"/>
              </a:rPr>
              <a:t>You</a:t>
            </a:r>
            <a:endParaRPr lang="zh-TW" altLang="en-US" sz="4000" dirty="0">
              <a:latin typeface="+mj-ea"/>
              <a:ea typeface="+mj-ea"/>
            </a:endParaRPr>
          </a:p>
        </p:txBody>
      </p:sp>
    </p:spTree>
    <p:extLst>
      <p:ext uri="{BB962C8B-B14F-4D97-AF65-F5344CB8AC3E}">
        <p14:creationId xmlns:p14="http://schemas.microsoft.com/office/powerpoint/2010/main" val="40126033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760850C-8F88-41DA-95FC-1FA98EA2E1F8}"/>
              </a:ext>
            </a:extLst>
          </p:cNvPr>
          <p:cNvSpPr>
            <a:spLocks noGrp="1"/>
          </p:cNvSpPr>
          <p:nvPr>
            <p:ph type="title"/>
          </p:nvPr>
        </p:nvSpPr>
        <p:spPr/>
        <p:txBody>
          <a:bodyPr/>
          <a:lstStyle/>
          <a:p>
            <a:r>
              <a:rPr lang="zh-CN" altLang="en-US" dirty="0"/>
              <a:t>结论</a:t>
            </a:r>
          </a:p>
        </p:txBody>
      </p:sp>
      <p:sp>
        <p:nvSpPr>
          <p:cNvPr id="3" name="文本框 2">
            <a:extLst>
              <a:ext uri="{FF2B5EF4-FFF2-40B4-BE49-F238E27FC236}">
                <a16:creationId xmlns:a16="http://schemas.microsoft.com/office/drawing/2014/main" id="{3D44E2EC-F3A0-40DD-A1DA-DACD8538BFE8}"/>
              </a:ext>
            </a:extLst>
          </p:cNvPr>
          <p:cNvSpPr txBox="1"/>
          <p:nvPr/>
        </p:nvSpPr>
        <p:spPr>
          <a:xfrm>
            <a:off x="300038" y="857220"/>
            <a:ext cx="5759725" cy="369332"/>
          </a:xfrm>
          <a:prstGeom prst="rect">
            <a:avLst/>
          </a:prstGeom>
          <a:noFill/>
          <a:ln w="19050">
            <a:solidFill>
              <a:srgbClr val="FF0000"/>
            </a:solidFill>
            <a:prstDash val="solid"/>
          </a:ln>
        </p:spPr>
        <p:txBody>
          <a:bodyPr wrap="square" rtlCol="0">
            <a:spAutoFit/>
          </a:bodyPr>
          <a:lstStyle/>
          <a:p>
            <a:pPr algn="ctr"/>
            <a:r>
              <a:rPr lang="zh-CN" altLang="en-US" dirty="0"/>
              <a:t>新遊戲包（銷量判定）</a:t>
            </a:r>
          </a:p>
        </p:txBody>
      </p:sp>
      <p:sp>
        <p:nvSpPr>
          <p:cNvPr id="4" name="文本框 3">
            <a:extLst>
              <a:ext uri="{FF2B5EF4-FFF2-40B4-BE49-F238E27FC236}">
                <a16:creationId xmlns:a16="http://schemas.microsoft.com/office/drawing/2014/main" id="{D1308F71-5640-4F6D-AE8C-96D87353E0C8}"/>
              </a:ext>
            </a:extLst>
          </p:cNvPr>
          <p:cNvSpPr txBox="1"/>
          <p:nvPr/>
        </p:nvSpPr>
        <p:spPr>
          <a:xfrm>
            <a:off x="300036" y="2719180"/>
            <a:ext cx="5759725" cy="369332"/>
          </a:xfrm>
          <a:prstGeom prst="rect">
            <a:avLst/>
          </a:prstGeom>
          <a:noFill/>
          <a:ln w="19050">
            <a:solidFill>
              <a:srgbClr val="FF0000"/>
            </a:solidFill>
            <a:prstDash val="solid"/>
          </a:ln>
        </p:spPr>
        <p:txBody>
          <a:bodyPr wrap="square" rtlCol="0">
            <a:spAutoFit/>
          </a:bodyPr>
          <a:lstStyle/>
          <a:p>
            <a:pPr algn="ctr"/>
            <a:r>
              <a:rPr lang="zh-CN" altLang="en-US" dirty="0"/>
              <a:t>實體包（銷量判定）</a:t>
            </a:r>
          </a:p>
        </p:txBody>
      </p:sp>
      <p:sp>
        <p:nvSpPr>
          <p:cNvPr id="5" name="文本框 4">
            <a:extLst>
              <a:ext uri="{FF2B5EF4-FFF2-40B4-BE49-F238E27FC236}">
                <a16:creationId xmlns:a16="http://schemas.microsoft.com/office/drawing/2014/main" id="{10BB0F7F-91E2-4608-9AEE-63DA97889F23}"/>
              </a:ext>
            </a:extLst>
          </p:cNvPr>
          <p:cNvSpPr txBox="1"/>
          <p:nvPr/>
        </p:nvSpPr>
        <p:spPr>
          <a:xfrm>
            <a:off x="300037" y="4499531"/>
            <a:ext cx="5759725" cy="369332"/>
          </a:xfrm>
          <a:prstGeom prst="rect">
            <a:avLst/>
          </a:prstGeom>
          <a:noFill/>
          <a:ln w="19050">
            <a:solidFill>
              <a:srgbClr val="FF0000"/>
            </a:solidFill>
            <a:prstDash val="solid"/>
          </a:ln>
        </p:spPr>
        <p:txBody>
          <a:bodyPr wrap="square" rtlCol="0">
            <a:spAutoFit/>
          </a:bodyPr>
          <a:lstStyle/>
          <a:p>
            <a:pPr algn="ctr"/>
            <a:r>
              <a:rPr lang="zh-CN" altLang="en-US" dirty="0"/>
              <a:t>其他產包（營收判定）</a:t>
            </a:r>
          </a:p>
        </p:txBody>
      </p:sp>
      <p:sp>
        <p:nvSpPr>
          <p:cNvPr id="6" name="文本框 5">
            <a:extLst>
              <a:ext uri="{FF2B5EF4-FFF2-40B4-BE49-F238E27FC236}">
                <a16:creationId xmlns:a16="http://schemas.microsoft.com/office/drawing/2014/main" id="{6DC7DB19-E041-4543-805C-FCCA78557EFC}"/>
              </a:ext>
            </a:extLst>
          </p:cNvPr>
          <p:cNvSpPr txBox="1"/>
          <p:nvPr/>
        </p:nvSpPr>
        <p:spPr>
          <a:xfrm>
            <a:off x="300038" y="1377299"/>
            <a:ext cx="11549730" cy="646331"/>
          </a:xfrm>
          <a:prstGeom prst="rect">
            <a:avLst/>
          </a:prstGeom>
          <a:noFill/>
        </p:spPr>
        <p:txBody>
          <a:bodyPr wrap="square" rtlCol="0">
            <a:spAutoFit/>
          </a:bodyPr>
          <a:lstStyle/>
          <a:p>
            <a:pPr marL="342900" indent="-342900">
              <a:buFont typeface="+mj-lt"/>
              <a:buAutoNum type="arabicPeriod"/>
            </a:pPr>
            <a:r>
              <a:rPr lang="zh-CN" altLang="en-US" dirty="0"/>
              <a:t>新遊戲包在</a:t>
            </a:r>
            <a:r>
              <a:rPr lang="en-US" altLang="zh-CN" dirty="0"/>
              <a:t>3</a:t>
            </a:r>
            <a:r>
              <a:rPr lang="zh-CN" altLang="en-US" dirty="0"/>
              <a:t>月後銷量皆會有下降，上架週期建議可見下一頁</a:t>
            </a:r>
            <a:endParaRPr lang="en-US" altLang="zh-CN" dirty="0"/>
          </a:p>
          <a:p>
            <a:pPr marL="342900" indent="-342900">
              <a:buFont typeface="+mj-lt"/>
              <a:buAutoNum type="arabicPeriod"/>
            </a:pPr>
            <a:r>
              <a:rPr lang="zh-CN" altLang="en-US" dirty="0"/>
              <a:t>新遊戲包營收貢獻低</a:t>
            </a:r>
          </a:p>
        </p:txBody>
      </p:sp>
      <p:sp>
        <p:nvSpPr>
          <p:cNvPr id="7" name="文本框 6">
            <a:extLst>
              <a:ext uri="{FF2B5EF4-FFF2-40B4-BE49-F238E27FC236}">
                <a16:creationId xmlns:a16="http://schemas.microsoft.com/office/drawing/2014/main" id="{E809E599-9787-4FE0-9E40-D2097F89BEC9}"/>
              </a:ext>
            </a:extLst>
          </p:cNvPr>
          <p:cNvSpPr txBox="1"/>
          <p:nvPr/>
        </p:nvSpPr>
        <p:spPr>
          <a:xfrm>
            <a:off x="375571" y="3382833"/>
            <a:ext cx="11481467" cy="646331"/>
          </a:xfrm>
          <a:prstGeom prst="rect">
            <a:avLst/>
          </a:prstGeom>
          <a:noFill/>
        </p:spPr>
        <p:txBody>
          <a:bodyPr wrap="square" rtlCol="0">
            <a:spAutoFit/>
          </a:bodyPr>
          <a:lstStyle/>
          <a:p>
            <a:pPr marL="342900" indent="-342900">
              <a:buFont typeface="+mj-lt"/>
              <a:buAutoNum type="arabicPeriod"/>
            </a:pPr>
            <a:r>
              <a:rPr lang="zh-CN" altLang="en-US" dirty="0"/>
              <a:t>實體包在次月銷量巔峰後即斷崖式下跌，銷售週期呈長尾效應</a:t>
            </a:r>
            <a:endParaRPr lang="en-US" altLang="zh-CN" dirty="0"/>
          </a:p>
          <a:p>
            <a:pPr marL="342900" indent="-342900">
              <a:buFont typeface="+mj-lt"/>
              <a:buAutoNum type="arabicPeriod"/>
            </a:pPr>
            <a:r>
              <a:rPr lang="zh-CN" altLang="en-US" dirty="0"/>
              <a:t>實體包發行數量設計需優化或提高單價，可詳見下一頁內容</a:t>
            </a:r>
            <a:endParaRPr lang="en-US" altLang="zh-CN" dirty="0"/>
          </a:p>
        </p:txBody>
      </p:sp>
      <p:sp>
        <p:nvSpPr>
          <p:cNvPr id="8" name="文本框 7">
            <a:extLst>
              <a:ext uri="{FF2B5EF4-FFF2-40B4-BE49-F238E27FC236}">
                <a16:creationId xmlns:a16="http://schemas.microsoft.com/office/drawing/2014/main" id="{92BEE41C-04C8-409F-B76C-43950C18A36D}"/>
              </a:ext>
            </a:extLst>
          </p:cNvPr>
          <p:cNvSpPr txBox="1"/>
          <p:nvPr/>
        </p:nvSpPr>
        <p:spPr>
          <a:xfrm>
            <a:off x="336000" y="5065201"/>
            <a:ext cx="11481466" cy="923330"/>
          </a:xfrm>
          <a:prstGeom prst="rect">
            <a:avLst/>
          </a:prstGeom>
          <a:noFill/>
        </p:spPr>
        <p:txBody>
          <a:bodyPr wrap="square" rtlCol="0">
            <a:spAutoFit/>
          </a:bodyPr>
          <a:lstStyle/>
          <a:p>
            <a:pPr marL="342900" indent="-342900">
              <a:buFont typeface="+mj-lt"/>
              <a:buAutoNum type="arabicPeriod"/>
            </a:pPr>
            <a:r>
              <a:rPr lang="zh-CN" altLang="en-US" dirty="0"/>
              <a:t>銷量，包內涉及虛寶卡涵蓋遊戲個數，單價，上線週期對營收相關性相對高</a:t>
            </a:r>
            <a:endParaRPr lang="en-US" altLang="zh-CN" dirty="0"/>
          </a:p>
          <a:p>
            <a:pPr marL="342900" indent="-342900">
              <a:buFont typeface="+mj-lt"/>
              <a:buAutoNum type="arabicPeriod"/>
            </a:pPr>
            <a:r>
              <a:rPr lang="zh-CN" altLang="en-US" dirty="0"/>
              <a:t>老幣品相數量，最高倍率，虛寶卡涉及遊戲分類個數對營收呈負相關</a:t>
            </a:r>
            <a:endParaRPr lang="en-US" altLang="zh-CN" dirty="0"/>
          </a:p>
          <a:p>
            <a:pPr marL="342900" indent="-342900">
              <a:buFont typeface="+mj-lt"/>
              <a:buAutoNum type="arabicPeriod"/>
            </a:pPr>
            <a:r>
              <a:rPr lang="zh-CN" altLang="en-US" dirty="0"/>
              <a:t>其他產包銷售週期一般在</a:t>
            </a:r>
            <a:r>
              <a:rPr lang="en-US" altLang="zh-CN" dirty="0"/>
              <a:t>9</a:t>
            </a:r>
            <a:r>
              <a:rPr lang="zh-CN" altLang="en-US" dirty="0"/>
              <a:t>個月後趨於平穩</a:t>
            </a:r>
          </a:p>
        </p:txBody>
      </p:sp>
    </p:spTree>
    <p:extLst>
      <p:ext uri="{BB962C8B-B14F-4D97-AF65-F5344CB8AC3E}">
        <p14:creationId xmlns:p14="http://schemas.microsoft.com/office/powerpoint/2010/main" val="3756499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B55784A-476F-429D-B1FF-E2150BB5A294}"/>
              </a:ext>
            </a:extLst>
          </p:cNvPr>
          <p:cNvSpPr>
            <a:spLocks noGrp="1"/>
          </p:cNvSpPr>
          <p:nvPr>
            <p:ph type="title"/>
          </p:nvPr>
        </p:nvSpPr>
        <p:spPr/>
        <p:txBody>
          <a:bodyPr/>
          <a:lstStyle/>
          <a:p>
            <a:r>
              <a:rPr lang="zh-CN" altLang="en-US" dirty="0"/>
              <a:t>結論：產包分類框架</a:t>
            </a:r>
          </a:p>
        </p:txBody>
      </p:sp>
      <p:sp>
        <p:nvSpPr>
          <p:cNvPr id="5" name="文本框 4">
            <a:extLst>
              <a:ext uri="{FF2B5EF4-FFF2-40B4-BE49-F238E27FC236}">
                <a16:creationId xmlns:a16="http://schemas.microsoft.com/office/drawing/2014/main" id="{564BA25A-8149-4068-9771-232EED2A94E6}"/>
              </a:ext>
            </a:extLst>
          </p:cNvPr>
          <p:cNvSpPr txBox="1"/>
          <p:nvPr/>
        </p:nvSpPr>
        <p:spPr>
          <a:xfrm>
            <a:off x="3285219" y="1292159"/>
            <a:ext cx="2452600" cy="646331"/>
          </a:xfrm>
          <a:prstGeom prst="rect">
            <a:avLst/>
          </a:prstGeom>
          <a:noFill/>
        </p:spPr>
        <p:txBody>
          <a:bodyPr wrap="square" rtlCol="0">
            <a:spAutoFit/>
          </a:bodyPr>
          <a:lstStyle/>
          <a:p>
            <a:r>
              <a:rPr lang="zh-CN" altLang="en-US" dirty="0"/>
              <a:t>新遊戲包</a:t>
            </a:r>
            <a:endParaRPr lang="en-US" altLang="zh-CN" dirty="0"/>
          </a:p>
          <a:p>
            <a:r>
              <a:rPr lang="zh-CN" altLang="en-US" dirty="0"/>
              <a:t>（非實體）</a:t>
            </a:r>
          </a:p>
        </p:txBody>
      </p:sp>
      <p:sp>
        <p:nvSpPr>
          <p:cNvPr id="6" name="文本框 5">
            <a:extLst>
              <a:ext uri="{FF2B5EF4-FFF2-40B4-BE49-F238E27FC236}">
                <a16:creationId xmlns:a16="http://schemas.microsoft.com/office/drawing/2014/main" id="{E6C0B0C6-AFBA-46C0-AE54-39EC2CB90115}"/>
              </a:ext>
            </a:extLst>
          </p:cNvPr>
          <p:cNvSpPr txBox="1"/>
          <p:nvPr/>
        </p:nvSpPr>
        <p:spPr>
          <a:xfrm>
            <a:off x="3141378" y="5305505"/>
            <a:ext cx="2452600" cy="646331"/>
          </a:xfrm>
          <a:prstGeom prst="rect">
            <a:avLst/>
          </a:prstGeom>
          <a:noFill/>
        </p:spPr>
        <p:txBody>
          <a:bodyPr wrap="square" rtlCol="0">
            <a:spAutoFit/>
          </a:bodyPr>
          <a:lstStyle/>
          <a:p>
            <a:r>
              <a:rPr lang="zh-CN" altLang="en-US" dirty="0"/>
              <a:t>其他（非新遊戲包</a:t>
            </a:r>
            <a:r>
              <a:rPr lang="en-US" altLang="zh-CN" dirty="0"/>
              <a:t>&amp;</a:t>
            </a:r>
            <a:r>
              <a:rPr lang="zh-CN" altLang="en-US" dirty="0"/>
              <a:t>非實體包）</a:t>
            </a:r>
          </a:p>
        </p:txBody>
      </p:sp>
      <p:sp>
        <p:nvSpPr>
          <p:cNvPr id="7" name="文本框 6">
            <a:extLst>
              <a:ext uri="{FF2B5EF4-FFF2-40B4-BE49-F238E27FC236}">
                <a16:creationId xmlns:a16="http://schemas.microsoft.com/office/drawing/2014/main" id="{1E4AD363-1130-4FCB-A812-C9EABA44611A}"/>
              </a:ext>
            </a:extLst>
          </p:cNvPr>
          <p:cNvSpPr txBox="1"/>
          <p:nvPr/>
        </p:nvSpPr>
        <p:spPr>
          <a:xfrm>
            <a:off x="3186558" y="3258855"/>
            <a:ext cx="2452600" cy="646331"/>
          </a:xfrm>
          <a:prstGeom prst="rect">
            <a:avLst/>
          </a:prstGeom>
          <a:noFill/>
        </p:spPr>
        <p:txBody>
          <a:bodyPr wrap="square" rtlCol="0">
            <a:spAutoFit/>
          </a:bodyPr>
          <a:lstStyle/>
          <a:p>
            <a:r>
              <a:rPr lang="zh-CN" altLang="en-US" dirty="0"/>
              <a:t>實體包</a:t>
            </a:r>
            <a:endParaRPr lang="en-US" altLang="zh-CN" dirty="0"/>
          </a:p>
          <a:p>
            <a:r>
              <a:rPr lang="zh-CN" altLang="en-US" dirty="0"/>
              <a:t>（非新遊戲包）</a:t>
            </a:r>
          </a:p>
        </p:txBody>
      </p:sp>
      <p:cxnSp>
        <p:nvCxnSpPr>
          <p:cNvPr id="14" name="直接连接符 13">
            <a:extLst>
              <a:ext uri="{FF2B5EF4-FFF2-40B4-BE49-F238E27FC236}">
                <a16:creationId xmlns:a16="http://schemas.microsoft.com/office/drawing/2014/main" id="{181BE69A-B4F7-42E2-80D3-7F5971BEC62E}"/>
              </a:ext>
            </a:extLst>
          </p:cNvPr>
          <p:cNvCxnSpPr>
            <a:cxnSpLocks/>
          </p:cNvCxnSpPr>
          <p:nvPr/>
        </p:nvCxnSpPr>
        <p:spPr>
          <a:xfrm flipH="1" flipV="1">
            <a:off x="1776000" y="3577964"/>
            <a:ext cx="1440000" cy="10624"/>
          </a:xfrm>
          <a:prstGeom prst="line">
            <a:avLst/>
          </a:prstGeom>
          <a:ln w="28575">
            <a:solidFill>
              <a:srgbClr val="EA4D1C"/>
            </a:solidFill>
            <a:prstDash val="solid"/>
          </a:ln>
        </p:spPr>
        <p:style>
          <a:lnRef idx="1">
            <a:schemeClr val="accent1"/>
          </a:lnRef>
          <a:fillRef idx="0">
            <a:schemeClr val="accent1"/>
          </a:fillRef>
          <a:effectRef idx="0">
            <a:schemeClr val="accent1"/>
          </a:effectRef>
          <a:fontRef idx="minor">
            <a:schemeClr val="tx1"/>
          </a:fontRef>
        </p:style>
      </p:cxnSp>
      <p:cxnSp>
        <p:nvCxnSpPr>
          <p:cNvPr id="15" name="直接连接符 14">
            <a:extLst>
              <a:ext uri="{FF2B5EF4-FFF2-40B4-BE49-F238E27FC236}">
                <a16:creationId xmlns:a16="http://schemas.microsoft.com/office/drawing/2014/main" id="{B984BD81-018D-4021-87A3-8F414EED602A}"/>
              </a:ext>
            </a:extLst>
          </p:cNvPr>
          <p:cNvCxnSpPr>
            <a:cxnSpLocks/>
          </p:cNvCxnSpPr>
          <p:nvPr/>
        </p:nvCxnSpPr>
        <p:spPr>
          <a:xfrm flipH="1">
            <a:off x="1746283" y="5589000"/>
            <a:ext cx="1440275" cy="0"/>
          </a:xfrm>
          <a:prstGeom prst="line">
            <a:avLst/>
          </a:prstGeom>
          <a:ln w="28575">
            <a:solidFill>
              <a:srgbClr val="EA4D1C"/>
            </a:solidFill>
          </a:ln>
        </p:spPr>
        <p:style>
          <a:lnRef idx="1">
            <a:schemeClr val="accent1"/>
          </a:lnRef>
          <a:fillRef idx="0">
            <a:schemeClr val="accent1"/>
          </a:fillRef>
          <a:effectRef idx="0">
            <a:schemeClr val="accent1"/>
          </a:effectRef>
          <a:fontRef idx="minor">
            <a:schemeClr val="tx1"/>
          </a:fontRef>
        </p:style>
      </p:cxnSp>
      <p:cxnSp>
        <p:nvCxnSpPr>
          <p:cNvPr id="20" name="直接连接符 19">
            <a:extLst>
              <a:ext uri="{FF2B5EF4-FFF2-40B4-BE49-F238E27FC236}">
                <a16:creationId xmlns:a16="http://schemas.microsoft.com/office/drawing/2014/main" id="{0FFEC4A5-3585-44CE-9092-1ABBDE4A3E8C}"/>
              </a:ext>
            </a:extLst>
          </p:cNvPr>
          <p:cNvCxnSpPr>
            <a:cxnSpLocks/>
          </p:cNvCxnSpPr>
          <p:nvPr/>
        </p:nvCxnSpPr>
        <p:spPr>
          <a:xfrm flipH="1" flipV="1">
            <a:off x="1746558" y="1501052"/>
            <a:ext cx="1440000" cy="10624"/>
          </a:xfrm>
          <a:prstGeom prst="line">
            <a:avLst/>
          </a:prstGeom>
          <a:ln w="28575">
            <a:solidFill>
              <a:srgbClr val="EA4D1C"/>
            </a:solidFill>
            <a:prstDash val="solid"/>
          </a:ln>
        </p:spPr>
        <p:style>
          <a:lnRef idx="1">
            <a:schemeClr val="accent1"/>
          </a:lnRef>
          <a:fillRef idx="0">
            <a:schemeClr val="accent1"/>
          </a:fillRef>
          <a:effectRef idx="0">
            <a:schemeClr val="accent1"/>
          </a:effectRef>
          <a:fontRef idx="minor">
            <a:schemeClr val="tx1"/>
          </a:fontRef>
        </p:style>
      </p:cxnSp>
      <p:cxnSp>
        <p:nvCxnSpPr>
          <p:cNvPr id="22" name="直接连接符 21">
            <a:extLst>
              <a:ext uri="{FF2B5EF4-FFF2-40B4-BE49-F238E27FC236}">
                <a16:creationId xmlns:a16="http://schemas.microsoft.com/office/drawing/2014/main" id="{057B1807-1383-4816-BACE-97235F724044}"/>
              </a:ext>
            </a:extLst>
          </p:cNvPr>
          <p:cNvCxnSpPr>
            <a:cxnSpLocks/>
          </p:cNvCxnSpPr>
          <p:nvPr/>
        </p:nvCxnSpPr>
        <p:spPr>
          <a:xfrm>
            <a:off x="1759864" y="1511676"/>
            <a:ext cx="16136" cy="4077324"/>
          </a:xfrm>
          <a:prstGeom prst="line">
            <a:avLst/>
          </a:prstGeom>
          <a:ln w="28575">
            <a:solidFill>
              <a:srgbClr val="EA4D1C"/>
            </a:solidFill>
          </a:ln>
        </p:spPr>
        <p:style>
          <a:lnRef idx="1">
            <a:schemeClr val="accent1"/>
          </a:lnRef>
          <a:fillRef idx="0">
            <a:schemeClr val="accent1"/>
          </a:fillRef>
          <a:effectRef idx="0">
            <a:schemeClr val="accent1"/>
          </a:effectRef>
          <a:fontRef idx="minor">
            <a:schemeClr val="tx1"/>
          </a:fontRef>
        </p:style>
      </p:cxnSp>
      <p:cxnSp>
        <p:nvCxnSpPr>
          <p:cNvPr id="37" name="直接连接符 36">
            <a:extLst>
              <a:ext uri="{FF2B5EF4-FFF2-40B4-BE49-F238E27FC236}">
                <a16:creationId xmlns:a16="http://schemas.microsoft.com/office/drawing/2014/main" id="{7E99822A-7092-4DAC-BCF0-3239FAAB1466}"/>
              </a:ext>
            </a:extLst>
          </p:cNvPr>
          <p:cNvCxnSpPr>
            <a:cxnSpLocks/>
          </p:cNvCxnSpPr>
          <p:nvPr/>
        </p:nvCxnSpPr>
        <p:spPr>
          <a:xfrm flipH="1" flipV="1">
            <a:off x="5618817" y="4958015"/>
            <a:ext cx="1502024" cy="5312"/>
          </a:xfrm>
          <a:prstGeom prst="line">
            <a:avLst/>
          </a:prstGeom>
          <a:ln w="28575">
            <a:solidFill>
              <a:srgbClr val="EA4D1C"/>
            </a:solidFill>
            <a:prstDash val="solid"/>
          </a:ln>
        </p:spPr>
        <p:style>
          <a:lnRef idx="1">
            <a:schemeClr val="accent1"/>
          </a:lnRef>
          <a:fillRef idx="0">
            <a:schemeClr val="accent1"/>
          </a:fillRef>
          <a:effectRef idx="0">
            <a:schemeClr val="accent1"/>
          </a:effectRef>
          <a:fontRef idx="minor">
            <a:schemeClr val="tx1"/>
          </a:fontRef>
        </p:style>
      </p:cxnSp>
      <p:cxnSp>
        <p:nvCxnSpPr>
          <p:cNvPr id="38" name="直接连接符 37">
            <a:extLst>
              <a:ext uri="{FF2B5EF4-FFF2-40B4-BE49-F238E27FC236}">
                <a16:creationId xmlns:a16="http://schemas.microsoft.com/office/drawing/2014/main" id="{B5A9E9F9-5525-46CE-AC05-3656299BF5FB}"/>
              </a:ext>
            </a:extLst>
          </p:cNvPr>
          <p:cNvCxnSpPr>
            <a:cxnSpLocks/>
          </p:cNvCxnSpPr>
          <p:nvPr/>
        </p:nvCxnSpPr>
        <p:spPr>
          <a:xfrm flipH="1">
            <a:off x="5618817" y="5947948"/>
            <a:ext cx="1495158" cy="0"/>
          </a:xfrm>
          <a:prstGeom prst="line">
            <a:avLst/>
          </a:prstGeom>
          <a:ln w="28575">
            <a:solidFill>
              <a:srgbClr val="EA4D1C"/>
            </a:solidFill>
          </a:ln>
        </p:spPr>
        <p:style>
          <a:lnRef idx="1">
            <a:schemeClr val="accent1"/>
          </a:lnRef>
          <a:fillRef idx="0">
            <a:schemeClr val="accent1"/>
          </a:fillRef>
          <a:effectRef idx="0">
            <a:schemeClr val="accent1"/>
          </a:effectRef>
          <a:fontRef idx="minor">
            <a:schemeClr val="tx1"/>
          </a:fontRef>
        </p:style>
      </p:cxnSp>
      <p:cxnSp>
        <p:nvCxnSpPr>
          <p:cNvPr id="39" name="直接连接符 38">
            <a:extLst>
              <a:ext uri="{FF2B5EF4-FFF2-40B4-BE49-F238E27FC236}">
                <a16:creationId xmlns:a16="http://schemas.microsoft.com/office/drawing/2014/main" id="{926D5225-31CC-4520-9065-25A982F5729D}"/>
              </a:ext>
            </a:extLst>
          </p:cNvPr>
          <p:cNvCxnSpPr>
            <a:cxnSpLocks/>
          </p:cNvCxnSpPr>
          <p:nvPr/>
        </p:nvCxnSpPr>
        <p:spPr>
          <a:xfrm>
            <a:off x="5618816" y="4958015"/>
            <a:ext cx="0" cy="990071"/>
          </a:xfrm>
          <a:prstGeom prst="line">
            <a:avLst/>
          </a:prstGeom>
          <a:ln w="28575">
            <a:solidFill>
              <a:srgbClr val="EA4D1C"/>
            </a:solidFill>
            <a:prstDash val="solid"/>
          </a:ln>
        </p:spPr>
        <p:style>
          <a:lnRef idx="1">
            <a:schemeClr val="accent1"/>
          </a:lnRef>
          <a:fillRef idx="0">
            <a:schemeClr val="accent1"/>
          </a:fillRef>
          <a:effectRef idx="0">
            <a:schemeClr val="accent1"/>
          </a:effectRef>
          <a:fontRef idx="minor">
            <a:schemeClr val="tx1"/>
          </a:fontRef>
        </p:style>
      </p:cxnSp>
      <p:sp>
        <p:nvSpPr>
          <p:cNvPr id="40" name="文本框 39">
            <a:extLst>
              <a:ext uri="{FF2B5EF4-FFF2-40B4-BE49-F238E27FC236}">
                <a16:creationId xmlns:a16="http://schemas.microsoft.com/office/drawing/2014/main" id="{016D6780-18BF-483B-938C-49DA598C2B41}"/>
              </a:ext>
            </a:extLst>
          </p:cNvPr>
          <p:cNvSpPr txBox="1"/>
          <p:nvPr/>
        </p:nvSpPr>
        <p:spPr>
          <a:xfrm>
            <a:off x="7064297" y="4748941"/>
            <a:ext cx="2452600" cy="369332"/>
          </a:xfrm>
          <a:prstGeom prst="rect">
            <a:avLst/>
          </a:prstGeom>
          <a:noFill/>
        </p:spPr>
        <p:txBody>
          <a:bodyPr wrap="square" rtlCol="0">
            <a:spAutoFit/>
          </a:bodyPr>
          <a:lstStyle/>
          <a:p>
            <a:r>
              <a:rPr lang="zh-CN" altLang="en-US" dirty="0"/>
              <a:t>線上渠道</a:t>
            </a:r>
          </a:p>
        </p:txBody>
      </p:sp>
      <p:sp>
        <p:nvSpPr>
          <p:cNvPr id="41" name="文本框 40">
            <a:extLst>
              <a:ext uri="{FF2B5EF4-FFF2-40B4-BE49-F238E27FC236}">
                <a16:creationId xmlns:a16="http://schemas.microsoft.com/office/drawing/2014/main" id="{497ACE17-F771-4AF4-88EF-C3DBA4A37C06}"/>
              </a:ext>
            </a:extLst>
          </p:cNvPr>
          <p:cNvSpPr txBox="1"/>
          <p:nvPr/>
        </p:nvSpPr>
        <p:spPr>
          <a:xfrm>
            <a:off x="7064297" y="5771223"/>
            <a:ext cx="2452600" cy="369332"/>
          </a:xfrm>
          <a:prstGeom prst="rect">
            <a:avLst/>
          </a:prstGeom>
          <a:noFill/>
        </p:spPr>
        <p:txBody>
          <a:bodyPr wrap="square" rtlCol="0">
            <a:spAutoFit/>
          </a:bodyPr>
          <a:lstStyle/>
          <a:p>
            <a:r>
              <a:rPr lang="zh-CN" altLang="en-US" dirty="0"/>
              <a:t>線下渠道</a:t>
            </a:r>
          </a:p>
        </p:txBody>
      </p:sp>
      <p:sp>
        <p:nvSpPr>
          <p:cNvPr id="42" name="文本框 41">
            <a:extLst>
              <a:ext uri="{FF2B5EF4-FFF2-40B4-BE49-F238E27FC236}">
                <a16:creationId xmlns:a16="http://schemas.microsoft.com/office/drawing/2014/main" id="{EDDDEF2C-13A3-4FF0-8EF2-B4042A9C0918}"/>
              </a:ext>
            </a:extLst>
          </p:cNvPr>
          <p:cNvSpPr txBox="1"/>
          <p:nvPr/>
        </p:nvSpPr>
        <p:spPr>
          <a:xfrm>
            <a:off x="471471" y="6015814"/>
            <a:ext cx="4049058" cy="584775"/>
          </a:xfrm>
          <a:prstGeom prst="rect">
            <a:avLst/>
          </a:prstGeom>
          <a:noFill/>
        </p:spPr>
        <p:txBody>
          <a:bodyPr wrap="square" rtlCol="0">
            <a:spAutoFit/>
          </a:bodyPr>
          <a:lstStyle/>
          <a:p>
            <a:r>
              <a:rPr lang="zh-CN" altLang="en-US" sz="1400" b="1" dirty="0"/>
              <a:t>維度：    價格帶</a:t>
            </a:r>
            <a:r>
              <a:rPr lang="en-US" altLang="zh-CN" sz="1400" b="1" dirty="0"/>
              <a:t>      </a:t>
            </a:r>
            <a:r>
              <a:rPr lang="zh-CN" altLang="en-US" sz="1400" b="1" dirty="0"/>
              <a:t>銷量帶</a:t>
            </a:r>
            <a:r>
              <a:rPr lang="en-US" altLang="zh-CN" sz="1400" b="1" dirty="0"/>
              <a:t>      </a:t>
            </a:r>
            <a:r>
              <a:rPr lang="zh-CN" altLang="en-US" sz="1400" b="1" dirty="0"/>
              <a:t>產商  </a:t>
            </a:r>
            <a:endParaRPr lang="en-US" altLang="zh-CN" sz="1400" b="1" dirty="0"/>
          </a:p>
          <a:p>
            <a:r>
              <a:rPr lang="en-US" altLang="zh-CN" dirty="0"/>
              <a:t> 	</a:t>
            </a:r>
            <a:endParaRPr lang="zh-CN" altLang="en-US" dirty="0"/>
          </a:p>
        </p:txBody>
      </p:sp>
      <p:cxnSp>
        <p:nvCxnSpPr>
          <p:cNvPr id="43" name="直接连接符 42">
            <a:extLst>
              <a:ext uri="{FF2B5EF4-FFF2-40B4-BE49-F238E27FC236}">
                <a16:creationId xmlns:a16="http://schemas.microsoft.com/office/drawing/2014/main" id="{97DEC109-9707-4B21-BDB3-4618D8259FAC}"/>
              </a:ext>
            </a:extLst>
          </p:cNvPr>
          <p:cNvCxnSpPr>
            <a:cxnSpLocks/>
          </p:cNvCxnSpPr>
          <p:nvPr/>
        </p:nvCxnSpPr>
        <p:spPr>
          <a:xfrm flipH="1" flipV="1">
            <a:off x="8162199" y="4551846"/>
            <a:ext cx="1502024" cy="5312"/>
          </a:xfrm>
          <a:prstGeom prst="line">
            <a:avLst/>
          </a:prstGeom>
          <a:ln w="28575">
            <a:solidFill>
              <a:srgbClr val="EA4D1C"/>
            </a:solidFill>
            <a:prstDash val="solid"/>
          </a:ln>
        </p:spPr>
        <p:style>
          <a:lnRef idx="1">
            <a:schemeClr val="accent1"/>
          </a:lnRef>
          <a:fillRef idx="0">
            <a:schemeClr val="accent1"/>
          </a:fillRef>
          <a:effectRef idx="0">
            <a:schemeClr val="accent1"/>
          </a:effectRef>
          <a:fontRef idx="minor">
            <a:schemeClr val="tx1"/>
          </a:fontRef>
        </p:style>
      </p:cxnSp>
      <p:cxnSp>
        <p:nvCxnSpPr>
          <p:cNvPr id="44" name="直接连接符 43">
            <a:extLst>
              <a:ext uri="{FF2B5EF4-FFF2-40B4-BE49-F238E27FC236}">
                <a16:creationId xmlns:a16="http://schemas.microsoft.com/office/drawing/2014/main" id="{19FEEEC5-D57B-4A0A-B152-77A649168883}"/>
              </a:ext>
            </a:extLst>
          </p:cNvPr>
          <p:cNvCxnSpPr>
            <a:cxnSpLocks/>
          </p:cNvCxnSpPr>
          <p:nvPr/>
        </p:nvCxnSpPr>
        <p:spPr>
          <a:xfrm flipH="1">
            <a:off x="8159203" y="5312642"/>
            <a:ext cx="1495158" cy="0"/>
          </a:xfrm>
          <a:prstGeom prst="line">
            <a:avLst/>
          </a:prstGeom>
          <a:ln w="28575">
            <a:solidFill>
              <a:srgbClr val="EA4D1C"/>
            </a:solidFill>
          </a:ln>
        </p:spPr>
        <p:style>
          <a:lnRef idx="1">
            <a:schemeClr val="accent1"/>
          </a:lnRef>
          <a:fillRef idx="0">
            <a:schemeClr val="accent1"/>
          </a:fillRef>
          <a:effectRef idx="0">
            <a:schemeClr val="accent1"/>
          </a:effectRef>
          <a:fontRef idx="minor">
            <a:schemeClr val="tx1"/>
          </a:fontRef>
        </p:style>
      </p:cxnSp>
      <p:cxnSp>
        <p:nvCxnSpPr>
          <p:cNvPr id="45" name="直接连接符 44">
            <a:extLst>
              <a:ext uri="{FF2B5EF4-FFF2-40B4-BE49-F238E27FC236}">
                <a16:creationId xmlns:a16="http://schemas.microsoft.com/office/drawing/2014/main" id="{E81219B5-B09A-41B0-BAF6-721C9B8251C5}"/>
              </a:ext>
            </a:extLst>
          </p:cNvPr>
          <p:cNvCxnSpPr>
            <a:cxnSpLocks/>
          </p:cNvCxnSpPr>
          <p:nvPr/>
        </p:nvCxnSpPr>
        <p:spPr>
          <a:xfrm>
            <a:off x="8159203" y="4551154"/>
            <a:ext cx="0" cy="764906"/>
          </a:xfrm>
          <a:prstGeom prst="line">
            <a:avLst/>
          </a:prstGeom>
          <a:ln w="28575">
            <a:solidFill>
              <a:srgbClr val="EA4D1C"/>
            </a:solidFill>
            <a:prstDash val="solid"/>
          </a:ln>
        </p:spPr>
        <p:style>
          <a:lnRef idx="1">
            <a:schemeClr val="accent1"/>
          </a:lnRef>
          <a:fillRef idx="0">
            <a:schemeClr val="accent1"/>
          </a:fillRef>
          <a:effectRef idx="0">
            <a:schemeClr val="accent1"/>
          </a:effectRef>
          <a:fontRef idx="minor">
            <a:schemeClr val="tx1"/>
          </a:fontRef>
        </p:style>
      </p:cxnSp>
      <p:sp>
        <p:nvSpPr>
          <p:cNvPr id="46" name="文本框 45">
            <a:extLst>
              <a:ext uri="{FF2B5EF4-FFF2-40B4-BE49-F238E27FC236}">
                <a16:creationId xmlns:a16="http://schemas.microsoft.com/office/drawing/2014/main" id="{5B6B4380-87FF-4F59-A44B-1AF1F34C3436}"/>
              </a:ext>
            </a:extLst>
          </p:cNvPr>
          <p:cNvSpPr txBox="1"/>
          <p:nvPr/>
        </p:nvSpPr>
        <p:spPr>
          <a:xfrm>
            <a:off x="9739398" y="4320425"/>
            <a:ext cx="2452600" cy="369332"/>
          </a:xfrm>
          <a:prstGeom prst="rect">
            <a:avLst/>
          </a:prstGeom>
          <a:noFill/>
        </p:spPr>
        <p:txBody>
          <a:bodyPr wrap="square" rtlCol="0">
            <a:spAutoFit/>
          </a:bodyPr>
          <a:lstStyle/>
          <a:p>
            <a:r>
              <a:rPr lang="zh-CN" altLang="en-US" dirty="0"/>
              <a:t>官網</a:t>
            </a:r>
          </a:p>
        </p:txBody>
      </p:sp>
      <p:sp>
        <p:nvSpPr>
          <p:cNvPr id="47" name="文本框 46">
            <a:extLst>
              <a:ext uri="{FF2B5EF4-FFF2-40B4-BE49-F238E27FC236}">
                <a16:creationId xmlns:a16="http://schemas.microsoft.com/office/drawing/2014/main" id="{9C6E823F-9AAB-4AFF-84BC-6877D5ACDA15}"/>
              </a:ext>
            </a:extLst>
          </p:cNvPr>
          <p:cNvSpPr txBox="1"/>
          <p:nvPr/>
        </p:nvSpPr>
        <p:spPr>
          <a:xfrm>
            <a:off x="9748866" y="5127976"/>
            <a:ext cx="2452600" cy="369332"/>
          </a:xfrm>
          <a:prstGeom prst="rect">
            <a:avLst/>
          </a:prstGeom>
          <a:noFill/>
        </p:spPr>
        <p:txBody>
          <a:bodyPr wrap="square" rtlCol="0">
            <a:spAutoFit/>
          </a:bodyPr>
          <a:lstStyle/>
          <a:p>
            <a:r>
              <a:rPr lang="en-US" altLang="zh-CN" dirty="0"/>
              <a:t>Son_net,9199…</a:t>
            </a:r>
            <a:endParaRPr lang="zh-CN" altLang="en-US" dirty="0"/>
          </a:p>
        </p:txBody>
      </p:sp>
      <p:cxnSp>
        <p:nvCxnSpPr>
          <p:cNvPr id="53" name="直接连接符 52">
            <a:extLst>
              <a:ext uri="{FF2B5EF4-FFF2-40B4-BE49-F238E27FC236}">
                <a16:creationId xmlns:a16="http://schemas.microsoft.com/office/drawing/2014/main" id="{352E8BEB-076C-4B29-922B-720BF725B062}"/>
              </a:ext>
            </a:extLst>
          </p:cNvPr>
          <p:cNvCxnSpPr>
            <a:cxnSpLocks/>
          </p:cNvCxnSpPr>
          <p:nvPr/>
        </p:nvCxnSpPr>
        <p:spPr>
          <a:xfrm flipH="1" flipV="1">
            <a:off x="4846399" y="3059291"/>
            <a:ext cx="1502024" cy="5312"/>
          </a:xfrm>
          <a:prstGeom prst="line">
            <a:avLst/>
          </a:prstGeom>
          <a:ln w="28575">
            <a:solidFill>
              <a:srgbClr val="EA4D1C"/>
            </a:solidFill>
            <a:prstDash val="solid"/>
          </a:ln>
        </p:spPr>
        <p:style>
          <a:lnRef idx="1">
            <a:schemeClr val="accent1"/>
          </a:lnRef>
          <a:fillRef idx="0">
            <a:schemeClr val="accent1"/>
          </a:fillRef>
          <a:effectRef idx="0">
            <a:schemeClr val="accent1"/>
          </a:effectRef>
          <a:fontRef idx="minor">
            <a:schemeClr val="tx1"/>
          </a:fontRef>
        </p:style>
      </p:cxnSp>
      <p:cxnSp>
        <p:nvCxnSpPr>
          <p:cNvPr id="54" name="直接连接符 53">
            <a:extLst>
              <a:ext uri="{FF2B5EF4-FFF2-40B4-BE49-F238E27FC236}">
                <a16:creationId xmlns:a16="http://schemas.microsoft.com/office/drawing/2014/main" id="{9A9D5D9A-7612-4459-9B87-F386CFCED7FF}"/>
              </a:ext>
            </a:extLst>
          </p:cNvPr>
          <p:cNvCxnSpPr>
            <a:cxnSpLocks/>
          </p:cNvCxnSpPr>
          <p:nvPr/>
        </p:nvCxnSpPr>
        <p:spPr>
          <a:xfrm>
            <a:off x="4839533" y="3055302"/>
            <a:ext cx="0" cy="990071"/>
          </a:xfrm>
          <a:prstGeom prst="line">
            <a:avLst/>
          </a:prstGeom>
          <a:ln w="28575">
            <a:solidFill>
              <a:srgbClr val="EA4D1C"/>
            </a:solidFill>
            <a:prstDash val="solid"/>
          </a:ln>
        </p:spPr>
        <p:style>
          <a:lnRef idx="1">
            <a:schemeClr val="accent1"/>
          </a:lnRef>
          <a:fillRef idx="0">
            <a:schemeClr val="accent1"/>
          </a:fillRef>
          <a:effectRef idx="0">
            <a:schemeClr val="accent1"/>
          </a:effectRef>
          <a:fontRef idx="minor">
            <a:schemeClr val="tx1"/>
          </a:fontRef>
        </p:style>
      </p:cxnSp>
      <p:cxnSp>
        <p:nvCxnSpPr>
          <p:cNvPr id="55" name="直接连接符 54">
            <a:extLst>
              <a:ext uri="{FF2B5EF4-FFF2-40B4-BE49-F238E27FC236}">
                <a16:creationId xmlns:a16="http://schemas.microsoft.com/office/drawing/2014/main" id="{70442C54-065A-4A47-A056-B49EF8A8BB09}"/>
              </a:ext>
            </a:extLst>
          </p:cNvPr>
          <p:cNvCxnSpPr>
            <a:cxnSpLocks/>
          </p:cNvCxnSpPr>
          <p:nvPr/>
        </p:nvCxnSpPr>
        <p:spPr>
          <a:xfrm flipH="1">
            <a:off x="4846399" y="4045373"/>
            <a:ext cx="1495158" cy="0"/>
          </a:xfrm>
          <a:prstGeom prst="line">
            <a:avLst/>
          </a:prstGeom>
          <a:ln w="28575">
            <a:solidFill>
              <a:srgbClr val="EA4D1C"/>
            </a:solidFill>
          </a:ln>
        </p:spPr>
        <p:style>
          <a:lnRef idx="1">
            <a:schemeClr val="accent1"/>
          </a:lnRef>
          <a:fillRef idx="0">
            <a:schemeClr val="accent1"/>
          </a:fillRef>
          <a:effectRef idx="0">
            <a:schemeClr val="accent1"/>
          </a:effectRef>
          <a:fontRef idx="minor">
            <a:schemeClr val="tx1"/>
          </a:fontRef>
        </p:style>
      </p:cxnSp>
      <p:sp>
        <p:nvSpPr>
          <p:cNvPr id="56" name="文本框 55">
            <a:extLst>
              <a:ext uri="{FF2B5EF4-FFF2-40B4-BE49-F238E27FC236}">
                <a16:creationId xmlns:a16="http://schemas.microsoft.com/office/drawing/2014/main" id="{5DAC074B-818C-4B12-B02E-BA1AE4E2B7D6}"/>
              </a:ext>
            </a:extLst>
          </p:cNvPr>
          <p:cNvSpPr txBox="1"/>
          <p:nvPr/>
        </p:nvSpPr>
        <p:spPr>
          <a:xfrm>
            <a:off x="6403463" y="2874625"/>
            <a:ext cx="2452600" cy="369332"/>
          </a:xfrm>
          <a:prstGeom prst="rect">
            <a:avLst/>
          </a:prstGeom>
          <a:noFill/>
        </p:spPr>
        <p:txBody>
          <a:bodyPr wrap="square" rtlCol="0">
            <a:spAutoFit/>
          </a:bodyPr>
          <a:lstStyle/>
          <a:p>
            <a:r>
              <a:rPr lang="zh-CN" altLang="en-US" dirty="0"/>
              <a:t>代言人</a:t>
            </a:r>
          </a:p>
        </p:txBody>
      </p:sp>
      <p:sp>
        <p:nvSpPr>
          <p:cNvPr id="57" name="文本框 56">
            <a:extLst>
              <a:ext uri="{FF2B5EF4-FFF2-40B4-BE49-F238E27FC236}">
                <a16:creationId xmlns:a16="http://schemas.microsoft.com/office/drawing/2014/main" id="{3958B85E-9D74-40C0-A3BD-7914430F60D7}"/>
              </a:ext>
            </a:extLst>
          </p:cNvPr>
          <p:cNvSpPr txBox="1"/>
          <p:nvPr/>
        </p:nvSpPr>
        <p:spPr>
          <a:xfrm>
            <a:off x="6366396" y="3875231"/>
            <a:ext cx="2452600" cy="369332"/>
          </a:xfrm>
          <a:prstGeom prst="rect">
            <a:avLst/>
          </a:prstGeom>
          <a:noFill/>
        </p:spPr>
        <p:txBody>
          <a:bodyPr wrap="square" rtlCol="0">
            <a:spAutoFit/>
          </a:bodyPr>
          <a:lstStyle/>
          <a:p>
            <a:r>
              <a:rPr lang="zh-CN" altLang="en-US" dirty="0"/>
              <a:t>機皇</a:t>
            </a:r>
          </a:p>
        </p:txBody>
      </p:sp>
      <p:cxnSp>
        <p:nvCxnSpPr>
          <p:cNvPr id="58" name="直接连接符 57">
            <a:extLst>
              <a:ext uri="{FF2B5EF4-FFF2-40B4-BE49-F238E27FC236}">
                <a16:creationId xmlns:a16="http://schemas.microsoft.com/office/drawing/2014/main" id="{7F1A1885-3482-4964-B26D-AE9A57942E1D}"/>
              </a:ext>
            </a:extLst>
          </p:cNvPr>
          <p:cNvCxnSpPr>
            <a:cxnSpLocks/>
          </p:cNvCxnSpPr>
          <p:nvPr/>
        </p:nvCxnSpPr>
        <p:spPr>
          <a:xfrm flipH="1">
            <a:off x="8108484" y="5947948"/>
            <a:ext cx="1495158" cy="0"/>
          </a:xfrm>
          <a:prstGeom prst="line">
            <a:avLst/>
          </a:prstGeom>
          <a:ln w="28575">
            <a:solidFill>
              <a:srgbClr val="EA4D1C"/>
            </a:solidFill>
          </a:ln>
        </p:spPr>
        <p:style>
          <a:lnRef idx="1">
            <a:schemeClr val="accent1"/>
          </a:lnRef>
          <a:fillRef idx="0">
            <a:schemeClr val="accent1"/>
          </a:fillRef>
          <a:effectRef idx="0">
            <a:schemeClr val="accent1"/>
          </a:effectRef>
          <a:fontRef idx="minor">
            <a:schemeClr val="tx1"/>
          </a:fontRef>
        </p:style>
      </p:cxnSp>
      <p:sp>
        <p:nvSpPr>
          <p:cNvPr id="59" name="文本框 58">
            <a:extLst>
              <a:ext uri="{FF2B5EF4-FFF2-40B4-BE49-F238E27FC236}">
                <a16:creationId xmlns:a16="http://schemas.microsoft.com/office/drawing/2014/main" id="{9F52E4A7-DD9A-459B-B710-B199ACC246D8}"/>
              </a:ext>
            </a:extLst>
          </p:cNvPr>
          <p:cNvSpPr txBox="1"/>
          <p:nvPr/>
        </p:nvSpPr>
        <p:spPr>
          <a:xfrm>
            <a:off x="9617188" y="5771223"/>
            <a:ext cx="2452600" cy="369332"/>
          </a:xfrm>
          <a:prstGeom prst="rect">
            <a:avLst/>
          </a:prstGeom>
          <a:noFill/>
        </p:spPr>
        <p:txBody>
          <a:bodyPr wrap="square" rtlCol="0">
            <a:spAutoFit/>
          </a:bodyPr>
          <a:lstStyle/>
          <a:p>
            <a:r>
              <a:rPr lang="zh-CN" altLang="en-US" dirty="0"/>
              <a:t>全家，</a:t>
            </a:r>
            <a:r>
              <a:rPr lang="en-US" altLang="zh-CN" dirty="0"/>
              <a:t>7-11…</a:t>
            </a:r>
            <a:endParaRPr lang="zh-CN" altLang="en-US" dirty="0"/>
          </a:p>
        </p:txBody>
      </p:sp>
      <p:cxnSp>
        <p:nvCxnSpPr>
          <p:cNvPr id="35" name="直接连接符 34">
            <a:extLst>
              <a:ext uri="{FF2B5EF4-FFF2-40B4-BE49-F238E27FC236}">
                <a16:creationId xmlns:a16="http://schemas.microsoft.com/office/drawing/2014/main" id="{A5902BE7-ABBB-433F-BBCC-6BC9757CBCF6}"/>
              </a:ext>
            </a:extLst>
          </p:cNvPr>
          <p:cNvCxnSpPr>
            <a:cxnSpLocks/>
          </p:cNvCxnSpPr>
          <p:nvPr/>
        </p:nvCxnSpPr>
        <p:spPr>
          <a:xfrm flipH="1" flipV="1">
            <a:off x="4503214" y="1002373"/>
            <a:ext cx="1502024" cy="5312"/>
          </a:xfrm>
          <a:prstGeom prst="line">
            <a:avLst/>
          </a:prstGeom>
          <a:ln w="28575">
            <a:solidFill>
              <a:srgbClr val="EA4D1C"/>
            </a:solidFill>
            <a:prstDash val="solid"/>
          </a:ln>
        </p:spPr>
        <p:style>
          <a:lnRef idx="1">
            <a:schemeClr val="accent1"/>
          </a:lnRef>
          <a:fillRef idx="0">
            <a:schemeClr val="accent1"/>
          </a:fillRef>
          <a:effectRef idx="0">
            <a:schemeClr val="accent1"/>
          </a:effectRef>
          <a:fontRef idx="minor">
            <a:schemeClr val="tx1"/>
          </a:fontRef>
        </p:style>
      </p:cxnSp>
      <p:cxnSp>
        <p:nvCxnSpPr>
          <p:cNvPr id="36" name="直接连接符 35">
            <a:extLst>
              <a:ext uri="{FF2B5EF4-FFF2-40B4-BE49-F238E27FC236}">
                <a16:creationId xmlns:a16="http://schemas.microsoft.com/office/drawing/2014/main" id="{B5BE5351-B3E2-4351-B51E-BA71B9DDF551}"/>
              </a:ext>
            </a:extLst>
          </p:cNvPr>
          <p:cNvCxnSpPr>
            <a:cxnSpLocks/>
          </p:cNvCxnSpPr>
          <p:nvPr/>
        </p:nvCxnSpPr>
        <p:spPr>
          <a:xfrm flipH="1">
            <a:off x="4503214" y="1992306"/>
            <a:ext cx="1495158" cy="0"/>
          </a:xfrm>
          <a:prstGeom prst="line">
            <a:avLst/>
          </a:prstGeom>
          <a:ln w="28575">
            <a:solidFill>
              <a:srgbClr val="EA4D1C"/>
            </a:solidFill>
          </a:ln>
        </p:spPr>
        <p:style>
          <a:lnRef idx="1">
            <a:schemeClr val="accent1"/>
          </a:lnRef>
          <a:fillRef idx="0">
            <a:schemeClr val="accent1"/>
          </a:fillRef>
          <a:effectRef idx="0">
            <a:schemeClr val="accent1"/>
          </a:effectRef>
          <a:fontRef idx="minor">
            <a:schemeClr val="tx1"/>
          </a:fontRef>
        </p:style>
      </p:cxnSp>
      <p:cxnSp>
        <p:nvCxnSpPr>
          <p:cNvPr id="60" name="直接连接符 59">
            <a:extLst>
              <a:ext uri="{FF2B5EF4-FFF2-40B4-BE49-F238E27FC236}">
                <a16:creationId xmlns:a16="http://schemas.microsoft.com/office/drawing/2014/main" id="{02591FE7-2351-4FE1-9288-A54F48722FBE}"/>
              </a:ext>
            </a:extLst>
          </p:cNvPr>
          <p:cNvCxnSpPr>
            <a:cxnSpLocks/>
          </p:cNvCxnSpPr>
          <p:nvPr/>
        </p:nvCxnSpPr>
        <p:spPr>
          <a:xfrm>
            <a:off x="4503213" y="1002373"/>
            <a:ext cx="0" cy="990071"/>
          </a:xfrm>
          <a:prstGeom prst="line">
            <a:avLst/>
          </a:prstGeom>
          <a:ln w="28575">
            <a:solidFill>
              <a:srgbClr val="EA4D1C"/>
            </a:solidFill>
            <a:prstDash val="solid"/>
          </a:ln>
        </p:spPr>
        <p:style>
          <a:lnRef idx="1">
            <a:schemeClr val="accent1"/>
          </a:lnRef>
          <a:fillRef idx="0">
            <a:schemeClr val="accent1"/>
          </a:fillRef>
          <a:effectRef idx="0">
            <a:schemeClr val="accent1"/>
          </a:effectRef>
          <a:fontRef idx="minor">
            <a:schemeClr val="tx1"/>
          </a:fontRef>
        </p:style>
      </p:cxnSp>
      <p:sp>
        <p:nvSpPr>
          <p:cNvPr id="61" name="文本框 60">
            <a:extLst>
              <a:ext uri="{FF2B5EF4-FFF2-40B4-BE49-F238E27FC236}">
                <a16:creationId xmlns:a16="http://schemas.microsoft.com/office/drawing/2014/main" id="{6A189689-90DE-43D9-A05E-0C9D98A33873}"/>
              </a:ext>
            </a:extLst>
          </p:cNvPr>
          <p:cNvSpPr txBox="1"/>
          <p:nvPr/>
        </p:nvSpPr>
        <p:spPr>
          <a:xfrm>
            <a:off x="5948694" y="793299"/>
            <a:ext cx="2452600" cy="369332"/>
          </a:xfrm>
          <a:prstGeom prst="rect">
            <a:avLst/>
          </a:prstGeom>
          <a:noFill/>
        </p:spPr>
        <p:txBody>
          <a:bodyPr wrap="square" rtlCol="0">
            <a:spAutoFit/>
          </a:bodyPr>
          <a:lstStyle/>
          <a:p>
            <a:r>
              <a:rPr lang="zh-CN" altLang="en-US" dirty="0"/>
              <a:t>線上渠道</a:t>
            </a:r>
          </a:p>
        </p:txBody>
      </p:sp>
      <p:sp>
        <p:nvSpPr>
          <p:cNvPr id="62" name="文本框 61">
            <a:extLst>
              <a:ext uri="{FF2B5EF4-FFF2-40B4-BE49-F238E27FC236}">
                <a16:creationId xmlns:a16="http://schemas.microsoft.com/office/drawing/2014/main" id="{893BD6B4-CB2A-46B9-8C22-F211F798E3EC}"/>
              </a:ext>
            </a:extLst>
          </p:cNvPr>
          <p:cNvSpPr txBox="1"/>
          <p:nvPr/>
        </p:nvSpPr>
        <p:spPr>
          <a:xfrm>
            <a:off x="5948694" y="1815581"/>
            <a:ext cx="2452600" cy="369332"/>
          </a:xfrm>
          <a:prstGeom prst="rect">
            <a:avLst/>
          </a:prstGeom>
          <a:noFill/>
        </p:spPr>
        <p:txBody>
          <a:bodyPr wrap="square" rtlCol="0">
            <a:spAutoFit/>
          </a:bodyPr>
          <a:lstStyle/>
          <a:p>
            <a:r>
              <a:rPr lang="zh-CN" altLang="en-US" dirty="0"/>
              <a:t>線下渠道</a:t>
            </a:r>
          </a:p>
        </p:txBody>
      </p:sp>
      <p:cxnSp>
        <p:nvCxnSpPr>
          <p:cNvPr id="63" name="直接连接符 62">
            <a:extLst>
              <a:ext uri="{FF2B5EF4-FFF2-40B4-BE49-F238E27FC236}">
                <a16:creationId xmlns:a16="http://schemas.microsoft.com/office/drawing/2014/main" id="{96A1A362-4A56-4126-87D3-340C9A2046C1}"/>
              </a:ext>
            </a:extLst>
          </p:cNvPr>
          <p:cNvCxnSpPr>
            <a:cxnSpLocks/>
          </p:cNvCxnSpPr>
          <p:nvPr/>
        </p:nvCxnSpPr>
        <p:spPr>
          <a:xfrm flipH="1" flipV="1">
            <a:off x="7046596" y="596204"/>
            <a:ext cx="1502024" cy="5312"/>
          </a:xfrm>
          <a:prstGeom prst="line">
            <a:avLst/>
          </a:prstGeom>
          <a:ln w="28575">
            <a:solidFill>
              <a:srgbClr val="EA4D1C"/>
            </a:solidFill>
            <a:prstDash val="solid"/>
          </a:ln>
        </p:spPr>
        <p:style>
          <a:lnRef idx="1">
            <a:schemeClr val="accent1"/>
          </a:lnRef>
          <a:fillRef idx="0">
            <a:schemeClr val="accent1"/>
          </a:fillRef>
          <a:effectRef idx="0">
            <a:schemeClr val="accent1"/>
          </a:effectRef>
          <a:fontRef idx="minor">
            <a:schemeClr val="tx1"/>
          </a:fontRef>
        </p:style>
      </p:cxnSp>
      <p:cxnSp>
        <p:nvCxnSpPr>
          <p:cNvPr id="64" name="直接连接符 63">
            <a:extLst>
              <a:ext uri="{FF2B5EF4-FFF2-40B4-BE49-F238E27FC236}">
                <a16:creationId xmlns:a16="http://schemas.microsoft.com/office/drawing/2014/main" id="{C07316A3-581F-437F-B4D6-45033D0967C9}"/>
              </a:ext>
            </a:extLst>
          </p:cNvPr>
          <p:cNvCxnSpPr>
            <a:cxnSpLocks/>
          </p:cNvCxnSpPr>
          <p:nvPr/>
        </p:nvCxnSpPr>
        <p:spPr>
          <a:xfrm flipH="1">
            <a:off x="7043600" y="1357000"/>
            <a:ext cx="1495158" cy="0"/>
          </a:xfrm>
          <a:prstGeom prst="line">
            <a:avLst/>
          </a:prstGeom>
          <a:ln w="28575">
            <a:solidFill>
              <a:srgbClr val="EA4D1C"/>
            </a:solidFill>
          </a:ln>
        </p:spPr>
        <p:style>
          <a:lnRef idx="1">
            <a:schemeClr val="accent1"/>
          </a:lnRef>
          <a:fillRef idx="0">
            <a:schemeClr val="accent1"/>
          </a:fillRef>
          <a:effectRef idx="0">
            <a:schemeClr val="accent1"/>
          </a:effectRef>
          <a:fontRef idx="minor">
            <a:schemeClr val="tx1"/>
          </a:fontRef>
        </p:style>
      </p:cxnSp>
      <p:cxnSp>
        <p:nvCxnSpPr>
          <p:cNvPr id="65" name="直接连接符 64">
            <a:extLst>
              <a:ext uri="{FF2B5EF4-FFF2-40B4-BE49-F238E27FC236}">
                <a16:creationId xmlns:a16="http://schemas.microsoft.com/office/drawing/2014/main" id="{203B4BC9-763D-4A66-A662-3674243DE0AF}"/>
              </a:ext>
            </a:extLst>
          </p:cNvPr>
          <p:cNvCxnSpPr>
            <a:cxnSpLocks/>
          </p:cNvCxnSpPr>
          <p:nvPr/>
        </p:nvCxnSpPr>
        <p:spPr>
          <a:xfrm>
            <a:off x="7043600" y="595512"/>
            <a:ext cx="0" cy="764906"/>
          </a:xfrm>
          <a:prstGeom prst="line">
            <a:avLst/>
          </a:prstGeom>
          <a:ln w="28575">
            <a:solidFill>
              <a:srgbClr val="EA4D1C"/>
            </a:solidFill>
            <a:prstDash val="solid"/>
          </a:ln>
        </p:spPr>
        <p:style>
          <a:lnRef idx="1">
            <a:schemeClr val="accent1"/>
          </a:lnRef>
          <a:fillRef idx="0">
            <a:schemeClr val="accent1"/>
          </a:fillRef>
          <a:effectRef idx="0">
            <a:schemeClr val="accent1"/>
          </a:effectRef>
          <a:fontRef idx="minor">
            <a:schemeClr val="tx1"/>
          </a:fontRef>
        </p:style>
      </p:cxnSp>
      <p:sp>
        <p:nvSpPr>
          <p:cNvPr id="66" name="文本框 65">
            <a:extLst>
              <a:ext uri="{FF2B5EF4-FFF2-40B4-BE49-F238E27FC236}">
                <a16:creationId xmlns:a16="http://schemas.microsoft.com/office/drawing/2014/main" id="{6B9D2452-A5C6-4706-B1FC-4FF8F15E632F}"/>
              </a:ext>
            </a:extLst>
          </p:cNvPr>
          <p:cNvSpPr txBox="1"/>
          <p:nvPr/>
        </p:nvSpPr>
        <p:spPr>
          <a:xfrm>
            <a:off x="8714042" y="433171"/>
            <a:ext cx="2452600" cy="369332"/>
          </a:xfrm>
          <a:prstGeom prst="rect">
            <a:avLst/>
          </a:prstGeom>
          <a:noFill/>
        </p:spPr>
        <p:txBody>
          <a:bodyPr wrap="square" rtlCol="0">
            <a:spAutoFit/>
          </a:bodyPr>
          <a:lstStyle/>
          <a:p>
            <a:r>
              <a:rPr lang="zh-CN" altLang="en-US" dirty="0"/>
              <a:t>官網</a:t>
            </a:r>
          </a:p>
        </p:txBody>
      </p:sp>
      <p:sp>
        <p:nvSpPr>
          <p:cNvPr id="67" name="文本框 66">
            <a:extLst>
              <a:ext uri="{FF2B5EF4-FFF2-40B4-BE49-F238E27FC236}">
                <a16:creationId xmlns:a16="http://schemas.microsoft.com/office/drawing/2014/main" id="{60FF32E4-27B1-447F-9991-C3EFE5D88B1E}"/>
              </a:ext>
            </a:extLst>
          </p:cNvPr>
          <p:cNvSpPr txBox="1"/>
          <p:nvPr/>
        </p:nvSpPr>
        <p:spPr>
          <a:xfrm>
            <a:off x="8662447" y="1178585"/>
            <a:ext cx="2452600" cy="369332"/>
          </a:xfrm>
          <a:prstGeom prst="rect">
            <a:avLst/>
          </a:prstGeom>
          <a:noFill/>
        </p:spPr>
        <p:txBody>
          <a:bodyPr wrap="square" rtlCol="0">
            <a:spAutoFit/>
          </a:bodyPr>
          <a:lstStyle/>
          <a:p>
            <a:r>
              <a:rPr lang="en-US" altLang="zh-CN" dirty="0"/>
              <a:t>Son_net,9199…</a:t>
            </a:r>
            <a:endParaRPr lang="zh-CN" altLang="en-US" dirty="0"/>
          </a:p>
        </p:txBody>
      </p:sp>
      <p:cxnSp>
        <p:nvCxnSpPr>
          <p:cNvPr id="68" name="直接连接符 67">
            <a:extLst>
              <a:ext uri="{FF2B5EF4-FFF2-40B4-BE49-F238E27FC236}">
                <a16:creationId xmlns:a16="http://schemas.microsoft.com/office/drawing/2014/main" id="{45CC9C56-C6FE-48B5-B370-A7FE73FE300A}"/>
              </a:ext>
            </a:extLst>
          </p:cNvPr>
          <p:cNvCxnSpPr>
            <a:cxnSpLocks/>
          </p:cNvCxnSpPr>
          <p:nvPr/>
        </p:nvCxnSpPr>
        <p:spPr>
          <a:xfrm flipH="1">
            <a:off x="6992881" y="1992306"/>
            <a:ext cx="1495158" cy="0"/>
          </a:xfrm>
          <a:prstGeom prst="line">
            <a:avLst/>
          </a:prstGeom>
          <a:ln w="28575">
            <a:solidFill>
              <a:srgbClr val="EA4D1C"/>
            </a:solidFill>
          </a:ln>
        </p:spPr>
        <p:style>
          <a:lnRef idx="1">
            <a:schemeClr val="accent1"/>
          </a:lnRef>
          <a:fillRef idx="0">
            <a:schemeClr val="accent1"/>
          </a:fillRef>
          <a:effectRef idx="0">
            <a:schemeClr val="accent1"/>
          </a:effectRef>
          <a:fontRef idx="minor">
            <a:schemeClr val="tx1"/>
          </a:fontRef>
        </p:style>
      </p:cxnSp>
      <p:sp>
        <p:nvSpPr>
          <p:cNvPr id="69" name="文本框 68">
            <a:extLst>
              <a:ext uri="{FF2B5EF4-FFF2-40B4-BE49-F238E27FC236}">
                <a16:creationId xmlns:a16="http://schemas.microsoft.com/office/drawing/2014/main" id="{F1A39F8D-D408-4D4A-AC60-A5B635D09112}"/>
              </a:ext>
            </a:extLst>
          </p:cNvPr>
          <p:cNvSpPr txBox="1"/>
          <p:nvPr/>
        </p:nvSpPr>
        <p:spPr>
          <a:xfrm>
            <a:off x="8548620" y="1840659"/>
            <a:ext cx="2452600" cy="369332"/>
          </a:xfrm>
          <a:prstGeom prst="rect">
            <a:avLst/>
          </a:prstGeom>
          <a:noFill/>
        </p:spPr>
        <p:txBody>
          <a:bodyPr wrap="square" rtlCol="0">
            <a:spAutoFit/>
          </a:bodyPr>
          <a:lstStyle/>
          <a:p>
            <a:r>
              <a:rPr lang="zh-CN" altLang="en-US" dirty="0"/>
              <a:t>全家，</a:t>
            </a:r>
            <a:r>
              <a:rPr lang="en-US" altLang="zh-CN" dirty="0"/>
              <a:t>7-11…</a:t>
            </a:r>
            <a:endParaRPr lang="zh-CN" altLang="en-US" dirty="0"/>
          </a:p>
        </p:txBody>
      </p:sp>
    </p:spTree>
    <p:extLst>
      <p:ext uri="{BB962C8B-B14F-4D97-AF65-F5344CB8AC3E}">
        <p14:creationId xmlns:p14="http://schemas.microsoft.com/office/powerpoint/2010/main" val="2197580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9271135-F85F-432D-BA78-E9097F8F4565}"/>
              </a:ext>
            </a:extLst>
          </p:cNvPr>
          <p:cNvSpPr>
            <a:spLocks noGrp="1"/>
          </p:cNvSpPr>
          <p:nvPr>
            <p:ph type="title"/>
          </p:nvPr>
        </p:nvSpPr>
        <p:spPr/>
        <p:txBody>
          <a:bodyPr/>
          <a:lstStyle/>
          <a:p>
            <a:r>
              <a:rPr lang="zh-CN" altLang="en-US" dirty="0"/>
              <a:t>建議：共同探討，探索可行性方案</a:t>
            </a:r>
          </a:p>
        </p:txBody>
      </p:sp>
      <p:sp>
        <p:nvSpPr>
          <p:cNvPr id="3" name="文本框 2">
            <a:extLst>
              <a:ext uri="{FF2B5EF4-FFF2-40B4-BE49-F238E27FC236}">
                <a16:creationId xmlns:a16="http://schemas.microsoft.com/office/drawing/2014/main" id="{A172AD2F-28AA-4A60-A8AD-C610580F82EB}"/>
              </a:ext>
            </a:extLst>
          </p:cNvPr>
          <p:cNvSpPr txBox="1"/>
          <p:nvPr/>
        </p:nvSpPr>
        <p:spPr>
          <a:xfrm>
            <a:off x="0" y="486768"/>
            <a:ext cx="12240000" cy="6986528"/>
          </a:xfrm>
          <a:prstGeom prst="rect">
            <a:avLst/>
          </a:prstGeom>
          <a:noFill/>
        </p:spPr>
        <p:txBody>
          <a:bodyPr wrap="square" rtlCol="0">
            <a:spAutoFit/>
          </a:bodyPr>
          <a:lstStyle/>
          <a:p>
            <a:pPr marL="342900" indent="-342900">
              <a:lnSpc>
                <a:spcPct val="150000"/>
              </a:lnSpc>
              <a:buFont typeface="Arial" panose="020B0604020202020204" pitchFamily="34" charset="0"/>
              <a:buChar char="•"/>
            </a:pPr>
            <a:r>
              <a:rPr lang="zh-CN" altLang="en-US" sz="2000" dirty="0">
                <a:solidFill>
                  <a:srgbClr val="FF0000"/>
                </a:solidFill>
                <a:latin typeface="+mn-ea"/>
              </a:rPr>
              <a:t>實體包</a:t>
            </a:r>
            <a:r>
              <a:rPr lang="zh-CN" altLang="en-US" sz="2000" dirty="0">
                <a:latin typeface="+mn-ea"/>
              </a:rPr>
              <a:t>有退貨風險，前期需對生產數量做嚴格把控，建議可定</a:t>
            </a:r>
            <a:r>
              <a:rPr lang="en-US" altLang="zh-CN" sz="2000" dirty="0">
                <a:latin typeface="+mn-ea"/>
              </a:rPr>
              <a:t>25,000</a:t>
            </a:r>
            <a:r>
              <a:rPr lang="zh-CN" altLang="en-US" sz="2000" dirty="0">
                <a:latin typeface="+mn-ea"/>
              </a:rPr>
              <a:t>套如供不應求的話可增加虛擬包</a:t>
            </a:r>
            <a:endParaRPr lang="en-US" altLang="zh-CN" sz="2000" dirty="0">
              <a:latin typeface="+mn-ea"/>
            </a:endParaRPr>
          </a:p>
          <a:p>
            <a:pPr marL="285750" indent="-285750">
              <a:lnSpc>
                <a:spcPct val="150000"/>
              </a:lnSpc>
              <a:buFont typeface="Arial" panose="020B0604020202020204" pitchFamily="34" charset="0"/>
              <a:buChar char="•"/>
            </a:pPr>
            <a:r>
              <a:rPr lang="zh-CN" altLang="en-US" sz="2000" dirty="0">
                <a:solidFill>
                  <a:srgbClr val="FF0000"/>
                </a:solidFill>
                <a:latin typeface="+mn-ea"/>
              </a:rPr>
              <a:t>新遊戲包</a:t>
            </a:r>
            <a:r>
              <a:rPr lang="zh-CN" altLang="en-US" sz="2000" dirty="0">
                <a:latin typeface="+mn-ea"/>
              </a:rPr>
              <a:t>一般週期為前</a:t>
            </a:r>
            <a:r>
              <a:rPr lang="en-US" altLang="zh-CN" sz="2000" dirty="0">
                <a:latin typeface="+mn-ea"/>
              </a:rPr>
              <a:t>3</a:t>
            </a:r>
            <a:r>
              <a:rPr lang="zh-CN" altLang="en-US" sz="2000" dirty="0">
                <a:latin typeface="+mn-ea"/>
              </a:rPr>
              <a:t>月，強勢包可拉長週期至</a:t>
            </a:r>
            <a:r>
              <a:rPr lang="en-US" altLang="zh-CN" sz="2000" dirty="0">
                <a:latin typeface="+mn-ea"/>
              </a:rPr>
              <a:t>6</a:t>
            </a:r>
            <a:r>
              <a:rPr lang="zh-CN" altLang="en-US" sz="2000" dirty="0">
                <a:latin typeface="+mn-ea"/>
              </a:rPr>
              <a:t>個月或者</a:t>
            </a:r>
            <a:r>
              <a:rPr lang="en-US" altLang="zh-CN" sz="2000" dirty="0">
                <a:latin typeface="+mn-ea"/>
              </a:rPr>
              <a:t>9</a:t>
            </a:r>
            <a:r>
              <a:rPr lang="zh-CN" altLang="en-US" sz="2000" dirty="0">
                <a:latin typeface="+mn-ea"/>
              </a:rPr>
              <a:t>個月，虛擬新遊戲包可配合營運活動主打高價位，高組合等</a:t>
            </a:r>
            <a:endParaRPr lang="en-US" altLang="zh-CN" sz="2000" dirty="0">
              <a:latin typeface="+mn-ea"/>
            </a:endParaRPr>
          </a:p>
          <a:p>
            <a:pPr marL="285750" indent="-285750">
              <a:lnSpc>
                <a:spcPct val="150000"/>
              </a:lnSpc>
              <a:buFont typeface="Arial" panose="020B0604020202020204" pitchFamily="34" charset="0"/>
              <a:buChar char="•"/>
            </a:pPr>
            <a:r>
              <a:rPr lang="zh-CN" altLang="en-US" sz="2000" dirty="0">
                <a:solidFill>
                  <a:srgbClr val="FF0000"/>
                </a:solidFill>
                <a:latin typeface="+mn-ea"/>
              </a:rPr>
              <a:t>其他產包</a:t>
            </a:r>
            <a:r>
              <a:rPr lang="zh-CN" altLang="en-US" sz="2000" dirty="0">
                <a:latin typeface="+mn-ea"/>
              </a:rPr>
              <a:t>建議上線週期為</a:t>
            </a:r>
            <a:r>
              <a:rPr lang="en-US" altLang="zh-CN" sz="2000" dirty="0">
                <a:latin typeface="+mn-ea"/>
              </a:rPr>
              <a:t>6</a:t>
            </a:r>
            <a:r>
              <a:rPr lang="zh-CN" altLang="en-US" sz="2000" dirty="0">
                <a:latin typeface="+mn-ea"/>
              </a:rPr>
              <a:t>個月，除首月表現極差及次月無提升的包，其餘產包總和上線前</a:t>
            </a:r>
            <a:r>
              <a:rPr lang="en-US" altLang="zh-CN" sz="2000" dirty="0">
                <a:latin typeface="+mn-ea"/>
              </a:rPr>
              <a:t>6</a:t>
            </a:r>
            <a:r>
              <a:rPr lang="zh-CN" altLang="en-US" sz="2000" dirty="0">
                <a:latin typeface="+mn-ea"/>
              </a:rPr>
              <a:t>個月的表現淘汰末位</a:t>
            </a:r>
            <a:r>
              <a:rPr lang="en-US" altLang="zh-CN" sz="2000" dirty="0">
                <a:latin typeface="+mn-ea"/>
              </a:rPr>
              <a:t>20%</a:t>
            </a:r>
            <a:r>
              <a:rPr lang="zh-CN" altLang="en-US" sz="2000" dirty="0">
                <a:latin typeface="+mn-ea"/>
              </a:rPr>
              <a:t>產包，獨家包也可更換</a:t>
            </a:r>
            <a:endParaRPr lang="en-US" altLang="zh-CN" sz="2000" dirty="0">
              <a:latin typeface="+mn-ea"/>
            </a:endParaRPr>
          </a:p>
          <a:p>
            <a:pPr marL="285750" indent="-285750">
              <a:lnSpc>
                <a:spcPct val="150000"/>
              </a:lnSpc>
              <a:buFont typeface="Arial" panose="020B0604020202020204" pitchFamily="34" charset="0"/>
              <a:buChar char="•"/>
            </a:pPr>
            <a:r>
              <a:rPr lang="zh-CN" altLang="en-US" sz="2000" dirty="0">
                <a:latin typeface="+mn-ea"/>
              </a:rPr>
              <a:t>產包分類事項的推進及落地：</a:t>
            </a:r>
            <a:endParaRPr lang="en-US" altLang="zh-CN" sz="2000" dirty="0">
              <a:latin typeface="+mn-ea"/>
            </a:endParaRPr>
          </a:p>
          <a:p>
            <a:pPr marL="742950" lvl="1" indent="-285750">
              <a:lnSpc>
                <a:spcPct val="150000"/>
              </a:lnSpc>
              <a:buFont typeface="Arial" panose="020B0604020202020204" pitchFamily="34" charset="0"/>
              <a:buChar char="•"/>
            </a:pPr>
            <a:r>
              <a:rPr lang="zh-CN" altLang="en-US" sz="2000" dirty="0">
                <a:latin typeface="+mn-ea"/>
              </a:rPr>
              <a:t>產包命名規範問題，建議以後產包</a:t>
            </a:r>
            <a:r>
              <a:rPr lang="en-US" altLang="zh-CN" sz="2000" dirty="0">
                <a:latin typeface="+mn-ea"/>
              </a:rPr>
              <a:t>+</a:t>
            </a:r>
            <a:r>
              <a:rPr lang="zh-CN" altLang="en-US" sz="2000" dirty="0">
                <a:latin typeface="+mn-ea"/>
              </a:rPr>
              <a:t>產商</a:t>
            </a:r>
            <a:r>
              <a:rPr lang="en-US" altLang="zh-CN" sz="2000" dirty="0">
                <a:latin typeface="+mn-ea"/>
              </a:rPr>
              <a:t>+</a:t>
            </a:r>
            <a:r>
              <a:rPr lang="zh-CN" altLang="en-US" sz="2000" dirty="0">
                <a:latin typeface="+mn-ea"/>
              </a:rPr>
              <a:t>實體</a:t>
            </a:r>
            <a:r>
              <a:rPr lang="en-US" altLang="zh-CN" sz="2000" dirty="0">
                <a:latin typeface="+mn-ea"/>
              </a:rPr>
              <a:t>/</a:t>
            </a:r>
            <a:r>
              <a:rPr lang="zh-CN" altLang="en-US" sz="2000" dirty="0">
                <a:latin typeface="+mn-ea"/>
              </a:rPr>
              <a:t>虛擬</a:t>
            </a:r>
            <a:r>
              <a:rPr lang="en-US" altLang="zh-CN" sz="2000" dirty="0">
                <a:latin typeface="+mn-ea"/>
              </a:rPr>
              <a:t>+</a:t>
            </a:r>
            <a:r>
              <a:rPr lang="zh-CN" altLang="en-US" sz="2000" dirty="0">
                <a:latin typeface="+mn-ea"/>
              </a:rPr>
              <a:t>上線年月為名稱</a:t>
            </a:r>
            <a:endParaRPr lang="en-US" altLang="zh-CN" sz="2000" dirty="0">
              <a:latin typeface="+mn-ea"/>
            </a:endParaRPr>
          </a:p>
          <a:p>
            <a:pPr marL="742950" lvl="1" indent="-285750">
              <a:lnSpc>
                <a:spcPct val="150000"/>
              </a:lnSpc>
              <a:buFont typeface="Arial" panose="020B0604020202020204" pitchFamily="34" charset="0"/>
              <a:buChar char="•"/>
            </a:pPr>
            <a:r>
              <a:rPr lang="zh-CN" altLang="en-US" sz="2000" dirty="0">
                <a:latin typeface="+mn-ea"/>
              </a:rPr>
              <a:t>整理一定虛擬產包種類數，集中玩家的選擇，在隨機性裡增加確定性</a:t>
            </a:r>
            <a:endParaRPr lang="en-US" altLang="zh-CN" sz="2000" dirty="0">
              <a:latin typeface="+mn-ea"/>
            </a:endParaRPr>
          </a:p>
          <a:p>
            <a:pPr marL="285750" indent="-285750">
              <a:lnSpc>
                <a:spcPct val="150000"/>
              </a:lnSpc>
              <a:buFont typeface="Arial" panose="020B0604020202020204" pitchFamily="34" charset="0"/>
              <a:buChar char="•"/>
            </a:pPr>
            <a:r>
              <a:rPr lang="zh-CN" altLang="en-US" sz="2000" dirty="0">
                <a:latin typeface="+mn-ea"/>
              </a:rPr>
              <a:t>後續其他新產包涉及建議：</a:t>
            </a:r>
            <a:endParaRPr lang="en-US" altLang="zh-CN" sz="2000" dirty="0">
              <a:latin typeface="+mn-ea"/>
            </a:endParaRPr>
          </a:p>
          <a:p>
            <a:pPr marL="800100" lvl="1" indent="-342900">
              <a:lnSpc>
                <a:spcPct val="150000"/>
              </a:lnSpc>
              <a:buFont typeface="Arial" panose="020B0604020202020204" pitchFamily="34" charset="0"/>
              <a:buChar char="•"/>
            </a:pPr>
            <a:r>
              <a:rPr lang="zh-CN" altLang="en-US" sz="2000" dirty="0">
                <a:latin typeface="+mn-ea"/>
              </a:rPr>
              <a:t>單價建議多維度，測試效果，可一定程度拉高</a:t>
            </a:r>
            <a:r>
              <a:rPr lang="en-US" altLang="zh-CN" sz="2000" dirty="0">
                <a:latin typeface="+mn-ea"/>
              </a:rPr>
              <a:t>ARPPU</a:t>
            </a:r>
          </a:p>
          <a:p>
            <a:pPr marL="800100" lvl="1" indent="-342900">
              <a:lnSpc>
                <a:spcPct val="150000"/>
              </a:lnSpc>
              <a:buFont typeface="Arial" panose="020B0604020202020204" pitchFamily="34" charset="0"/>
              <a:buChar char="•"/>
            </a:pPr>
            <a:r>
              <a:rPr lang="zh-CN" altLang="en-US" sz="2000" dirty="0">
                <a:latin typeface="+mn-ea"/>
              </a:rPr>
              <a:t>產包上線週期建議不超過半年，除絕對強勢包</a:t>
            </a:r>
            <a:endParaRPr lang="en-US" altLang="zh-CN" sz="2000" dirty="0">
              <a:latin typeface="+mn-ea"/>
            </a:endParaRPr>
          </a:p>
          <a:p>
            <a:pPr marL="800100" lvl="1" indent="-342900">
              <a:lnSpc>
                <a:spcPct val="150000"/>
              </a:lnSpc>
              <a:buFont typeface="Arial" panose="020B0604020202020204" pitchFamily="34" charset="0"/>
              <a:buChar char="•"/>
            </a:pPr>
            <a:r>
              <a:rPr lang="zh-CN" altLang="en-US" sz="2000" dirty="0">
                <a:latin typeface="+mn-ea"/>
              </a:rPr>
              <a:t>道具虛寶卡所涉及遊戲個數建議在</a:t>
            </a:r>
            <a:r>
              <a:rPr lang="en-US" altLang="zh-CN" sz="2000" dirty="0">
                <a:latin typeface="+mn-ea"/>
              </a:rPr>
              <a:t>6-8</a:t>
            </a:r>
            <a:r>
              <a:rPr lang="zh-CN" altLang="en-US" sz="2000" dirty="0">
                <a:latin typeface="+mn-ea"/>
              </a:rPr>
              <a:t>個間，可進行多元嘗試，或者進一步根據玩家屬性定位遊戲包道具內容</a:t>
            </a:r>
            <a:endParaRPr lang="en-US" altLang="zh-CN" sz="2000" dirty="0">
              <a:latin typeface="+mn-ea"/>
            </a:endParaRPr>
          </a:p>
          <a:p>
            <a:pPr>
              <a:lnSpc>
                <a:spcPct val="200000"/>
              </a:lnSpc>
            </a:pPr>
            <a:endParaRPr lang="en-US" altLang="zh-CN" sz="2000" dirty="0"/>
          </a:p>
          <a:p>
            <a:pPr marL="285750" indent="-285750">
              <a:buFont typeface="Arial" panose="020B0604020202020204" pitchFamily="34" charset="0"/>
              <a:buChar char="•"/>
            </a:pPr>
            <a:endParaRPr lang="zh-CN" altLang="en-US" dirty="0"/>
          </a:p>
        </p:txBody>
      </p:sp>
    </p:spTree>
    <p:extLst>
      <p:ext uri="{BB962C8B-B14F-4D97-AF65-F5344CB8AC3E}">
        <p14:creationId xmlns:p14="http://schemas.microsoft.com/office/powerpoint/2010/main" val="32310175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7A9E0F7-29AD-434D-BC66-663B5451594C}"/>
              </a:ext>
            </a:extLst>
          </p:cNvPr>
          <p:cNvSpPr>
            <a:spLocks noGrp="1"/>
          </p:cNvSpPr>
          <p:nvPr>
            <p:ph type="title"/>
          </p:nvPr>
        </p:nvSpPr>
        <p:spPr/>
        <p:txBody>
          <a:bodyPr/>
          <a:lstStyle/>
          <a:p>
            <a:r>
              <a:rPr lang="zh-CN" altLang="en-US" dirty="0"/>
              <a:t>關於實體包落地方案</a:t>
            </a:r>
          </a:p>
        </p:txBody>
      </p:sp>
      <p:sp>
        <p:nvSpPr>
          <p:cNvPr id="3" name="文本框 2">
            <a:extLst>
              <a:ext uri="{FF2B5EF4-FFF2-40B4-BE49-F238E27FC236}">
                <a16:creationId xmlns:a16="http://schemas.microsoft.com/office/drawing/2014/main" id="{9D685555-C57E-4630-9C8E-5DDC28DD1594}"/>
              </a:ext>
            </a:extLst>
          </p:cNvPr>
          <p:cNvSpPr txBox="1"/>
          <p:nvPr/>
        </p:nvSpPr>
        <p:spPr>
          <a:xfrm>
            <a:off x="368301" y="909000"/>
            <a:ext cx="11383727" cy="3416320"/>
          </a:xfrm>
          <a:prstGeom prst="rect">
            <a:avLst/>
          </a:prstGeom>
          <a:noFill/>
        </p:spPr>
        <p:txBody>
          <a:bodyPr wrap="square" rtlCol="0">
            <a:spAutoFit/>
          </a:bodyPr>
          <a:lstStyle/>
          <a:p>
            <a:pPr marL="285750" indent="-285750">
              <a:buFont typeface="Arial" panose="020B0604020202020204" pitchFamily="34" charset="0"/>
              <a:buChar char="•"/>
            </a:pPr>
            <a:r>
              <a:rPr lang="en-US" altLang="zh-CN" dirty="0">
                <a:latin typeface="+mn-ea"/>
              </a:rPr>
              <a:t>1</a:t>
            </a:r>
            <a:r>
              <a:rPr lang="zh-CN" altLang="en-US" dirty="0">
                <a:latin typeface="+mn-ea"/>
              </a:rPr>
              <a:t>）保持單價不變的基礎上（</a:t>
            </a:r>
            <a:r>
              <a:rPr lang="en-US" altLang="zh-CN" dirty="0">
                <a:latin typeface="+mn-ea"/>
              </a:rPr>
              <a:t>49,99</a:t>
            </a:r>
            <a:r>
              <a:rPr lang="zh-CN" altLang="en-US" dirty="0">
                <a:latin typeface="+mn-ea"/>
              </a:rPr>
              <a:t>），減少印刷量便於控制退貨成本，目前暫定為發行數量為</a:t>
            </a:r>
            <a:r>
              <a:rPr lang="en-US" altLang="zh-CN" dirty="0">
                <a:latin typeface="+mn-ea"/>
              </a:rPr>
              <a:t>25,000,</a:t>
            </a:r>
            <a:r>
              <a:rPr lang="zh-CN" altLang="en-US" dirty="0">
                <a:latin typeface="+mn-ea"/>
              </a:rPr>
              <a:t>上線週期為</a:t>
            </a:r>
            <a:r>
              <a:rPr lang="en-US" altLang="zh-CN" dirty="0">
                <a:latin typeface="+mn-ea"/>
              </a:rPr>
              <a:t>6</a:t>
            </a:r>
            <a:r>
              <a:rPr lang="zh-CN" altLang="en-US" dirty="0">
                <a:latin typeface="+mn-ea"/>
              </a:rPr>
              <a:t>個月</a:t>
            </a:r>
            <a:endParaRPr lang="en-US" altLang="zh-CN" dirty="0">
              <a:latin typeface="+mn-ea"/>
            </a:endParaRPr>
          </a:p>
          <a:p>
            <a:r>
              <a:rPr lang="en-US" altLang="zh-CN" dirty="0">
                <a:latin typeface="+mn-ea"/>
              </a:rPr>
              <a:t>---</a:t>
            </a:r>
            <a:r>
              <a:rPr lang="zh-CN" altLang="en-US" dirty="0">
                <a:latin typeface="+mn-ea"/>
              </a:rPr>
              <a:t>為預防可能存在潛在風險（直接提價導致低消費客群流失，造成實體包銷售數量減少</a:t>
            </a:r>
            <a:endParaRPr lang="en-US" altLang="zh-CN" dirty="0">
              <a:latin typeface="+mn-ea"/>
            </a:endParaRPr>
          </a:p>
          <a:p>
            <a:pPr marL="285750" indent="-285750">
              <a:buFont typeface="Arial" panose="020B0604020202020204" pitchFamily="34" charset="0"/>
              <a:buChar char="•"/>
            </a:pPr>
            <a:endParaRPr lang="en-US" altLang="zh-CN" dirty="0">
              <a:latin typeface="+mn-ea"/>
            </a:endParaRPr>
          </a:p>
          <a:p>
            <a:pPr marL="285750" indent="-285750">
              <a:buFont typeface="Arial" panose="020B0604020202020204" pitchFamily="34" charset="0"/>
              <a:buChar char="•"/>
            </a:pPr>
            <a:endParaRPr lang="en-US" altLang="zh-CN" dirty="0">
              <a:latin typeface="+mn-ea"/>
            </a:endParaRPr>
          </a:p>
          <a:p>
            <a:pPr marL="285750" indent="-285750">
              <a:buFont typeface="Arial" panose="020B0604020202020204" pitchFamily="34" charset="0"/>
              <a:buChar char="•"/>
            </a:pPr>
            <a:r>
              <a:rPr lang="en-US" altLang="zh-CN" dirty="0">
                <a:latin typeface="+mn-ea"/>
              </a:rPr>
              <a:t>2</a:t>
            </a:r>
            <a:r>
              <a:rPr lang="zh-CN" altLang="en-US" dirty="0">
                <a:latin typeface="+mn-ea"/>
              </a:rPr>
              <a:t>）提高實體包單價（</a:t>
            </a:r>
            <a:r>
              <a:rPr lang="en-US" altLang="zh-CN" dirty="0">
                <a:latin typeface="+mn-ea"/>
              </a:rPr>
              <a:t>59,79,99</a:t>
            </a:r>
            <a:r>
              <a:rPr lang="zh-CN" altLang="en-US" dirty="0">
                <a:latin typeface="+mn-ea"/>
              </a:rPr>
              <a:t>），保持印刷原印刷量</a:t>
            </a:r>
            <a:r>
              <a:rPr lang="en-US" altLang="zh-CN" dirty="0">
                <a:latin typeface="+mn-ea"/>
              </a:rPr>
              <a:t>30,000*35,000</a:t>
            </a:r>
            <a:r>
              <a:rPr lang="zh-CN" altLang="en-US" dirty="0">
                <a:latin typeface="+mn-ea"/>
              </a:rPr>
              <a:t>，通過提高單價的方式增加收入</a:t>
            </a:r>
            <a:endParaRPr lang="en-US" altLang="zh-CN" dirty="0">
              <a:latin typeface="+mn-ea"/>
            </a:endParaRPr>
          </a:p>
          <a:p>
            <a:r>
              <a:rPr lang="en-US" altLang="zh-CN" dirty="0">
                <a:latin typeface="+mn-ea"/>
              </a:rPr>
              <a:t>---</a:t>
            </a:r>
            <a:r>
              <a:rPr lang="zh-CN" altLang="en-US" dirty="0">
                <a:latin typeface="+mn-ea"/>
              </a:rPr>
              <a:t>為預防可能存在潛在風險（提價範圍，沒有直接提升至很高水平）</a:t>
            </a:r>
            <a:endParaRPr lang="en-US" altLang="zh-CN" dirty="0">
              <a:latin typeface="+mn-ea"/>
            </a:endParaRPr>
          </a:p>
          <a:p>
            <a:pPr marL="285750" indent="-285750">
              <a:buFont typeface="Arial" panose="020B0604020202020204" pitchFamily="34" charset="0"/>
              <a:buChar char="•"/>
            </a:pPr>
            <a:endParaRPr lang="en-US" altLang="zh-CN" dirty="0">
              <a:latin typeface="+mn-ea"/>
            </a:endParaRPr>
          </a:p>
          <a:p>
            <a:pPr marL="285750" indent="-285750">
              <a:buFont typeface="Arial" panose="020B0604020202020204" pitchFamily="34" charset="0"/>
              <a:buChar char="•"/>
            </a:pPr>
            <a:endParaRPr lang="en-US" altLang="zh-CN" dirty="0">
              <a:latin typeface="+mn-ea"/>
            </a:endParaRPr>
          </a:p>
          <a:p>
            <a:pPr marL="285750" indent="-285750">
              <a:buFont typeface="Arial" panose="020B0604020202020204" pitchFamily="34" charset="0"/>
              <a:buChar char="•"/>
            </a:pPr>
            <a:endParaRPr lang="en-US" altLang="zh-CN" dirty="0">
              <a:latin typeface="+mn-ea"/>
            </a:endParaRPr>
          </a:p>
          <a:p>
            <a:pPr marL="285750" indent="-285750">
              <a:buFont typeface="Arial" panose="020B0604020202020204" pitchFamily="34" charset="0"/>
              <a:buChar char="•"/>
            </a:pPr>
            <a:r>
              <a:rPr lang="zh-CN" altLang="en-US" dirty="0">
                <a:latin typeface="+mn-ea"/>
              </a:rPr>
              <a:t>最終結果：落地後效果回收（評測原方案及新方案的營收變化）</a:t>
            </a:r>
            <a:endParaRPr lang="en-US" altLang="zh-CN" dirty="0">
              <a:latin typeface="+mn-ea"/>
            </a:endParaRPr>
          </a:p>
          <a:p>
            <a:endParaRPr lang="zh-CN" altLang="en-US" dirty="0"/>
          </a:p>
        </p:txBody>
      </p:sp>
    </p:spTree>
    <p:extLst>
      <p:ext uri="{BB962C8B-B14F-4D97-AF65-F5344CB8AC3E}">
        <p14:creationId xmlns:p14="http://schemas.microsoft.com/office/powerpoint/2010/main" val="31028569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13505B6-84DD-44D3-9282-BA0E7F1E36AA}"/>
              </a:ext>
            </a:extLst>
          </p:cNvPr>
          <p:cNvSpPr>
            <a:spLocks noGrp="1"/>
          </p:cNvSpPr>
          <p:nvPr>
            <p:ph type="title"/>
          </p:nvPr>
        </p:nvSpPr>
        <p:spPr/>
        <p:txBody>
          <a:bodyPr/>
          <a:lstStyle/>
          <a:p>
            <a:r>
              <a:rPr lang="zh-CN" altLang="en-US" dirty="0"/>
              <a:t>可替換包名單</a:t>
            </a:r>
          </a:p>
        </p:txBody>
      </p:sp>
      <p:sp>
        <p:nvSpPr>
          <p:cNvPr id="4" name="文本框 3">
            <a:extLst>
              <a:ext uri="{FF2B5EF4-FFF2-40B4-BE49-F238E27FC236}">
                <a16:creationId xmlns:a16="http://schemas.microsoft.com/office/drawing/2014/main" id="{4281A2D9-1A2E-4F0E-B8C9-BA632147EDCC}"/>
              </a:ext>
            </a:extLst>
          </p:cNvPr>
          <p:cNvSpPr txBox="1"/>
          <p:nvPr/>
        </p:nvSpPr>
        <p:spPr>
          <a:xfrm>
            <a:off x="368301" y="909000"/>
            <a:ext cx="11153768" cy="2862322"/>
          </a:xfrm>
          <a:prstGeom prst="rect">
            <a:avLst/>
          </a:prstGeom>
          <a:noFill/>
        </p:spPr>
        <p:txBody>
          <a:bodyPr wrap="square" rtlCol="0">
            <a:spAutoFit/>
          </a:bodyPr>
          <a:lstStyle/>
          <a:p>
            <a:r>
              <a:rPr lang="zh-CN" altLang="en-US" dirty="0">
                <a:solidFill>
                  <a:srgbClr val="FF0000"/>
                </a:solidFill>
              </a:rPr>
              <a:t>實體包：</a:t>
            </a:r>
            <a:endParaRPr lang="en-US" altLang="zh-CN" dirty="0">
              <a:solidFill>
                <a:srgbClr val="FF0000"/>
              </a:solidFill>
            </a:endParaRPr>
          </a:p>
          <a:p>
            <a:r>
              <a:rPr lang="zh-CN" altLang="en-US" dirty="0"/>
              <a:t>全部替換</a:t>
            </a:r>
            <a:endParaRPr lang="en-US" altLang="zh-CN" dirty="0"/>
          </a:p>
          <a:p>
            <a:endParaRPr lang="en-US" altLang="zh-CN" dirty="0"/>
          </a:p>
          <a:p>
            <a:r>
              <a:rPr lang="zh-CN" altLang="en-US" dirty="0">
                <a:solidFill>
                  <a:srgbClr val="FF0000"/>
                </a:solidFill>
              </a:rPr>
              <a:t>新遊戲包：</a:t>
            </a:r>
            <a:endParaRPr lang="en-US" altLang="zh-CN" dirty="0">
              <a:solidFill>
                <a:srgbClr val="FF0000"/>
              </a:solidFill>
            </a:endParaRPr>
          </a:p>
          <a:p>
            <a:r>
              <a:rPr lang="zh-CN" altLang="en-US" dirty="0"/>
              <a:t>艷后彩金包 </a:t>
            </a:r>
            <a:r>
              <a:rPr lang="en-US" altLang="zh-CN" dirty="0"/>
              <a:t>	</a:t>
            </a:r>
            <a:r>
              <a:rPr lang="zh-CN" altLang="en-US" dirty="0"/>
              <a:t> 魔女鑽石包  </a:t>
            </a:r>
            <a:r>
              <a:rPr lang="en-US" altLang="zh-CN" dirty="0"/>
              <a:t>	</a:t>
            </a:r>
            <a:r>
              <a:rPr lang="zh-CN" altLang="en-US" dirty="0"/>
              <a:t>老子虎龍包</a:t>
            </a:r>
            <a:endParaRPr lang="en-US" altLang="zh-CN" dirty="0"/>
          </a:p>
          <a:p>
            <a:endParaRPr lang="en-US" altLang="zh-CN" dirty="0"/>
          </a:p>
          <a:p>
            <a:r>
              <a:rPr lang="zh-CN" altLang="en-US" sz="1800" b="0" i="0" u="none" strike="noStrike" dirty="0">
                <a:solidFill>
                  <a:srgbClr val="FF0000"/>
                </a:solidFill>
                <a:effectLst/>
                <a:latin typeface="等线" panose="02010600030101010101" pitchFamily="2" charset="-122"/>
                <a:ea typeface="等线" panose="02010600030101010101" pitchFamily="2" charset="-122"/>
              </a:rPr>
              <a:t>其他</a:t>
            </a:r>
            <a:r>
              <a:rPr lang="zh-CN" altLang="en-US" dirty="0">
                <a:solidFill>
                  <a:srgbClr val="FF0000"/>
                </a:solidFill>
              </a:rPr>
              <a:t> ：</a:t>
            </a:r>
            <a:endParaRPr lang="en-US" altLang="zh-CN" dirty="0">
              <a:solidFill>
                <a:srgbClr val="FF0000"/>
              </a:solidFill>
            </a:endParaRPr>
          </a:p>
          <a:p>
            <a:r>
              <a:rPr lang="zh-CN" altLang="en-US" dirty="0"/>
              <a:t>吉祥如意包</a:t>
            </a:r>
            <a:r>
              <a:rPr lang="en-US" altLang="zh-CN" dirty="0"/>
              <a:t>	</a:t>
            </a:r>
            <a:r>
              <a:rPr lang="zh-CN" altLang="en-US" dirty="0"/>
              <a:t>好運斯洛包</a:t>
            </a:r>
            <a:r>
              <a:rPr lang="en-US" altLang="zh-CN" dirty="0"/>
              <a:t>	</a:t>
            </a:r>
            <a:r>
              <a:rPr lang="zh-CN" altLang="en-US" dirty="0"/>
              <a:t>老子好旺包</a:t>
            </a:r>
            <a:r>
              <a:rPr lang="en-US" altLang="zh-CN" dirty="0"/>
              <a:t>	</a:t>
            </a:r>
            <a:r>
              <a:rPr lang="zh-CN" altLang="en-US" dirty="0"/>
              <a:t>老子好運包</a:t>
            </a:r>
            <a:r>
              <a:rPr lang="en-US" altLang="zh-CN" dirty="0"/>
              <a:t>	</a:t>
            </a:r>
            <a:r>
              <a:rPr lang="zh-CN" altLang="en-US" dirty="0"/>
              <a:t>老子好鑽包 </a:t>
            </a:r>
            <a:endParaRPr lang="en-US" altLang="zh-CN" dirty="0"/>
          </a:p>
          <a:p>
            <a:r>
              <a:rPr lang="zh-CN" altLang="en-US" dirty="0"/>
              <a:t>老子金牛包</a:t>
            </a:r>
            <a:r>
              <a:rPr lang="en-US" altLang="zh-CN" dirty="0"/>
              <a:t>	</a:t>
            </a:r>
            <a:r>
              <a:rPr lang="zh-CN" altLang="en-US" dirty="0"/>
              <a:t>老子金運包</a:t>
            </a:r>
            <a:r>
              <a:rPr lang="en-US" altLang="zh-CN" dirty="0"/>
              <a:t>	</a:t>
            </a:r>
            <a:r>
              <a:rPr lang="zh-CN" altLang="en-US" dirty="0"/>
              <a:t>老子暢玩包</a:t>
            </a:r>
            <a:r>
              <a:rPr lang="en-US" altLang="zh-CN" dirty="0"/>
              <a:t>	</a:t>
            </a:r>
            <a:r>
              <a:rPr lang="zh-CN" altLang="en-US" dirty="0"/>
              <a:t>老子玩樂包</a:t>
            </a:r>
            <a:r>
              <a:rPr lang="en-US" altLang="zh-CN" dirty="0"/>
              <a:t>	</a:t>
            </a:r>
            <a:r>
              <a:rPr lang="zh-CN" altLang="en-US" dirty="0"/>
              <a:t>老子樂透包</a:t>
            </a:r>
            <a:endParaRPr lang="en-US" altLang="zh-CN" dirty="0"/>
          </a:p>
          <a:p>
            <a:r>
              <a:rPr lang="zh-CN" altLang="en-US" dirty="0"/>
              <a:t>秦皇九九包</a:t>
            </a:r>
            <a:r>
              <a:rPr lang="en-US" altLang="zh-CN" dirty="0"/>
              <a:t>	</a:t>
            </a:r>
            <a:r>
              <a:rPr lang="zh-CN" altLang="en-US" dirty="0"/>
              <a:t>秦皇金龍包</a:t>
            </a:r>
            <a:r>
              <a:rPr lang="en-US" altLang="zh-CN" dirty="0"/>
              <a:t>	</a:t>
            </a:r>
            <a:r>
              <a:rPr lang="zh-CN" altLang="en-US" dirty="0"/>
              <a:t>秦皇傳說包</a:t>
            </a:r>
            <a:r>
              <a:rPr lang="en-US" altLang="zh-CN" dirty="0"/>
              <a:t>	</a:t>
            </a:r>
            <a:r>
              <a:rPr lang="zh-CN" altLang="en-US" dirty="0"/>
              <a:t>頂尖對決包</a:t>
            </a:r>
          </a:p>
        </p:txBody>
      </p:sp>
    </p:spTree>
    <p:extLst>
      <p:ext uri="{BB962C8B-B14F-4D97-AF65-F5344CB8AC3E}">
        <p14:creationId xmlns:p14="http://schemas.microsoft.com/office/powerpoint/2010/main" val="38779302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3192785" y="2156264"/>
            <a:ext cx="3533330" cy="646331"/>
            <a:chOff x="2148258" y="1848533"/>
            <a:chExt cx="3533330" cy="646331"/>
          </a:xfrm>
        </p:grpSpPr>
        <p:grpSp>
          <p:nvGrpSpPr>
            <p:cNvPr id="4" name="组合 3"/>
            <p:cNvGrpSpPr/>
            <p:nvPr/>
          </p:nvGrpSpPr>
          <p:grpSpPr>
            <a:xfrm>
              <a:off x="2148258" y="2022230"/>
              <a:ext cx="417583" cy="334109"/>
              <a:chOff x="2051543" y="2118945"/>
              <a:chExt cx="417583" cy="334109"/>
            </a:xfrm>
          </p:grpSpPr>
          <p:sp>
            <p:nvSpPr>
              <p:cNvPr id="10" name="等腰三角形 9"/>
              <p:cNvSpPr/>
              <p:nvPr/>
            </p:nvSpPr>
            <p:spPr>
              <a:xfrm>
                <a:off x="2051543" y="2118945"/>
                <a:ext cx="346769" cy="298939"/>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等腰三角形 2"/>
              <p:cNvSpPr/>
              <p:nvPr/>
            </p:nvSpPr>
            <p:spPr>
              <a:xfrm>
                <a:off x="2122357" y="2154115"/>
                <a:ext cx="346769" cy="298939"/>
              </a:xfrm>
              <a:prstGeom prst="triangle">
                <a:avLst/>
              </a:prstGeom>
              <a:solidFill>
                <a:srgbClr val="F6B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6" name="文本框 5"/>
            <p:cNvSpPr txBox="1"/>
            <p:nvPr/>
          </p:nvSpPr>
          <p:spPr>
            <a:xfrm>
              <a:off x="3263227" y="1848533"/>
              <a:ext cx="2418361" cy="646331"/>
            </a:xfrm>
            <a:prstGeom prst="rect">
              <a:avLst/>
            </a:prstGeom>
            <a:noFill/>
          </p:spPr>
          <p:txBody>
            <a:bodyPr wrap="square" rtlCol="0">
              <a:spAutoFit/>
            </a:bodyPr>
            <a:lstStyle/>
            <a:p>
              <a:r>
                <a:rPr lang="zh-CN" altLang="en-US" sz="3600" b="1" dirty="0">
                  <a:solidFill>
                    <a:schemeClr val="bg2">
                      <a:lumMod val="10000"/>
                    </a:schemeClr>
                  </a:solidFill>
                </a:rPr>
                <a:t>老包替换</a:t>
              </a:r>
            </a:p>
          </p:txBody>
        </p:sp>
      </p:grpSp>
      <p:grpSp>
        <p:nvGrpSpPr>
          <p:cNvPr id="22" name="组合 21"/>
          <p:cNvGrpSpPr/>
          <p:nvPr/>
        </p:nvGrpSpPr>
        <p:grpSpPr>
          <a:xfrm>
            <a:off x="4131908" y="3768187"/>
            <a:ext cx="3244838" cy="646331"/>
            <a:chOff x="2148258" y="1848533"/>
            <a:chExt cx="3244838" cy="646331"/>
          </a:xfrm>
        </p:grpSpPr>
        <p:grpSp>
          <p:nvGrpSpPr>
            <p:cNvPr id="23" name="组合 22"/>
            <p:cNvGrpSpPr/>
            <p:nvPr/>
          </p:nvGrpSpPr>
          <p:grpSpPr>
            <a:xfrm>
              <a:off x="2148258" y="2022230"/>
              <a:ext cx="417583" cy="334109"/>
              <a:chOff x="2051543" y="2118945"/>
              <a:chExt cx="417583" cy="334109"/>
            </a:xfrm>
          </p:grpSpPr>
          <p:sp>
            <p:nvSpPr>
              <p:cNvPr id="25" name="等腰三角形 24"/>
              <p:cNvSpPr/>
              <p:nvPr/>
            </p:nvSpPr>
            <p:spPr>
              <a:xfrm>
                <a:off x="2051543" y="2118945"/>
                <a:ext cx="346769" cy="298939"/>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等腰三角形 25"/>
              <p:cNvSpPr/>
              <p:nvPr/>
            </p:nvSpPr>
            <p:spPr>
              <a:xfrm>
                <a:off x="2122357" y="2154115"/>
                <a:ext cx="346769" cy="298939"/>
              </a:xfrm>
              <a:prstGeom prst="triangle">
                <a:avLst/>
              </a:prstGeom>
              <a:solidFill>
                <a:srgbClr val="F6B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4" name="文本框 23"/>
            <p:cNvSpPr txBox="1"/>
            <p:nvPr/>
          </p:nvSpPr>
          <p:spPr>
            <a:xfrm>
              <a:off x="3263227" y="1848533"/>
              <a:ext cx="2129869" cy="646331"/>
            </a:xfrm>
            <a:prstGeom prst="rect">
              <a:avLst/>
            </a:prstGeom>
            <a:noFill/>
          </p:spPr>
          <p:txBody>
            <a:bodyPr wrap="square" rtlCol="0">
              <a:spAutoFit/>
            </a:bodyPr>
            <a:lstStyle/>
            <a:p>
              <a:r>
                <a:rPr lang="zh-CN" altLang="en-US" sz="3600" b="1" dirty="0">
                  <a:solidFill>
                    <a:schemeClr val="bg2">
                      <a:lumMod val="75000"/>
                    </a:schemeClr>
                  </a:solidFill>
                </a:rPr>
                <a:t>新包上线</a:t>
              </a:r>
            </a:p>
          </p:txBody>
        </p:sp>
      </p:grpSp>
    </p:spTree>
    <p:extLst>
      <p:ext uri="{BB962C8B-B14F-4D97-AF65-F5344CB8AC3E}">
        <p14:creationId xmlns:p14="http://schemas.microsoft.com/office/powerpoint/2010/main" val="18348372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2404569-D581-4428-AAB3-901FBA2C1268}"/>
              </a:ext>
            </a:extLst>
          </p:cNvPr>
          <p:cNvSpPr>
            <a:spLocks noGrp="1"/>
          </p:cNvSpPr>
          <p:nvPr>
            <p:ph type="title"/>
          </p:nvPr>
        </p:nvSpPr>
        <p:spPr/>
        <p:txBody>
          <a:bodyPr/>
          <a:lstStyle/>
          <a:p>
            <a:r>
              <a:rPr lang="zh-CN" altLang="en-US" dirty="0"/>
              <a:t>新遊戲包銷量情況分析</a:t>
            </a:r>
          </a:p>
        </p:txBody>
      </p:sp>
      <p:graphicFrame>
        <p:nvGraphicFramePr>
          <p:cNvPr id="3" name="图表 2">
            <a:extLst>
              <a:ext uri="{FF2B5EF4-FFF2-40B4-BE49-F238E27FC236}">
                <a16:creationId xmlns:a16="http://schemas.microsoft.com/office/drawing/2014/main" id="{9C9BF7A4-CD6D-4792-9046-C4E38EF6CBA7}"/>
              </a:ext>
            </a:extLst>
          </p:cNvPr>
          <p:cNvGraphicFramePr>
            <a:graphicFrameLocks/>
          </p:cNvGraphicFramePr>
          <p:nvPr>
            <p:extLst>
              <p:ext uri="{D42A27DB-BD31-4B8C-83A1-F6EECF244321}">
                <p14:modId xmlns:p14="http://schemas.microsoft.com/office/powerpoint/2010/main" val="3987006869"/>
              </p:ext>
            </p:extLst>
          </p:nvPr>
        </p:nvGraphicFramePr>
        <p:xfrm>
          <a:off x="328555" y="1989138"/>
          <a:ext cx="5767445" cy="449989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图表 3">
            <a:extLst>
              <a:ext uri="{FF2B5EF4-FFF2-40B4-BE49-F238E27FC236}">
                <a16:creationId xmlns:a16="http://schemas.microsoft.com/office/drawing/2014/main" id="{906239F9-BF57-49FA-92CC-D1E7882228AD}"/>
              </a:ext>
            </a:extLst>
          </p:cNvPr>
          <p:cNvGraphicFramePr>
            <a:graphicFrameLocks/>
          </p:cNvGraphicFramePr>
          <p:nvPr>
            <p:extLst>
              <p:ext uri="{D42A27DB-BD31-4B8C-83A1-F6EECF244321}">
                <p14:modId xmlns:p14="http://schemas.microsoft.com/office/powerpoint/2010/main" val="1138802876"/>
              </p:ext>
            </p:extLst>
          </p:nvPr>
        </p:nvGraphicFramePr>
        <p:xfrm>
          <a:off x="6096000" y="1989138"/>
          <a:ext cx="5670063" cy="4183062"/>
        </p:xfrm>
        <a:graphic>
          <a:graphicData uri="http://schemas.openxmlformats.org/drawingml/2006/chart">
            <c:chart xmlns:c="http://schemas.openxmlformats.org/drawingml/2006/chart" xmlns:r="http://schemas.openxmlformats.org/officeDocument/2006/relationships" r:id="rId3"/>
          </a:graphicData>
        </a:graphic>
      </p:graphicFrame>
      <p:sp>
        <p:nvSpPr>
          <p:cNvPr id="5" name="文本框 4">
            <a:extLst>
              <a:ext uri="{FF2B5EF4-FFF2-40B4-BE49-F238E27FC236}">
                <a16:creationId xmlns:a16="http://schemas.microsoft.com/office/drawing/2014/main" id="{D7C5349D-E371-45A1-9143-B911A9070F5E}"/>
              </a:ext>
            </a:extLst>
          </p:cNvPr>
          <p:cNvSpPr txBox="1"/>
          <p:nvPr/>
        </p:nvSpPr>
        <p:spPr>
          <a:xfrm>
            <a:off x="379450" y="821194"/>
            <a:ext cx="11217760" cy="923330"/>
          </a:xfrm>
          <a:prstGeom prst="rect">
            <a:avLst/>
          </a:prstGeom>
          <a:noFill/>
        </p:spPr>
        <p:txBody>
          <a:bodyPr wrap="square" rtlCol="0">
            <a:spAutoFit/>
          </a:bodyPr>
          <a:lstStyle/>
          <a:p>
            <a:pPr marL="285750" indent="-285750">
              <a:buFont typeface="Arial" panose="020B0604020202020204" pitchFamily="34" charset="0"/>
              <a:buChar char="•"/>
            </a:pPr>
            <a:r>
              <a:rPr lang="zh-CN" altLang="en-US" dirty="0"/>
              <a:t>新遊戲包建議</a:t>
            </a:r>
            <a:r>
              <a:rPr lang="en-US" altLang="zh-CN" dirty="0"/>
              <a:t>4</a:t>
            </a:r>
            <a:r>
              <a:rPr lang="zh-CN" altLang="en-US" dirty="0"/>
              <a:t>個月後可暫停售賣或減少銷量只供給銷量前</a:t>
            </a:r>
            <a:r>
              <a:rPr lang="en-US" altLang="zh-CN" dirty="0"/>
              <a:t>3</a:t>
            </a:r>
            <a:r>
              <a:rPr lang="zh-CN" altLang="en-US" dirty="0"/>
              <a:t>產商</a:t>
            </a:r>
            <a:endParaRPr lang="en-US" altLang="zh-CN" dirty="0"/>
          </a:p>
          <a:p>
            <a:pPr marL="285750" indent="-285750">
              <a:buFont typeface="Arial" panose="020B0604020202020204" pitchFamily="34" charset="0"/>
              <a:buChar char="•"/>
            </a:pPr>
            <a:r>
              <a:rPr lang="zh-CN" altLang="en-US" dirty="0"/>
              <a:t>新遊戲包上線</a:t>
            </a:r>
            <a:r>
              <a:rPr lang="en-US" altLang="zh-CN" dirty="0"/>
              <a:t>3</a:t>
            </a:r>
            <a:r>
              <a:rPr lang="zh-CN" altLang="en-US" dirty="0"/>
              <a:t>個月後銷量對營收比例貢獻低，若成本有虧損可直接下架</a:t>
            </a:r>
            <a:endParaRPr lang="en-US" altLang="zh-CN" dirty="0"/>
          </a:p>
          <a:p>
            <a:pPr marL="285750" indent="-285750">
              <a:buFont typeface="Arial" panose="020B0604020202020204" pitchFamily="34" charset="0"/>
              <a:buChar char="•"/>
            </a:pPr>
            <a:r>
              <a:rPr lang="zh-CN" altLang="en-US" dirty="0"/>
              <a:t>新遊戲中強勢包可持續推廣，如秦皇尋海包，平台，遊戲，活動多重推廣</a:t>
            </a:r>
            <a:endParaRPr lang="en-US" altLang="zh-CN" dirty="0"/>
          </a:p>
        </p:txBody>
      </p:sp>
    </p:spTree>
    <p:extLst>
      <p:ext uri="{BB962C8B-B14F-4D97-AF65-F5344CB8AC3E}">
        <p14:creationId xmlns:p14="http://schemas.microsoft.com/office/powerpoint/2010/main" val="327020702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LIDE.GUIDESSETTING" val="{&quot;Id&quot;:&quot;3a40a2d8-16cd-49c1-bb29-5ea23a4b7cc4&quot;,&quot;Name&quot;:&quot;自定义&quot;,&quot;Kind&quot;:&quot;Custom&quot;,&quot;OldGuidesSetting&quot;:{&quot;HeaderHeight&quot;:10.0,&quot;FooterHeight&quot;:10.0,&quot;SideMargin&quot;:3.0,&quot;TopMargin&quot;:0.0,&quot;BottomMargin&quot;:0.0,&quot;IntervalMargin&quot;:0.0}}"/>
</p:tagLst>
</file>

<file path=ppt/tags/tag2.xml><?xml version="1.0" encoding="utf-8"?>
<p:tagLst xmlns:a="http://schemas.openxmlformats.org/drawingml/2006/main" xmlns:r="http://schemas.openxmlformats.org/officeDocument/2006/relationships" xmlns:p="http://schemas.openxmlformats.org/presentationml/2006/main">
  <p:tag name="PA" val="v5.2.4"/>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自定义 2">
      <a:majorFont>
        <a:latin typeface="Noto Sans S Chinese Regular"/>
        <a:ea typeface="Noto Sans S Chinese Regular"/>
        <a:cs typeface=""/>
      </a:majorFont>
      <a:minorFont>
        <a:latin typeface="Noto Sans S Chinese Light"/>
        <a:ea typeface="Noto Sans S Chinese Light"/>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6417</TotalTime>
  <Words>2597</Words>
  <Application>Microsoft Office PowerPoint</Application>
  <PresentationFormat>宽屏</PresentationFormat>
  <Paragraphs>174</Paragraphs>
  <Slides>23</Slides>
  <Notes>2</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23</vt:i4>
      </vt:variant>
    </vt:vector>
  </HeadingPairs>
  <TitlesOfParts>
    <vt:vector size="31" baseType="lpstr">
      <vt:lpstr>Noto Sans S Chinese Light</vt:lpstr>
      <vt:lpstr>Noto Sans S Chinese Regular</vt:lpstr>
      <vt:lpstr>等线</vt:lpstr>
      <vt:lpstr>Microsoft YaHei</vt:lpstr>
      <vt:lpstr>Arial</vt:lpstr>
      <vt:lpstr>Helvetica</vt:lpstr>
      <vt:lpstr>Microsoft JhengHei</vt:lpstr>
      <vt:lpstr>Office 主题​​</vt:lpstr>
      <vt:lpstr>PowerPoint 演示文稿</vt:lpstr>
      <vt:lpstr>FRAMEWORK</vt:lpstr>
      <vt:lpstr>结论</vt:lpstr>
      <vt:lpstr>結論：產包分類框架</vt:lpstr>
      <vt:lpstr>建議：共同探討，探索可行性方案</vt:lpstr>
      <vt:lpstr>關於實體包落地方案</vt:lpstr>
      <vt:lpstr>可替換包名單</vt:lpstr>
      <vt:lpstr>PowerPoint 演示文稿</vt:lpstr>
      <vt:lpstr>新遊戲包銷量情況分析</vt:lpstr>
      <vt:lpstr>實體包營收情況分析</vt:lpstr>
      <vt:lpstr>非遊戲包營收變化—不區分線上和線下（上線時間不足6個月的已補足預測數據）</vt:lpstr>
      <vt:lpstr>非實體產包營收變化—線上Vs.線下</vt:lpstr>
      <vt:lpstr>實體包和虛擬包不同期銷售</vt:lpstr>
      <vt:lpstr>PowerPoint 演示文稿</vt:lpstr>
      <vt:lpstr>營收相關性因素分析出發，利用模型不具備很高分析落地價值，故用共性分析思維</vt:lpstr>
      <vt:lpstr>負相關性變量說明</vt:lpstr>
      <vt:lpstr>PowerPoint 演示文稿</vt:lpstr>
      <vt:lpstr>銷量TOP10熱銷包範圍圈定—營收TOP10產包</vt:lpstr>
      <vt:lpstr>銷量TOP10熱銷包屬性探索1—價位區間帶</vt:lpstr>
      <vt:lpstr>銷量TOP10熱銷包屬性探索2—形態 實體Vs.非實體</vt:lpstr>
      <vt:lpstr>銷量TOP10熱銷包屬性探索3—在售時間控制</vt:lpstr>
      <vt:lpstr>銷量TOP10熱銷包屬性探索4—虛寶卡包含遊戲個數</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郑 人玮</dc:creator>
  <cp:lastModifiedBy>十二 瓜</cp:lastModifiedBy>
  <cp:revision>346</cp:revision>
  <dcterms:created xsi:type="dcterms:W3CDTF">2020-12-10T07:00:59Z</dcterms:created>
  <dcterms:modified xsi:type="dcterms:W3CDTF">2021-08-24T05:12:39Z</dcterms:modified>
</cp:coreProperties>
</file>