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86" r:id="rId2"/>
    <p:sldId id="409" r:id="rId3"/>
    <p:sldId id="410" r:id="rId4"/>
    <p:sldId id="413" r:id="rId5"/>
    <p:sldId id="414" r:id="rId6"/>
    <p:sldId id="416" r:id="rId7"/>
    <p:sldId id="411" r:id="rId8"/>
    <p:sldId id="412" r:id="rId9"/>
    <p:sldId id="417" r:id="rId10"/>
    <p:sldId id="316" r:id="rId11"/>
  </p:sldIdLst>
  <p:sldSz cx="12192000" cy="6858000"/>
  <p:notesSz cx="6858000" cy="9144000"/>
  <p:custDataLst>
    <p:tags r:id="rId1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封面样式" id="{300F3809-E0D5-4049-86A1-983C98CAA211}">
          <p14:sldIdLst>
            <p14:sldId id="286"/>
          </p14:sldIdLst>
        </p14:section>
        <p14:section name="分隔页样式" id="{290F5041-9CBF-4EA9-B661-7A694C0B4392}">
          <p14:sldIdLst>
            <p14:sldId id="409"/>
          </p14:sldIdLst>
        </p14:section>
        <p14:section name="游戏流向 - 每月流出" id="{8B4556D5-B9A1-4C1B-B7A4-C217E82C7591}">
          <p14:sldIdLst>
            <p14:sldId id="410"/>
            <p14:sldId id="413"/>
          </p14:sldIdLst>
        </p14:section>
        <p14:section name="游戏流向 - 每月流入" id="{7B5107FD-D5BA-4E7A-B712-5E44E2537416}">
          <p14:sldIdLst>
            <p14:sldId id="414"/>
            <p14:sldId id="416"/>
          </p14:sldIdLst>
        </p14:section>
        <p14:section name="无标题节" id="{A5470C1E-70D1-459B-92F9-18F5BDD2853B}">
          <p14:sldIdLst>
            <p14:sldId id="411"/>
            <p14:sldId id="412"/>
          </p14:sldIdLst>
        </p14:section>
        <p14:section name="常见问题" id="{CA39436C-9630-4543-8D20-AC9996BFA3F5}">
          <p14:sldIdLst>
            <p14:sldId id="417"/>
          </p14:sldIdLst>
        </p14:section>
        <p14:section name="尾页样式" id="{AF2075AD-03BE-401D-8E94-85CDE50B6A22}">
          <p14:sldIdLst>
            <p14:sldId id="31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ED7"/>
    <a:srgbClr val="A0B7DE"/>
    <a:srgbClr val="FFFFFF"/>
    <a:srgbClr val="7D9CD2"/>
    <a:srgbClr val="A6B0C9"/>
    <a:srgbClr val="7C8CAD"/>
    <a:srgbClr val="7F9ED5"/>
    <a:srgbClr val="7B9ACF"/>
    <a:srgbClr val="7C9ACF"/>
    <a:srgbClr val="7993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79156" autoAdjust="0"/>
  </p:normalViewPr>
  <p:slideViewPr>
    <p:cSldViewPr snapToGrid="0" showGuides="1">
      <p:cViewPr varScale="1">
        <p:scale>
          <a:sx n="87" d="100"/>
          <a:sy n="87" d="100"/>
        </p:scale>
        <p:origin x="528" y="77"/>
      </p:cViewPr>
      <p:guideLst/>
    </p:cSldViewPr>
  </p:slideViewPr>
  <p:notesTextViewPr>
    <p:cViewPr>
      <p:scale>
        <a:sx n="3" d="2"/>
        <a:sy n="3" d="2"/>
      </p:scale>
      <p:origin x="0" y="0"/>
    </p:cViewPr>
  </p:notesTextViewPr>
  <p:gridSpacing cx="719999" cy="719999"/>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26C0AD66-2F78-43CC-BE57-CEE3A607C52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id="{A2FF6D3A-299E-4711-87C9-3B040B48463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93567F0-0728-499C-A8D5-576D2F3B3F77}" type="datetimeFigureOut">
              <a:rPr lang="zh-CN" altLang="en-US" smtClean="0"/>
              <a:t>2021/10/7</a:t>
            </a:fld>
            <a:endParaRPr lang="zh-CN" altLang="en-US" dirty="0"/>
          </a:p>
        </p:txBody>
      </p:sp>
      <p:sp>
        <p:nvSpPr>
          <p:cNvPr id="4" name="页脚占位符 3">
            <a:extLst>
              <a:ext uri="{FF2B5EF4-FFF2-40B4-BE49-F238E27FC236}">
                <a16:creationId xmlns:a16="http://schemas.microsoft.com/office/drawing/2014/main" id="{5E131F57-A24C-45BF-BCF8-8663207EC4D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id="{51B2F81A-E0B3-4B63-B514-676EEE3B443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5B8FBEF-C453-48FC-AD35-956CBD311D7B}" type="slidenum">
              <a:rPr lang="zh-CN" altLang="en-US" smtClean="0"/>
              <a:t>‹#›</a:t>
            </a:fld>
            <a:endParaRPr lang="zh-CN" altLang="en-US" dirty="0"/>
          </a:p>
        </p:txBody>
      </p:sp>
    </p:spTree>
    <p:extLst>
      <p:ext uri="{BB962C8B-B14F-4D97-AF65-F5344CB8AC3E}">
        <p14:creationId xmlns:p14="http://schemas.microsoft.com/office/powerpoint/2010/main" val="3461565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FE1786-8C33-4CE3-ACC4-1549C63AD55C}" type="datetimeFigureOut">
              <a:rPr lang="zh-CN" altLang="en-US" smtClean="0"/>
              <a:t>2021/10/7</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0BB234-CAA8-4525-99DC-872E89321E40}" type="slidenum">
              <a:rPr lang="zh-CN" altLang="en-US" smtClean="0"/>
              <a:t>‹#›</a:t>
            </a:fld>
            <a:endParaRPr lang="zh-CN" altLang="en-US" dirty="0"/>
          </a:p>
        </p:txBody>
      </p:sp>
    </p:spTree>
    <p:extLst>
      <p:ext uri="{BB962C8B-B14F-4D97-AF65-F5344CB8AC3E}">
        <p14:creationId xmlns:p14="http://schemas.microsoft.com/office/powerpoint/2010/main" val="276815143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latin typeface="Noto Sans S Chinese Thin" panose="020B0200000000000000" pitchFamily="34" charset="-122"/>
              <a:ea typeface="Noto Sans S Chinese Thin" panose="020B0200000000000000" pitchFamily="34" charset="-122"/>
            </a:endParaRPr>
          </a:p>
        </p:txBody>
      </p:sp>
      <p:sp>
        <p:nvSpPr>
          <p:cNvPr id="4" name="灯片编号占位符 3">
            <a:extLst>
              <a:ext uri="{FF2B5EF4-FFF2-40B4-BE49-F238E27FC236}">
                <a16:creationId xmlns:a16="http://schemas.microsoft.com/office/drawing/2014/main" id="{08E68DBA-5950-4D08-9039-38BCB63B5393}"/>
              </a:ext>
            </a:extLst>
          </p:cNvPr>
          <p:cNvSpPr>
            <a:spLocks noGrp="1"/>
          </p:cNvSpPr>
          <p:nvPr>
            <p:ph type="sldNum" sz="quarter" idx="5"/>
          </p:nvPr>
        </p:nvSpPr>
        <p:spPr/>
        <p:txBody>
          <a:bodyPr/>
          <a:lstStyle/>
          <a:p>
            <a:fld id="{A90BB234-CAA8-4525-99DC-872E89321E40}" type="slidenum">
              <a:rPr lang="zh-CN" altLang="en-US" smtClean="0"/>
              <a:t>1</a:t>
            </a:fld>
            <a:endParaRPr lang="zh-CN" altLang="en-US" dirty="0"/>
          </a:p>
        </p:txBody>
      </p:sp>
    </p:spTree>
    <p:extLst>
      <p:ext uri="{BB962C8B-B14F-4D97-AF65-F5344CB8AC3E}">
        <p14:creationId xmlns:p14="http://schemas.microsoft.com/office/powerpoint/2010/main" val="1940370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latin typeface="Noto Sans S Chinese Thin" panose="020B0200000000000000" pitchFamily="34" charset="-122"/>
              <a:ea typeface="Noto Sans S Chinese Thin" panose="020B0200000000000000" pitchFamily="34" charset="-122"/>
            </a:endParaRPr>
          </a:p>
        </p:txBody>
      </p:sp>
      <p:sp>
        <p:nvSpPr>
          <p:cNvPr id="4" name="灯片编号占位符 3"/>
          <p:cNvSpPr>
            <a:spLocks noGrp="1"/>
          </p:cNvSpPr>
          <p:nvPr>
            <p:ph type="sldNum" sz="quarter" idx="5"/>
          </p:nvPr>
        </p:nvSpPr>
        <p:spPr/>
        <p:txBody>
          <a:bodyPr/>
          <a:lstStyle/>
          <a:p>
            <a:fld id="{A90BB234-CAA8-4525-99DC-872E89321E40}" type="slidenum">
              <a:rPr lang="zh-CN" altLang="en-US" smtClean="0"/>
              <a:t>2</a:t>
            </a:fld>
            <a:endParaRPr lang="zh-CN" altLang="en-US" dirty="0"/>
          </a:p>
        </p:txBody>
      </p:sp>
    </p:spTree>
    <p:extLst>
      <p:ext uri="{BB962C8B-B14F-4D97-AF65-F5344CB8AC3E}">
        <p14:creationId xmlns:p14="http://schemas.microsoft.com/office/powerpoint/2010/main" val="2301890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解決場景應用及說明：</a:t>
            </a:r>
            <a:endParaRPr lang="en-US" altLang="zh-CN" dirty="0"/>
          </a:p>
          <a:p>
            <a:endParaRPr lang="en-US" altLang="zh-CN" dirty="0"/>
          </a:p>
          <a:p>
            <a:r>
              <a:rPr lang="en-US" altLang="zh-CN" dirty="0">
                <a:solidFill>
                  <a:srgbClr val="555555"/>
                </a:solidFill>
                <a:latin typeface="Verdana" panose="020B0604030504040204" pitchFamily="34" charset="0"/>
              </a:rPr>
              <a:t>1</a:t>
            </a:r>
            <a:r>
              <a:rPr lang="zh-CN" altLang="en-US" dirty="0"/>
              <a:t>）新遊戲上線</a:t>
            </a:r>
            <a:r>
              <a:rPr lang="en-US" altLang="zh-CN" dirty="0"/>
              <a:t>—</a:t>
            </a:r>
            <a:r>
              <a:rPr lang="zh-CN" altLang="en-US" dirty="0"/>
              <a:t>觀測是否被玩家接受，若流入玩家少，則需營運思考是否推廣不足，推廣足夠的前提下，觀測次月流向，若大量玩家流出則表明遊戲設計不足，建議回爐重造</a:t>
            </a:r>
            <a:endParaRPr lang="en-US" altLang="zh-CN" dirty="0"/>
          </a:p>
          <a:p>
            <a:endParaRPr lang="en-US" altLang="zh-CN" dirty="0"/>
          </a:p>
          <a:p>
            <a:r>
              <a:rPr lang="en-US" altLang="zh-CN" dirty="0"/>
              <a:t>2</a:t>
            </a:r>
            <a:r>
              <a:rPr lang="zh-CN" altLang="en-US" dirty="0"/>
              <a:t>）玩家在月對月之間的流向監測</a:t>
            </a:r>
            <a:r>
              <a:rPr lang="en-US" altLang="zh-CN" dirty="0"/>
              <a:t>--</a:t>
            </a:r>
            <a:r>
              <a:rPr lang="zh-CN" altLang="en-US" dirty="0"/>
              <a:t>流失情況，對玩家流失較高遊戲進行調整（例如：數值調整，玩法升級</a:t>
            </a:r>
            <a:r>
              <a:rPr lang="en-US" altLang="zh-CN" dirty="0"/>
              <a:t>….</a:t>
            </a:r>
            <a:r>
              <a:rPr lang="zh-CN" altLang="en-US" dirty="0"/>
              <a:t>），營運需引導玩家減少流向流失較高遊戲</a:t>
            </a:r>
            <a:endParaRPr lang="en-US" altLang="zh-CN" dirty="0"/>
          </a:p>
          <a:p>
            <a:endParaRPr lang="en-US" altLang="zh-CN" dirty="0"/>
          </a:p>
          <a:p>
            <a:r>
              <a:rPr lang="en-US" altLang="zh-CN" dirty="0"/>
              <a:t>3</a:t>
            </a:r>
            <a:r>
              <a:rPr lang="zh-CN" altLang="en-US" dirty="0"/>
              <a:t>）玩家在月對月之間的流向監測</a:t>
            </a:r>
            <a:r>
              <a:rPr lang="en-US" altLang="zh-CN" dirty="0"/>
              <a:t>—</a:t>
            </a:r>
            <a:r>
              <a:rPr lang="zh-CN" altLang="en-US" dirty="0"/>
              <a:t>粘性情況，對玩家流出較少，且留存較高遊戲作為黏著遊戲，建議可導入回流玩家，增強回流玩家對平臺忠誠</a:t>
            </a:r>
            <a:endParaRPr lang="en-US" altLang="zh-CN" dirty="0"/>
          </a:p>
          <a:p>
            <a:endParaRPr lang="zh-CN" altLang="en-US" dirty="0"/>
          </a:p>
          <a:p>
            <a:r>
              <a:rPr lang="en-US" altLang="zh-CN" dirty="0"/>
              <a:t>3</a:t>
            </a:r>
            <a:r>
              <a:rPr lang="zh-CN" altLang="en-US" dirty="0"/>
              <a:t>）種菜使用者狀態變化</a:t>
            </a:r>
            <a:r>
              <a:rPr lang="en-US" altLang="zh-CN" dirty="0"/>
              <a:t>--</a:t>
            </a:r>
            <a:r>
              <a:rPr lang="zh-CN" altLang="en-US" dirty="0"/>
              <a:t>因為什麼遊戲變為活躍用戶？利用什麼喚醒</a:t>
            </a:r>
            <a:endParaRPr lang="en-US" altLang="zh-CN" dirty="0"/>
          </a:p>
          <a:p>
            <a:endParaRPr lang="en-US" altLang="zh-CN" dirty="0"/>
          </a:p>
          <a:p>
            <a:endParaRPr lang="en-US" altLang="zh-CN" dirty="0"/>
          </a:p>
          <a:p>
            <a:r>
              <a:rPr lang="zh-CN" altLang="en-US" dirty="0"/>
              <a:t>使用說明：</a:t>
            </a:r>
            <a:endParaRPr lang="en-US" altLang="zh-CN" dirty="0"/>
          </a:p>
          <a:p>
            <a:r>
              <a:rPr lang="en-US" altLang="zh-CN" dirty="0"/>
              <a:t>1</a:t>
            </a:r>
            <a:r>
              <a:rPr lang="zh-CN" altLang="en-US" dirty="0"/>
              <a:t>）目前版本為月對月的玩家流向，時間僅供單選，即當選擇</a:t>
            </a:r>
            <a:r>
              <a:rPr lang="en-US" altLang="zh-CN" dirty="0"/>
              <a:t>5</a:t>
            </a:r>
            <a:r>
              <a:rPr lang="zh-CN" altLang="en-US" dirty="0"/>
              <a:t>月時，即</a:t>
            </a:r>
            <a:r>
              <a:rPr lang="en-US" altLang="zh-CN" dirty="0"/>
              <a:t>5</a:t>
            </a:r>
            <a:r>
              <a:rPr lang="zh-CN" altLang="en-US" dirty="0"/>
              <a:t>月登入玩家在</a:t>
            </a:r>
            <a:r>
              <a:rPr lang="en-US" altLang="zh-CN" dirty="0"/>
              <a:t>5</a:t>
            </a:r>
            <a:r>
              <a:rPr lang="zh-CN" altLang="en-US" dirty="0"/>
              <a:t>月和</a:t>
            </a:r>
            <a:r>
              <a:rPr lang="en-US" altLang="zh-CN" dirty="0"/>
              <a:t>6</a:t>
            </a:r>
            <a:r>
              <a:rPr lang="zh-CN" altLang="en-US" dirty="0"/>
              <a:t>月的遊戲情況</a:t>
            </a:r>
            <a:r>
              <a:rPr lang="en-US" altLang="zh-CN" dirty="0"/>
              <a:t>【5</a:t>
            </a:r>
            <a:r>
              <a:rPr lang="zh-CN" altLang="en-US" dirty="0"/>
              <a:t>月狀態為登入</a:t>
            </a:r>
            <a:r>
              <a:rPr lang="en-US" altLang="zh-CN" dirty="0"/>
              <a:t>(</a:t>
            </a:r>
            <a:r>
              <a:rPr lang="zh-CN" altLang="en-US" dirty="0"/>
              <a:t>正常</a:t>
            </a:r>
            <a:r>
              <a:rPr lang="en-US" altLang="zh-CN" dirty="0"/>
              <a:t>SPIN</a:t>
            </a:r>
            <a:r>
              <a:rPr lang="zh-CN" altLang="en-US" dirty="0"/>
              <a:t>或者種菜</a:t>
            </a:r>
            <a:r>
              <a:rPr lang="en-US" altLang="zh-CN" dirty="0"/>
              <a:t>)</a:t>
            </a:r>
            <a:r>
              <a:rPr lang="zh-CN" altLang="en-US" dirty="0"/>
              <a:t>，</a:t>
            </a:r>
            <a:r>
              <a:rPr lang="en-US" altLang="zh-CN" dirty="0"/>
              <a:t>6</a:t>
            </a:r>
            <a:r>
              <a:rPr lang="zh-CN" altLang="en-US" dirty="0"/>
              <a:t>月狀態含</a:t>
            </a:r>
            <a:r>
              <a:rPr lang="en-US" altLang="zh-CN" dirty="0"/>
              <a:t>SPIN/</a:t>
            </a:r>
            <a:r>
              <a:rPr lang="zh-CN" altLang="en-US" dirty="0"/>
              <a:t>流失</a:t>
            </a:r>
            <a:r>
              <a:rPr lang="en-US" altLang="zh-CN" dirty="0"/>
              <a:t>/</a:t>
            </a:r>
            <a:r>
              <a:rPr lang="zh-CN" altLang="en-US" dirty="0"/>
              <a:t>種菜</a:t>
            </a:r>
            <a:r>
              <a:rPr lang="en-US" altLang="zh-CN" dirty="0"/>
              <a:t>】</a:t>
            </a:r>
          </a:p>
          <a:p>
            <a:r>
              <a:rPr lang="en-US" altLang="zh-CN" dirty="0"/>
              <a:t>2</a:t>
            </a:r>
            <a:r>
              <a:rPr lang="zh-CN" altLang="en-US" dirty="0"/>
              <a:t>）</a:t>
            </a:r>
            <a:r>
              <a:rPr lang="en-US" altLang="zh-CN" dirty="0"/>
              <a:t>Step2 </a:t>
            </a:r>
            <a:r>
              <a:rPr lang="zh-CN" altLang="en-US" dirty="0"/>
              <a:t>為</a:t>
            </a:r>
            <a:r>
              <a:rPr lang="en-US" altLang="zh-CN" dirty="0"/>
              <a:t>5</a:t>
            </a:r>
            <a:r>
              <a:rPr lang="zh-CN" altLang="en-US" dirty="0"/>
              <a:t>月流向，</a:t>
            </a:r>
            <a:r>
              <a:rPr lang="en-US" altLang="zh-CN" dirty="0"/>
              <a:t>Step3 </a:t>
            </a:r>
            <a:r>
              <a:rPr lang="zh-CN" altLang="en-US" dirty="0"/>
              <a:t>為</a:t>
            </a:r>
            <a:r>
              <a:rPr lang="en-US" altLang="zh-CN" dirty="0"/>
              <a:t>6</a:t>
            </a:r>
            <a:r>
              <a:rPr lang="zh-CN" altLang="en-US" dirty="0"/>
              <a:t>月流向</a:t>
            </a:r>
            <a:endParaRPr lang="en-US" altLang="zh-CN" dirty="0"/>
          </a:p>
          <a:p>
            <a:r>
              <a:rPr lang="en-US" altLang="zh-CN" dirty="0"/>
              <a:t>3</a:t>
            </a:r>
            <a:r>
              <a:rPr lang="zh-CN" altLang="en-US" dirty="0"/>
              <a:t>）全流向選擇線條過於繁雜細長全部展示較為影響閱讀。故該看板為提高可讀性，默認為單選。</a:t>
            </a:r>
            <a:endParaRPr lang="en-US" altLang="zh-CN" dirty="0"/>
          </a:p>
          <a:p>
            <a:r>
              <a:rPr lang="en-US" altLang="zh-CN" dirty="0"/>
              <a:t>4</a:t>
            </a:r>
            <a:r>
              <a:rPr lang="zh-CN" altLang="en-US" dirty="0"/>
              <a:t>）看板問號處點擊可展示看板展現問題及對應問題操作攻略</a:t>
            </a:r>
            <a:endParaRPr lang="en-US" altLang="zh-CN" dirty="0"/>
          </a:p>
          <a:p>
            <a:endParaRPr lang="zh-CN" altLang="en-US" dirty="0"/>
          </a:p>
          <a:p>
            <a:endParaRPr lang="en-US" altLang="zh-CN" sz="1200" dirty="0"/>
          </a:p>
        </p:txBody>
      </p:sp>
      <p:sp>
        <p:nvSpPr>
          <p:cNvPr id="4" name="灯片编号占位符 3"/>
          <p:cNvSpPr>
            <a:spLocks noGrp="1"/>
          </p:cNvSpPr>
          <p:nvPr>
            <p:ph type="sldNum" sz="quarter" idx="5"/>
          </p:nvPr>
        </p:nvSpPr>
        <p:spPr/>
        <p:txBody>
          <a:bodyPr/>
          <a:lstStyle/>
          <a:p>
            <a:fld id="{A90BB234-CAA8-4525-99DC-872E89321E40}" type="slidenum">
              <a:rPr lang="zh-CN" altLang="en-US" smtClean="0"/>
              <a:t>3</a:t>
            </a:fld>
            <a:endParaRPr lang="zh-CN" altLang="en-US" dirty="0"/>
          </a:p>
        </p:txBody>
      </p:sp>
    </p:spTree>
    <p:extLst>
      <p:ext uri="{BB962C8B-B14F-4D97-AF65-F5344CB8AC3E}">
        <p14:creationId xmlns:p14="http://schemas.microsoft.com/office/powerpoint/2010/main" val="2352245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解決場景應用及說明：</a:t>
            </a:r>
            <a:endParaRPr lang="en-US" altLang="zh-CN" dirty="0"/>
          </a:p>
          <a:p>
            <a:endParaRPr lang="en-US" altLang="zh-CN" dirty="0"/>
          </a:p>
          <a:p>
            <a:r>
              <a:rPr lang="en-US" altLang="zh-CN" dirty="0">
                <a:solidFill>
                  <a:srgbClr val="555555"/>
                </a:solidFill>
                <a:latin typeface="Verdana" panose="020B0604030504040204" pitchFamily="34" charset="0"/>
              </a:rPr>
              <a:t>1</a:t>
            </a:r>
            <a:r>
              <a:rPr lang="zh-CN" altLang="en-US" dirty="0"/>
              <a:t>）新遊戲上線</a:t>
            </a:r>
            <a:r>
              <a:rPr lang="en-US" altLang="zh-CN" dirty="0"/>
              <a:t>—</a:t>
            </a:r>
            <a:r>
              <a:rPr lang="zh-CN" altLang="en-US" dirty="0"/>
              <a:t>觀測是否被玩家接受，若流入玩家少，則需營運思考是否推廣不足，推廣足夠的前提下，觀測次月流向，若大量玩家流出則表明遊戲設計不足，建議回爐重造</a:t>
            </a:r>
            <a:endParaRPr lang="en-US" altLang="zh-CN" dirty="0"/>
          </a:p>
          <a:p>
            <a:endParaRPr lang="en-US" altLang="zh-CN" dirty="0"/>
          </a:p>
          <a:p>
            <a:r>
              <a:rPr lang="en-US" altLang="zh-CN" dirty="0"/>
              <a:t>2</a:t>
            </a:r>
            <a:r>
              <a:rPr lang="zh-CN" altLang="en-US" dirty="0"/>
              <a:t>）玩家在月對月之間的流向監測</a:t>
            </a:r>
            <a:r>
              <a:rPr lang="en-US" altLang="zh-CN" dirty="0"/>
              <a:t>--</a:t>
            </a:r>
            <a:r>
              <a:rPr lang="zh-CN" altLang="en-US" dirty="0"/>
              <a:t>流失情況，對玩家流失較高遊戲進行調整（例如：數值調整，玩法升級</a:t>
            </a:r>
            <a:r>
              <a:rPr lang="en-US" altLang="zh-CN" dirty="0"/>
              <a:t>….</a:t>
            </a:r>
            <a:r>
              <a:rPr lang="zh-CN" altLang="en-US" dirty="0"/>
              <a:t>），營運需引導玩家減少流向流失較高遊戲</a:t>
            </a:r>
            <a:endParaRPr lang="en-US" altLang="zh-CN" dirty="0"/>
          </a:p>
          <a:p>
            <a:endParaRPr lang="en-US" altLang="zh-CN" dirty="0"/>
          </a:p>
          <a:p>
            <a:r>
              <a:rPr lang="en-US" altLang="zh-CN" dirty="0"/>
              <a:t>3</a:t>
            </a:r>
            <a:r>
              <a:rPr lang="zh-CN" altLang="en-US" dirty="0"/>
              <a:t>）玩家在月對月之間的流向監測</a:t>
            </a:r>
            <a:r>
              <a:rPr lang="en-US" altLang="zh-CN" dirty="0"/>
              <a:t>—</a:t>
            </a:r>
            <a:r>
              <a:rPr lang="zh-CN" altLang="en-US" dirty="0"/>
              <a:t>粘性情況，對玩家流出較少，且留存較高遊戲作為黏著遊戲，建議可導入回流玩家，增強回流玩家對平臺忠誠</a:t>
            </a:r>
            <a:endParaRPr lang="en-US" altLang="zh-CN" dirty="0"/>
          </a:p>
          <a:p>
            <a:endParaRPr lang="zh-CN" altLang="en-US" dirty="0"/>
          </a:p>
          <a:p>
            <a:r>
              <a:rPr lang="en-US" altLang="zh-CN" dirty="0"/>
              <a:t>3</a:t>
            </a:r>
            <a:r>
              <a:rPr lang="zh-CN" altLang="en-US" dirty="0"/>
              <a:t>）種菜使用者狀態變化</a:t>
            </a:r>
            <a:r>
              <a:rPr lang="en-US" altLang="zh-CN" dirty="0"/>
              <a:t>--</a:t>
            </a:r>
            <a:r>
              <a:rPr lang="zh-CN" altLang="en-US" dirty="0"/>
              <a:t>因為什麼遊戲變為活躍用戶？利用什麼喚醒</a:t>
            </a:r>
            <a:endParaRPr lang="en-US" altLang="zh-CN" dirty="0"/>
          </a:p>
          <a:p>
            <a:endParaRPr lang="en-US" altLang="zh-CN" dirty="0"/>
          </a:p>
          <a:p>
            <a:endParaRPr lang="en-US" altLang="zh-CN" dirty="0"/>
          </a:p>
          <a:p>
            <a:r>
              <a:rPr lang="zh-CN" altLang="en-US" dirty="0"/>
              <a:t>使用說明：</a:t>
            </a:r>
            <a:endParaRPr lang="en-US" altLang="zh-CN" dirty="0"/>
          </a:p>
          <a:p>
            <a:r>
              <a:rPr lang="en-US" altLang="zh-CN" dirty="0"/>
              <a:t>1</a:t>
            </a:r>
            <a:r>
              <a:rPr lang="zh-CN" altLang="en-US" dirty="0"/>
              <a:t>）目前版本為月對月的玩家流向，時間僅供單選，即當選擇</a:t>
            </a:r>
            <a:r>
              <a:rPr lang="en-US" altLang="zh-CN" dirty="0"/>
              <a:t>5</a:t>
            </a:r>
            <a:r>
              <a:rPr lang="zh-CN" altLang="en-US" dirty="0"/>
              <a:t>月時，即</a:t>
            </a:r>
            <a:r>
              <a:rPr lang="en-US" altLang="zh-CN" dirty="0"/>
              <a:t>5</a:t>
            </a:r>
            <a:r>
              <a:rPr lang="zh-CN" altLang="en-US" dirty="0"/>
              <a:t>月登入玩家在</a:t>
            </a:r>
            <a:r>
              <a:rPr lang="en-US" altLang="zh-CN" dirty="0"/>
              <a:t>5</a:t>
            </a:r>
            <a:r>
              <a:rPr lang="zh-CN" altLang="en-US" dirty="0"/>
              <a:t>月和</a:t>
            </a:r>
            <a:r>
              <a:rPr lang="en-US" altLang="zh-CN" dirty="0"/>
              <a:t>6</a:t>
            </a:r>
            <a:r>
              <a:rPr lang="zh-CN" altLang="en-US" dirty="0"/>
              <a:t>月的遊戲情況</a:t>
            </a:r>
            <a:r>
              <a:rPr lang="en-US" altLang="zh-CN" dirty="0"/>
              <a:t>【5</a:t>
            </a:r>
            <a:r>
              <a:rPr lang="zh-CN" altLang="en-US" dirty="0"/>
              <a:t>月狀態為登入</a:t>
            </a:r>
            <a:r>
              <a:rPr lang="en-US" altLang="zh-CN" dirty="0"/>
              <a:t>(</a:t>
            </a:r>
            <a:r>
              <a:rPr lang="zh-CN" altLang="en-US" dirty="0"/>
              <a:t>正常</a:t>
            </a:r>
            <a:r>
              <a:rPr lang="en-US" altLang="zh-CN" dirty="0"/>
              <a:t>SPIN</a:t>
            </a:r>
            <a:r>
              <a:rPr lang="zh-CN" altLang="en-US" dirty="0"/>
              <a:t>或者種菜</a:t>
            </a:r>
            <a:r>
              <a:rPr lang="en-US" altLang="zh-CN" dirty="0"/>
              <a:t>)</a:t>
            </a:r>
            <a:r>
              <a:rPr lang="zh-CN" altLang="en-US" dirty="0"/>
              <a:t>，</a:t>
            </a:r>
            <a:r>
              <a:rPr lang="en-US" altLang="zh-CN" dirty="0"/>
              <a:t>6</a:t>
            </a:r>
            <a:r>
              <a:rPr lang="zh-CN" altLang="en-US" dirty="0"/>
              <a:t>月狀態含</a:t>
            </a:r>
            <a:r>
              <a:rPr lang="en-US" altLang="zh-CN" dirty="0"/>
              <a:t>SPIN/</a:t>
            </a:r>
            <a:r>
              <a:rPr lang="zh-CN" altLang="en-US" dirty="0"/>
              <a:t>流失</a:t>
            </a:r>
            <a:r>
              <a:rPr lang="en-US" altLang="zh-CN" dirty="0"/>
              <a:t>/</a:t>
            </a:r>
            <a:r>
              <a:rPr lang="zh-CN" altLang="en-US" dirty="0"/>
              <a:t>種菜</a:t>
            </a:r>
            <a:r>
              <a:rPr lang="en-US" altLang="zh-CN" dirty="0"/>
              <a:t>】</a:t>
            </a:r>
          </a:p>
          <a:p>
            <a:r>
              <a:rPr lang="en-US" altLang="zh-CN" dirty="0"/>
              <a:t>2</a:t>
            </a:r>
            <a:r>
              <a:rPr lang="zh-CN" altLang="en-US" dirty="0"/>
              <a:t>）</a:t>
            </a:r>
            <a:r>
              <a:rPr lang="en-US" altLang="zh-CN" dirty="0"/>
              <a:t>Step2 </a:t>
            </a:r>
            <a:r>
              <a:rPr lang="zh-CN" altLang="en-US" dirty="0"/>
              <a:t>為</a:t>
            </a:r>
            <a:r>
              <a:rPr lang="en-US" altLang="zh-CN" dirty="0"/>
              <a:t>5</a:t>
            </a:r>
            <a:r>
              <a:rPr lang="zh-CN" altLang="en-US" dirty="0"/>
              <a:t>月流向，</a:t>
            </a:r>
            <a:r>
              <a:rPr lang="en-US" altLang="zh-CN" dirty="0"/>
              <a:t>Step3 </a:t>
            </a:r>
            <a:r>
              <a:rPr lang="zh-CN" altLang="en-US" dirty="0"/>
              <a:t>為</a:t>
            </a:r>
            <a:r>
              <a:rPr lang="en-US" altLang="zh-CN" dirty="0"/>
              <a:t>6</a:t>
            </a:r>
            <a:r>
              <a:rPr lang="zh-CN" altLang="en-US" dirty="0"/>
              <a:t>月流向</a:t>
            </a:r>
            <a:endParaRPr lang="en-US" altLang="zh-CN" dirty="0"/>
          </a:p>
          <a:p>
            <a:r>
              <a:rPr lang="en-US" altLang="zh-CN" dirty="0"/>
              <a:t>3</a:t>
            </a:r>
            <a:r>
              <a:rPr lang="zh-CN" altLang="en-US" dirty="0"/>
              <a:t>）全流向選擇線條過於繁雜細長全部展示較為影響閱讀。故該看板為提高可讀性，默認為單選。</a:t>
            </a:r>
            <a:endParaRPr lang="en-US" altLang="zh-CN" dirty="0"/>
          </a:p>
          <a:p>
            <a:r>
              <a:rPr lang="en-US" altLang="zh-CN" dirty="0"/>
              <a:t>4</a:t>
            </a:r>
            <a:r>
              <a:rPr lang="zh-CN" altLang="en-US" dirty="0"/>
              <a:t>）看板問號處點擊可展示看板展現問題及對應問題操作攻略</a:t>
            </a:r>
            <a:endParaRPr lang="en-US" altLang="zh-CN" dirty="0"/>
          </a:p>
          <a:p>
            <a:endParaRPr lang="zh-CN" altLang="en-US" dirty="0"/>
          </a:p>
          <a:p>
            <a:endParaRPr lang="en-US" altLang="zh-CN" sz="1200" dirty="0"/>
          </a:p>
        </p:txBody>
      </p:sp>
      <p:sp>
        <p:nvSpPr>
          <p:cNvPr id="4" name="灯片编号占位符 3"/>
          <p:cNvSpPr>
            <a:spLocks noGrp="1"/>
          </p:cNvSpPr>
          <p:nvPr>
            <p:ph type="sldNum" sz="quarter" idx="5"/>
          </p:nvPr>
        </p:nvSpPr>
        <p:spPr/>
        <p:txBody>
          <a:bodyPr/>
          <a:lstStyle/>
          <a:p>
            <a:fld id="{A90BB234-CAA8-4525-99DC-872E89321E40}" type="slidenum">
              <a:rPr lang="zh-CN" altLang="en-US" smtClean="0"/>
              <a:t>4</a:t>
            </a:fld>
            <a:endParaRPr lang="zh-CN" altLang="en-US" dirty="0"/>
          </a:p>
        </p:txBody>
      </p:sp>
    </p:spTree>
    <p:extLst>
      <p:ext uri="{BB962C8B-B14F-4D97-AF65-F5344CB8AC3E}">
        <p14:creationId xmlns:p14="http://schemas.microsoft.com/office/powerpoint/2010/main" val="1608912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解決場景應用及說明：</a:t>
            </a:r>
            <a:endParaRPr lang="en-US" altLang="zh-CN" dirty="0"/>
          </a:p>
          <a:p>
            <a:endParaRPr lang="en-US" altLang="zh-CN" dirty="0"/>
          </a:p>
          <a:p>
            <a:r>
              <a:rPr lang="en-US" altLang="zh-CN" dirty="0">
                <a:solidFill>
                  <a:srgbClr val="555555"/>
                </a:solidFill>
                <a:latin typeface="Verdana" panose="020B0604030504040204" pitchFamily="34" charset="0"/>
              </a:rPr>
              <a:t>1</a:t>
            </a:r>
            <a:r>
              <a:rPr lang="zh-CN" altLang="en-US" dirty="0"/>
              <a:t>）新遊戲上線</a:t>
            </a:r>
            <a:r>
              <a:rPr lang="en-US" altLang="zh-CN" dirty="0"/>
              <a:t>—</a:t>
            </a:r>
            <a:r>
              <a:rPr lang="zh-CN" altLang="en-US" dirty="0"/>
              <a:t>觀測是否被玩家接受，若流入玩家少，則需營運思考是否推廣不足，推廣足夠的前提下，觀測次月流向，若大量玩家流出則表明遊戲設計不足，建議回爐重造</a:t>
            </a:r>
            <a:endParaRPr lang="en-US" altLang="zh-CN" dirty="0"/>
          </a:p>
          <a:p>
            <a:endParaRPr lang="en-US" altLang="zh-CN" dirty="0"/>
          </a:p>
          <a:p>
            <a:r>
              <a:rPr lang="en-US" altLang="zh-CN" dirty="0"/>
              <a:t>2</a:t>
            </a:r>
            <a:r>
              <a:rPr lang="zh-CN" altLang="en-US" dirty="0"/>
              <a:t>）玩家在月對月之間的流向監測</a:t>
            </a:r>
            <a:r>
              <a:rPr lang="en-US" altLang="zh-CN" dirty="0"/>
              <a:t>--</a:t>
            </a:r>
            <a:r>
              <a:rPr lang="zh-CN" altLang="en-US" dirty="0"/>
              <a:t>流失情況，對玩家流失較高遊戲進行調整（例如：數值調整，玩法升級</a:t>
            </a:r>
            <a:r>
              <a:rPr lang="en-US" altLang="zh-CN" dirty="0"/>
              <a:t>….</a:t>
            </a:r>
            <a:r>
              <a:rPr lang="zh-CN" altLang="en-US" dirty="0"/>
              <a:t>），營運需引導玩家減少流向流失較高遊戲</a:t>
            </a:r>
            <a:endParaRPr lang="en-US" altLang="zh-CN" dirty="0"/>
          </a:p>
          <a:p>
            <a:endParaRPr lang="en-US" altLang="zh-CN" dirty="0"/>
          </a:p>
          <a:p>
            <a:r>
              <a:rPr lang="en-US" altLang="zh-CN" dirty="0"/>
              <a:t>3</a:t>
            </a:r>
            <a:r>
              <a:rPr lang="zh-CN" altLang="en-US" dirty="0"/>
              <a:t>）玩家在月對月之間的流向監測</a:t>
            </a:r>
            <a:r>
              <a:rPr lang="en-US" altLang="zh-CN" dirty="0"/>
              <a:t>—</a:t>
            </a:r>
            <a:r>
              <a:rPr lang="zh-CN" altLang="en-US" dirty="0"/>
              <a:t>粘性情況，對玩家流出較少，且留存較高遊戲作為黏著遊戲，建議可導入回流玩家，增強回流玩家對平臺忠誠</a:t>
            </a:r>
            <a:endParaRPr lang="en-US" altLang="zh-CN" dirty="0"/>
          </a:p>
          <a:p>
            <a:endParaRPr lang="zh-CN" altLang="en-US" dirty="0"/>
          </a:p>
          <a:p>
            <a:r>
              <a:rPr lang="en-US" altLang="zh-CN" dirty="0"/>
              <a:t>3</a:t>
            </a:r>
            <a:r>
              <a:rPr lang="zh-CN" altLang="en-US" dirty="0"/>
              <a:t>）種菜使用者狀態變化</a:t>
            </a:r>
            <a:r>
              <a:rPr lang="en-US" altLang="zh-CN" dirty="0"/>
              <a:t>--</a:t>
            </a:r>
            <a:r>
              <a:rPr lang="zh-CN" altLang="en-US" dirty="0"/>
              <a:t>因為什麼遊戲變為活躍用戶？利用什麼喚醒</a:t>
            </a:r>
            <a:endParaRPr lang="en-US" altLang="zh-CN" dirty="0"/>
          </a:p>
          <a:p>
            <a:endParaRPr lang="en-US" altLang="zh-CN" dirty="0"/>
          </a:p>
          <a:p>
            <a:endParaRPr lang="en-US" altLang="zh-CN" dirty="0"/>
          </a:p>
          <a:p>
            <a:r>
              <a:rPr lang="zh-CN" altLang="en-US" dirty="0"/>
              <a:t>使用說明：</a:t>
            </a:r>
            <a:endParaRPr lang="en-US" altLang="zh-CN" dirty="0"/>
          </a:p>
          <a:p>
            <a:r>
              <a:rPr lang="en-US" altLang="zh-CN" dirty="0"/>
              <a:t>1</a:t>
            </a:r>
            <a:r>
              <a:rPr lang="zh-CN" altLang="en-US" dirty="0"/>
              <a:t>）目前版本為月對月的玩家流向，時間僅供單選，即當選擇</a:t>
            </a:r>
            <a:r>
              <a:rPr lang="en-US" altLang="zh-CN" dirty="0"/>
              <a:t>5</a:t>
            </a:r>
            <a:r>
              <a:rPr lang="zh-CN" altLang="en-US" dirty="0"/>
              <a:t>月時，即</a:t>
            </a:r>
            <a:r>
              <a:rPr lang="en-US" altLang="zh-CN" dirty="0"/>
              <a:t>5</a:t>
            </a:r>
            <a:r>
              <a:rPr lang="zh-CN" altLang="en-US" dirty="0"/>
              <a:t>月登入玩家在</a:t>
            </a:r>
            <a:r>
              <a:rPr lang="en-US" altLang="zh-CN" dirty="0"/>
              <a:t>5</a:t>
            </a:r>
            <a:r>
              <a:rPr lang="zh-CN" altLang="en-US" dirty="0"/>
              <a:t>月和</a:t>
            </a:r>
            <a:r>
              <a:rPr lang="en-US" altLang="zh-CN" dirty="0"/>
              <a:t>6</a:t>
            </a:r>
            <a:r>
              <a:rPr lang="zh-CN" altLang="en-US" dirty="0"/>
              <a:t>月的遊戲情況</a:t>
            </a:r>
            <a:r>
              <a:rPr lang="en-US" altLang="zh-CN" dirty="0"/>
              <a:t>【5</a:t>
            </a:r>
            <a:r>
              <a:rPr lang="zh-CN" altLang="en-US" dirty="0"/>
              <a:t>月狀態為登入</a:t>
            </a:r>
            <a:r>
              <a:rPr lang="en-US" altLang="zh-CN" dirty="0"/>
              <a:t>(</a:t>
            </a:r>
            <a:r>
              <a:rPr lang="zh-CN" altLang="en-US" dirty="0"/>
              <a:t>正常</a:t>
            </a:r>
            <a:r>
              <a:rPr lang="en-US" altLang="zh-CN" dirty="0"/>
              <a:t>SPIN</a:t>
            </a:r>
            <a:r>
              <a:rPr lang="zh-CN" altLang="en-US" dirty="0"/>
              <a:t>或者種菜</a:t>
            </a:r>
            <a:r>
              <a:rPr lang="en-US" altLang="zh-CN" dirty="0"/>
              <a:t>)</a:t>
            </a:r>
            <a:r>
              <a:rPr lang="zh-CN" altLang="en-US" dirty="0"/>
              <a:t>，</a:t>
            </a:r>
            <a:r>
              <a:rPr lang="en-US" altLang="zh-CN" dirty="0"/>
              <a:t>6</a:t>
            </a:r>
            <a:r>
              <a:rPr lang="zh-CN" altLang="en-US" dirty="0"/>
              <a:t>月狀態含</a:t>
            </a:r>
            <a:r>
              <a:rPr lang="en-US" altLang="zh-CN" dirty="0"/>
              <a:t>SPIN/</a:t>
            </a:r>
            <a:r>
              <a:rPr lang="zh-CN" altLang="en-US" dirty="0"/>
              <a:t>流失</a:t>
            </a:r>
            <a:r>
              <a:rPr lang="en-US" altLang="zh-CN" dirty="0"/>
              <a:t>/</a:t>
            </a:r>
            <a:r>
              <a:rPr lang="zh-CN" altLang="en-US" dirty="0"/>
              <a:t>種菜</a:t>
            </a:r>
            <a:r>
              <a:rPr lang="en-US" altLang="zh-CN" dirty="0"/>
              <a:t>】</a:t>
            </a:r>
          </a:p>
          <a:p>
            <a:r>
              <a:rPr lang="en-US" altLang="zh-CN" dirty="0"/>
              <a:t>2</a:t>
            </a:r>
            <a:r>
              <a:rPr lang="zh-CN" altLang="en-US" dirty="0"/>
              <a:t>）</a:t>
            </a:r>
            <a:r>
              <a:rPr lang="en-US" altLang="zh-CN" dirty="0"/>
              <a:t>Step2 </a:t>
            </a:r>
            <a:r>
              <a:rPr lang="zh-CN" altLang="en-US" dirty="0"/>
              <a:t>為</a:t>
            </a:r>
            <a:r>
              <a:rPr lang="en-US" altLang="zh-CN" dirty="0"/>
              <a:t>5</a:t>
            </a:r>
            <a:r>
              <a:rPr lang="zh-CN" altLang="en-US" dirty="0"/>
              <a:t>月流向，</a:t>
            </a:r>
            <a:r>
              <a:rPr lang="en-US" altLang="zh-CN" dirty="0"/>
              <a:t>Step3 </a:t>
            </a:r>
            <a:r>
              <a:rPr lang="zh-CN" altLang="en-US" dirty="0"/>
              <a:t>為</a:t>
            </a:r>
            <a:r>
              <a:rPr lang="en-US" altLang="zh-CN" dirty="0"/>
              <a:t>6</a:t>
            </a:r>
            <a:r>
              <a:rPr lang="zh-CN" altLang="en-US" dirty="0"/>
              <a:t>月流向</a:t>
            </a:r>
            <a:endParaRPr lang="en-US" altLang="zh-CN" dirty="0"/>
          </a:p>
          <a:p>
            <a:r>
              <a:rPr lang="en-US" altLang="zh-CN" dirty="0"/>
              <a:t>3</a:t>
            </a:r>
            <a:r>
              <a:rPr lang="zh-CN" altLang="en-US" dirty="0"/>
              <a:t>）全流向選擇線條過於繁雜細長全部展示較為影響閱讀。故該看板為提高可讀性，默認為單選。</a:t>
            </a:r>
            <a:endParaRPr lang="en-US" altLang="zh-CN" dirty="0"/>
          </a:p>
          <a:p>
            <a:r>
              <a:rPr lang="en-US" altLang="zh-CN" dirty="0"/>
              <a:t>4</a:t>
            </a:r>
            <a:r>
              <a:rPr lang="zh-CN" altLang="en-US" dirty="0"/>
              <a:t>）看板問號處點擊可展示看板展現問題及對應問題操作攻略</a:t>
            </a:r>
            <a:endParaRPr lang="en-US" altLang="zh-CN" dirty="0"/>
          </a:p>
          <a:p>
            <a:endParaRPr lang="zh-CN" altLang="en-US" dirty="0"/>
          </a:p>
          <a:p>
            <a:endParaRPr lang="en-US" altLang="zh-CN" sz="1200" dirty="0"/>
          </a:p>
        </p:txBody>
      </p:sp>
      <p:sp>
        <p:nvSpPr>
          <p:cNvPr id="4" name="灯片编号占位符 3"/>
          <p:cNvSpPr>
            <a:spLocks noGrp="1"/>
          </p:cNvSpPr>
          <p:nvPr>
            <p:ph type="sldNum" sz="quarter" idx="5"/>
          </p:nvPr>
        </p:nvSpPr>
        <p:spPr/>
        <p:txBody>
          <a:bodyPr/>
          <a:lstStyle/>
          <a:p>
            <a:fld id="{A90BB234-CAA8-4525-99DC-872E89321E40}" type="slidenum">
              <a:rPr lang="zh-CN" altLang="en-US" smtClean="0"/>
              <a:t>5</a:t>
            </a:fld>
            <a:endParaRPr lang="zh-CN" altLang="en-US" dirty="0"/>
          </a:p>
        </p:txBody>
      </p:sp>
    </p:spTree>
    <p:extLst>
      <p:ext uri="{BB962C8B-B14F-4D97-AF65-F5344CB8AC3E}">
        <p14:creationId xmlns:p14="http://schemas.microsoft.com/office/powerpoint/2010/main" val="3931491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解決場景應用及說明：</a:t>
            </a:r>
            <a:endParaRPr lang="en-US" altLang="zh-CN" dirty="0"/>
          </a:p>
          <a:p>
            <a:endParaRPr lang="en-US" altLang="zh-CN" dirty="0"/>
          </a:p>
          <a:p>
            <a:r>
              <a:rPr lang="en-US" altLang="zh-CN" dirty="0">
                <a:solidFill>
                  <a:srgbClr val="555555"/>
                </a:solidFill>
                <a:latin typeface="Verdana" panose="020B0604030504040204" pitchFamily="34" charset="0"/>
              </a:rPr>
              <a:t>1</a:t>
            </a:r>
            <a:r>
              <a:rPr lang="zh-CN" altLang="en-US" dirty="0"/>
              <a:t>）新遊戲上線</a:t>
            </a:r>
            <a:r>
              <a:rPr lang="en-US" altLang="zh-CN" dirty="0"/>
              <a:t>—</a:t>
            </a:r>
            <a:r>
              <a:rPr lang="zh-CN" altLang="en-US" dirty="0"/>
              <a:t>觀測是否被玩家接受，若流入玩家少，則需營運思考是否推廣不足，推廣足夠的前提下，觀測次月流向，若大量玩家流出則表明遊戲設計不足，建議回爐重造</a:t>
            </a:r>
            <a:endParaRPr lang="en-US" altLang="zh-CN" dirty="0"/>
          </a:p>
          <a:p>
            <a:endParaRPr lang="en-US" altLang="zh-CN" dirty="0"/>
          </a:p>
          <a:p>
            <a:r>
              <a:rPr lang="en-US" altLang="zh-CN" dirty="0"/>
              <a:t>2</a:t>
            </a:r>
            <a:r>
              <a:rPr lang="zh-CN" altLang="en-US" dirty="0"/>
              <a:t>）玩家在月對月之間的流向監測</a:t>
            </a:r>
            <a:r>
              <a:rPr lang="en-US" altLang="zh-CN" dirty="0"/>
              <a:t>--</a:t>
            </a:r>
            <a:r>
              <a:rPr lang="zh-CN" altLang="en-US" dirty="0"/>
              <a:t>流失情況，對玩家流失較高遊戲進行調整（例如：數值調整，玩法升級</a:t>
            </a:r>
            <a:r>
              <a:rPr lang="en-US" altLang="zh-CN" dirty="0"/>
              <a:t>….</a:t>
            </a:r>
            <a:r>
              <a:rPr lang="zh-CN" altLang="en-US" dirty="0"/>
              <a:t>），營運需引導玩家減少流向流失較高遊戲</a:t>
            </a:r>
            <a:endParaRPr lang="en-US" altLang="zh-CN" dirty="0"/>
          </a:p>
          <a:p>
            <a:endParaRPr lang="en-US" altLang="zh-CN" dirty="0"/>
          </a:p>
          <a:p>
            <a:r>
              <a:rPr lang="en-US" altLang="zh-CN" dirty="0"/>
              <a:t>3</a:t>
            </a:r>
            <a:r>
              <a:rPr lang="zh-CN" altLang="en-US" dirty="0"/>
              <a:t>）玩家在月對月之間的流向監測</a:t>
            </a:r>
            <a:r>
              <a:rPr lang="en-US" altLang="zh-CN" dirty="0"/>
              <a:t>—</a:t>
            </a:r>
            <a:r>
              <a:rPr lang="zh-CN" altLang="en-US" dirty="0"/>
              <a:t>粘性情況，對玩家流出較少，且留存較高遊戲作為黏著遊戲，建議可導入回流玩家，增強回流玩家對平臺忠誠</a:t>
            </a:r>
            <a:endParaRPr lang="en-US" altLang="zh-CN" dirty="0"/>
          </a:p>
          <a:p>
            <a:endParaRPr lang="zh-CN" altLang="en-US" dirty="0"/>
          </a:p>
          <a:p>
            <a:r>
              <a:rPr lang="en-US" altLang="zh-CN" dirty="0"/>
              <a:t>3</a:t>
            </a:r>
            <a:r>
              <a:rPr lang="zh-CN" altLang="en-US" dirty="0"/>
              <a:t>）種菜使用者狀態變化</a:t>
            </a:r>
            <a:r>
              <a:rPr lang="en-US" altLang="zh-CN" dirty="0"/>
              <a:t>--</a:t>
            </a:r>
            <a:r>
              <a:rPr lang="zh-CN" altLang="en-US" dirty="0"/>
              <a:t>因為什麼遊戲變為活躍用戶？利用什麼喚醒</a:t>
            </a:r>
            <a:endParaRPr lang="en-US" altLang="zh-CN" dirty="0"/>
          </a:p>
          <a:p>
            <a:endParaRPr lang="en-US" altLang="zh-CN" dirty="0"/>
          </a:p>
          <a:p>
            <a:endParaRPr lang="en-US" altLang="zh-CN" dirty="0"/>
          </a:p>
          <a:p>
            <a:r>
              <a:rPr lang="zh-CN" altLang="en-US" dirty="0"/>
              <a:t>使用說明：</a:t>
            </a:r>
            <a:endParaRPr lang="en-US" altLang="zh-CN" dirty="0"/>
          </a:p>
          <a:p>
            <a:r>
              <a:rPr lang="en-US" altLang="zh-CN" dirty="0"/>
              <a:t>1</a:t>
            </a:r>
            <a:r>
              <a:rPr lang="zh-CN" altLang="en-US" dirty="0"/>
              <a:t>）目前版本為月對月的玩家流向，時間僅供單選，即當選擇</a:t>
            </a:r>
            <a:r>
              <a:rPr lang="en-US" altLang="zh-CN" dirty="0"/>
              <a:t>5</a:t>
            </a:r>
            <a:r>
              <a:rPr lang="zh-CN" altLang="en-US" dirty="0"/>
              <a:t>月時，即</a:t>
            </a:r>
            <a:r>
              <a:rPr lang="en-US" altLang="zh-CN" dirty="0"/>
              <a:t>5</a:t>
            </a:r>
            <a:r>
              <a:rPr lang="zh-CN" altLang="en-US" dirty="0"/>
              <a:t>月登入玩家在</a:t>
            </a:r>
            <a:r>
              <a:rPr lang="en-US" altLang="zh-CN" dirty="0"/>
              <a:t>5</a:t>
            </a:r>
            <a:r>
              <a:rPr lang="zh-CN" altLang="en-US" dirty="0"/>
              <a:t>月和</a:t>
            </a:r>
            <a:r>
              <a:rPr lang="en-US" altLang="zh-CN" dirty="0"/>
              <a:t>6</a:t>
            </a:r>
            <a:r>
              <a:rPr lang="zh-CN" altLang="en-US" dirty="0"/>
              <a:t>月的遊戲情況</a:t>
            </a:r>
            <a:r>
              <a:rPr lang="en-US" altLang="zh-CN" dirty="0"/>
              <a:t>【5</a:t>
            </a:r>
            <a:r>
              <a:rPr lang="zh-CN" altLang="en-US" dirty="0"/>
              <a:t>月狀態為登入</a:t>
            </a:r>
            <a:r>
              <a:rPr lang="en-US" altLang="zh-CN" dirty="0"/>
              <a:t>(</a:t>
            </a:r>
            <a:r>
              <a:rPr lang="zh-CN" altLang="en-US" dirty="0"/>
              <a:t>正常</a:t>
            </a:r>
            <a:r>
              <a:rPr lang="en-US" altLang="zh-CN" dirty="0"/>
              <a:t>SPIN</a:t>
            </a:r>
            <a:r>
              <a:rPr lang="zh-CN" altLang="en-US" dirty="0"/>
              <a:t>或者種菜</a:t>
            </a:r>
            <a:r>
              <a:rPr lang="en-US" altLang="zh-CN" dirty="0"/>
              <a:t>)</a:t>
            </a:r>
            <a:r>
              <a:rPr lang="zh-CN" altLang="en-US" dirty="0"/>
              <a:t>，</a:t>
            </a:r>
            <a:r>
              <a:rPr lang="en-US" altLang="zh-CN" dirty="0"/>
              <a:t>6</a:t>
            </a:r>
            <a:r>
              <a:rPr lang="zh-CN" altLang="en-US" dirty="0"/>
              <a:t>月狀態含</a:t>
            </a:r>
            <a:r>
              <a:rPr lang="en-US" altLang="zh-CN" dirty="0"/>
              <a:t>SPIN/</a:t>
            </a:r>
            <a:r>
              <a:rPr lang="zh-CN" altLang="en-US" dirty="0"/>
              <a:t>流失</a:t>
            </a:r>
            <a:r>
              <a:rPr lang="en-US" altLang="zh-CN" dirty="0"/>
              <a:t>/</a:t>
            </a:r>
            <a:r>
              <a:rPr lang="zh-CN" altLang="en-US" dirty="0"/>
              <a:t>種菜</a:t>
            </a:r>
            <a:r>
              <a:rPr lang="en-US" altLang="zh-CN" dirty="0"/>
              <a:t>】</a:t>
            </a:r>
          </a:p>
          <a:p>
            <a:r>
              <a:rPr lang="en-US" altLang="zh-CN" dirty="0"/>
              <a:t>2</a:t>
            </a:r>
            <a:r>
              <a:rPr lang="zh-CN" altLang="en-US" dirty="0"/>
              <a:t>）</a:t>
            </a:r>
            <a:r>
              <a:rPr lang="en-US" altLang="zh-CN" dirty="0"/>
              <a:t>Step2 </a:t>
            </a:r>
            <a:r>
              <a:rPr lang="zh-CN" altLang="en-US" dirty="0"/>
              <a:t>為</a:t>
            </a:r>
            <a:r>
              <a:rPr lang="en-US" altLang="zh-CN" dirty="0"/>
              <a:t>5</a:t>
            </a:r>
            <a:r>
              <a:rPr lang="zh-CN" altLang="en-US" dirty="0"/>
              <a:t>月流向，</a:t>
            </a:r>
            <a:r>
              <a:rPr lang="en-US" altLang="zh-CN" dirty="0"/>
              <a:t>Step3 </a:t>
            </a:r>
            <a:r>
              <a:rPr lang="zh-CN" altLang="en-US" dirty="0"/>
              <a:t>為</a:t>
            </a:r>
            <a:r>
              <a:rPr lang="en-US" altLang="zh-CN" dirty="0"/>
              <a:t>6</a:t>
            </a:r>
            <a:r>
              <a:rPr lang="zh-CN" altLang="en-US" dirty="0"/>
              <a:t>月流向</a:t>
            </a:r>
            <a:endParaRPr lang="en-US" altLang="zh-CN" dirty="0"/>
          </a:p>
          <a:p>
            <a:r>
              <a:rPr lang="en-US" altLang="zh-CN" dirty="0"/>
              <a:t>3</a:t>
            </a:r>
            <a:r>
              <a:rPr lang="zh-CN" altLang="en-US" dirty="0"/>
              <a:t>）全流向選擇線條過於繁雜細長全部展示較為影響閱讀。故該看板為提高可讀性，默認為單選。</a:t>
            </a:r>
            <a:endParaRPr lang="en-US" altLang="zh-CN" dirty="0"/>
          </a:p>
          <a:p>
            <a:r>
              <a:rPr lang="en-US" altLang="zh-CN" dirty="0"/>
              <a:t>4</a:t>
            </a:r>
            <a:r>
              <a:rPr lang="zh-CN" altLang="en-US" dirty="0"/>
              <a:t>）看板問號處點擊可展示看板展現問題及對應問題操作攻略</a:t>
            </a:r>
            <a:endParaRPr lang="en-US" altLang="zh-CN" dirty="0"/>
          </a:p>
          <a:p>
            <a:endParaRPr lang="zh-CN" altLang="en-US" dirty="0"/>
          </a:p>
          <a:p>
            <a:endParaRPr lang="en-US" altLang="zh-CN" sz="1200" dirty="0"/>
          </a:p>
        </p:txBody>
      </p:sp>
      <p:sp>
        <p:nvSpPr>
          <p:cNvPr id="4" name="灯片编号占位符 3"/>
          <p:cNvSpPr>
            <a:spLocks noGrp="1"/>
          </p:cNvSpPr>
          <p:nvPr>
            <p:ph type="sldNum" sz="quarter" idx="5"/>
          </p:nvPr>
        </p:nvSpPr>
        <p:spPr/>
        <p:txBody>
          <a:bodyPr/>
          <a:lstStyle/>
          <a:p>
            <a:fld id="{A90BB234-CAA8-4525-99DC-872E89321E40}" type="slidenum">
              <a:rPr lang="zh-CN" altLang="en-US" smtClean="0"/>
              <a:t>6</a:t>
            </a:fld>
            <a:endParaRPr lang="zh-CN" altLang="en-US" dirty="0"/>
          </a:p>
        </p:txBody>
      </p:sp>
    </p:spTree>
    <p:extLst>
      <p:ext uri="{BB962C8B-B14F-4D97-AF65-F5344CB8AC3E}">
        <p14:creationId xmlns:p14="http://schemas.microsoft.com/office/powerpoint/2010/main" val="3965040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解決場景應用及說明：</a:t>
            </a:r>
            <a:endParaRPr lang="en-US" altLang="zh-CN" dirty="0"/>
          </a:p>
          <a:p>
            <a:r>
              <a:rPr lang="zh-CN" altLang="en-US" dirty="0"/>
              <a:t>每個遊戲流入流出及留存人數，相當於遊戲的“人數收支”</a:t>
            </a:r>
            <a:endParaRPr lang="en-US" altLang="zh-CN" dirty="0"/>
          </a:p>
          <a:p>
            <a:r>
              <a:rPr lang="zh-CN" altLang="en-US" dirty="0"/>
              <a:t>當遊戲出現流出高於流入時，需考慮：遊戲本身是否存在不足，最近是否有營運活動導致玩家流出</a:t>
            </a:r>
            <a:endParaRPr lang="en-US" altLang="zh-CN" dirty="0"/>
          </a:p>
          <a:p>
            <a:endParaRPr lang="en-US" altLang="zh-CN" dirty="0"/>
          </a:p>
          <a:p>
            <a:r>
              <a:rPr lang="zh-CN" altLang="en-US" dirty="0"/>
              <a:t>當遊戲出現流入高於流出時，需考慮：遊戲是否存在數值</a:t>
            </a:r>
            <a:r>
              <a:rPr lang="en-US" altLang="zh-CN" dirty="0"/>
              <a:t>BUG</a:t>
            </a:r>
            <a:r>
              <a:rPr lang="zh-CN" altLang="en-US" dirty="0"/>
              <a:t>（確保營收），是否最近有活動</a:t>
            </a:r>
            <a:endParaRPr lang="en-US" altLang="zh-CN" dirty="0"/>
          </a:p>
          <a:p>
            <a:endParaRPr lang="en-US" altLang="zh-CN" dirty="0"/>
          </a:p>
          <a:p>
            <a:r>
              <a:rPr lang="zh-CN" altLang="en-US" dirty="0"/>
              <a:t>當遊戲保留人數較高時</a:t>
            </a:r>
            <a:r>
              <a:rPr lang="en-US" altLang="zh-CN" dirty="0"/>
              <a:t>,</a:t>
            </a:r>
            <a:r>
              <a:rPr lang="zh-CN" altLang="en-US" dirty="0"/>
              <a:t>可把該款遊戲作為粘性遊戲，可以對特定客群，如老子的回流客進行操作，增加回流客對平臺粘性，留在遊戲</a:t>
            </a:r>
            <a:endParaRPr lang="en-US" altLang="zh-CN" dirty="0"/>
          </a:p>
          <a:p>
            <a:r>
              <a:rPr lang="zh-CN" altLang="en-US" dirty="0"/>
              <a:t>高黏性遊戲也可配合遊戲標籤輸出結果</a:t>
            </a:r>
            <a:endParaRPr lang="en-US" altLang="zh-CN" dirty="0"/>
          </a:p>
          <a:p>
            <a:r>
              <a:rPr lang="zh-CN" altLang="en-US" dirty="0"/>
              <a:t>使用說明：</a:t>
            </a:r>
            <a:endParaRPr lang="en-US" altLang="zh-CN" dirty="0"/>
          </a:p>
          <a:p>
            <a:r>
              <a:rPr lang="en-US" altLang="zh-CN" dirty="0"/>
              <a:t>1</a:t>
            </a:r>
            <a:r>
              <a:rPr lang="zh-CN" altLang="en-US" dirty="0"/>
              <a:t>）目前版本為月對月的玩家流向，時間僅供單選，即當選擇</a:t>
            </a:r>
            <a:r>
              <a:rPr lang="en-US" altLang="zh-CN" dirty="0"/>
              <a:t>5</a:t>
            </a:r>
            <a:r>
              <a:rPr lang="zh-CN" altLang="en-US" dirty="0"/>
              <a:t>月時，即</a:t>
            </a:r>
            <a:r>
              <a:rPr lang="en-US" altLang="zh-CN" dirty="0"/>
              <a:t>5</a:t>
            </a:r>
            <a:r>
              <a:rPr lang="zh-CN" altLang="en-US" dirty="0"/>
              <a:t>月登入玩家在</a:t>
            </a:r>
            <a:r>
              <a:rPr lang="en-US" altLang="zh-CN" dirty="0"/>
              <a:t>5</a:t>
            </a:r>
            <a:r>
              <a:rPr lang="zh-CN" altLang="en-US" dirty="0"/>
              <a:t>月和</a:t>
            </a:r>
            <a:r>
              <a:rPr lang="en-US" altLang="zh-CN" dirty="0"/>
              <a:t>6</a:t>
            </a:r>
            <a:r>
              <a:rPr lang="zh-CN" altLang="en-US" dirty="0"/>
              <a:t>月的遊戲情況</a:t>
            </a:r>
            <a:r>
              <a:rPr lang="en-US" altLang="zh-CN" dirty="0"/>
              <a:t>【5</a:t>
            </a:r>
            <a:r>
              <a:rPr lang="zh-CN" altLang="en-US" dirty="0"/>
              <a:t>月狀態為登入</a:t>
            </a:r>
            <a:r>
              <a:rPr lang="en-US" altLang="zh-CN" dirty="0"/>
              <a:t>(</a:t>
            </a:r>
            <a:r>
              <a:rPr lang="zh-CN" altLang="en-US" dirty="0"/>
              <a:t>正常</a:t>
            </a:r>
            <a:r>
              <a:rPr lang="en-US" altLang="zh-CN" dirty="0"/>
              <a:t>SPIN</a:t>
            </a:r>
            <a:r>
              <a:rPr lang="zh-CN" altLang="en-US" dirty="0"/>
              <a:t>或者種菜</a:t>
            </a:r>
            <a:r>
              <a:rPr lang="en-US" altLang="zh-CN" dirty="0"/>
              <a:t>)</a:t>
            </a:r>
            <a:r>
              <a:rPr lang="zh-CN" altLang="en-US" dirty="0"/>
              <a:t>，</a:t>
            </a:r>
            <a:r>
              <a:rPr lang="en-US" altLang="zh-CN" dirty="0"/>
              <a:t>6</a:t>
            </a:r>
            <a:r>
              <a:rPr lang="zh-CN" altLang="en-US" dirty="0"/>
              <a:t>月狀態含</a:t>
            </a:r>
            <a:r>
              <a:rPr lang="en-US" altLang="zh-CN" dirty="0"/>
              <a:t>SPIN/</a:t>
            </a:r>
            <a:r>
              <a:rPr lang="zh-CN" altLang="en-US" dirty="0"/>
              <a:t>流失</a:t>
            </a:r>
            <a:r>
              <a:rPr lang="en-US" altLang="zh-CN" dirty="0"/>
              <a:t>/</a:t>
            </a:r>
            <a:r>
              <a:rPr lang="zh-CN" altLang="en-US" dirty="0"/>
              <a:t>種菜</a:t>
            </a:r>
            <a:r>
              <a:rPr lang="en-US" altLang="zh-CN" dirty="0"/>
              <a:t>】</a:t>
            </a:r>
          </a:p>
          <a:p>
            <a:r>
              <a:rPr lang="en-US" altLang="zh-CN" dirty="0"/>
              <a:t>2</a:t>
            </a:r>
            <a:r>
              <a:rPr lang="zh-CN" altLang="en-US" dirty="0"/>
              <a:t>）因全站遊戲個數較多，全部展示較為影響閱讀。故該看板為提高可讀性，將遊戲該月遊戲人數排序，</a:t>
            </a:r>
            <a:r>
              <a:rPr lang="en-US" altLang="zh-CN" dirty="0"/>
              <a:t>5</a:t>
            </a:r>
            <a:r>
              <a:rPr lang="zh-CN" altLang="en-US" dirty="0"/>
              <a:t>個展示一次。</a:t>
            </a:r>
            <a:endParaRPr lang="en-US" altLang="zh-CN" dirty="0"/>
          </a:p>
          <a:p>
            <a:r>
              <a:rPr lang="en-US" altLang="zh-CN" dirty="0"/>
              <a:t>3</a:t>
            </a:r>
            <a:r>
              <a:rPr lang="zh-CN" altLang="en-US" dirty="0"/>
              <a:t>）看板問號處點擊可展示看板展現問題及對應問題操作攻略</a:t>
            </a: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A90BB234-CAA8-4525-99DC-872E89321E40}" type="slidenum">
              <a:rPr lang="zh-CN" altLang="en-US" smtClean="0"/>
              <a:t>7</a:t>
            </a:fld>
            <a:endParaRPr lang="zh-CN" altLang="en-US" dirty="0"/>
          </a:p>
        </p:txBody>
      </p:sp>
    </p:spTree>
    <p:extLst>
      <p:ext uri="{BB962C8B-B14F-4D97-AF65-F5344CB8AC3E}">
        <p14:creationId xmlns:p14="http://schemas.microsoft.com/office/powerpoint/2010/main" val="2266301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解決場景應用及說明：</a:t>
            </a:r>
            <a:endParaRPr lang="en-US" altLang="zh-CN" dirty="0"/>
          </a:p>
          <a:p>
            <a:r>
              <a:rPr lang="zh-CN" altLang="en-US" dirty="0"/>
              <a:t>玩家流失原因是多元的，最後的遊戲不一定是真實的流失原因，故需進一步往前挖掘原因及路徑。</a:t>
            </a:r>
            <a:endParaRPr lang="en-US" altLang="zh-CN" dirty="0"/>
          </a:p>
          <a:p>
            <a:r>
              <a:rPr lang="zh-CN" altLang="en-US" dirty="0"/>
              <a:t>通過該看板監測玩家月到月間到流失前一般遊戲的個數：用於引導玩家流向，並配合遊戲流向及後續遊戲對流失預測模型使用，目前定位老子有錢專案組，百分之</a:t>
            </a:r>
            <a:r>
              <a:rPr lang="en-US" altLang="zh-CN" dirty="0"/>
              <a:t>90%</a:t>
            </a:r>
            <a:r>
              <a:rPr lang="zh-CN" altLang="en-US" dirty="0"/>
              <a:t>玩家在上月遊戲個數小於</a:t>
            </a:r>
            <a:r>
              <a:rPr lang="en-US" altLang="zh-CN" dirty="0"/>
              <a:t>5</a:t>
            </a:r>
            <a:r>
              <a:rPr lang="zh-CN" altLang="en-US" dirty="0"/>
              <a:t>個，且</a:t>
            </a:r>
            <a:r>
              <a:rPr lang="en-US" altLang="zh-CN" dirty="0"/>
              <a:t>48%</a:t>
            </a:r>
            <a:r>
              <a:rPr lang="zh-CN" altLang="en-US" dirty="0"/>
              <a:t>的玩家基本沒有遊戲行為，即上月為種菜玩家，故操作建議對當月種菜玩家進行，成本較完全流失小，可配合圖</a:t>
            </a:r>
            <a:r>
              <a:rPr lang="en-US" altLang="zh-CN" dirty="0"/>
              <a:t>1</a:t>
            </a:r>
            <a:r>
              <a:rPr lang="zh-CN" altLang="en-US" dirty="0"/>
              <a:t>玩家遊戲路徑看板進行操作組合</a:t>
            </a:r>
            <a:endParaRPr lang="en-US" altLang="zh-CN" dirty="0"/>
          </a:p>
          <a:p>
            <a:endParaRPr lang="en-US" altLang="zh-CN" dirty="0"/>
          </a:p>
          <a:p>
            <a:r>
              <a:rPr lang="zh-CN" altLang="en-US" dirty="0"/>
              <a:t>使用說明：</a:t>
            </a:r>
            <a:endParaRPr lang="en-US" altLang="zh-CN" dirty="0"/>
          </a:p>
          <a:p>
            <a:r>
              <a:rPr lang="en-US" altLang="zh-CN" dirty="0"/>
              <a:t>1</a:t>
            </a:r>
            <a:r>
              <a:rPr lang="zh-CN" altLang="en-US" dirty="0"/>
              <a:t>）目前版本為月對月的玩家流向，時間僅供單選，即當選擇</a:t>
            </a:r>
            <a:r>
              <a:rPr lang="en-US" altLang="zh-CN" dirty="0"/>
              <a:t>5</a:t>
            </a:r>
            <a:r>
              <a:rPr lang="zh-CN" altLang="en-US" dirty="0"/>
              <a:t>月時，即</a:t>
            </a:r>
            <a:r>
              <a:rPr lang="en-US" altLang="zh-CN" dirty="0"/>
              <a:t>5</a:t>
            </a:r>
            <a:r>
              <a:rPr lang="zh-CN" altLang="en-US" dirty="0"/>
              <a:t>月登入玩家在</a:t>
            </a:r>
            <a:r>
              <a:rPr lang="en-US" altLang="zh-CN" dirty="0"/>
              <a:t>5</a:t>
            </a:r>
            <a:r>
              <a:rPr lang="zh-CN" altLang="en-US" dirty="0"/>
              <a:t>月和</a:t>
            </a:r>
            <a:r>
              <a:rPr lang="en-US" altLang="zh-CN" dirty="0"/>
              <a:t>6</a:t>
            </a:r>
            <a:r>
              <a:rPr lang="zh-CN" altLang="en-US" dirty="0"/>
              <a:t>月的遊戲情況</a:t>
            </a:r>
            <a:r>
              <a:rPr lang="en-US" altLang="zh-CN" dirty="0"/>
              <a:t>【5</a:t>
            </a:r>
            <a:r>
              <a:rPr lang="zh-CN" altLang="en-US" dirty="0"/>
              <a:t>月狀態為登入</a:t>
            </a:r>
            <a:r>
              <a:rPr lang="en-US" altLang="zh-CN" dirty="0"/>
              <a:t>(</a:t>
            </a:r>
            <a:r>
              <a:rPr lang="zh-CN" altLang="en-US" dirty="0"/>
              <a:t>正常</a:t>
            </a:r>
            <a:r>
              <a:rPr lang="en-US" altLang="zh-CN" dirty="0"/>
              <a:t>SPIN</a:t>
            </a:r>
            <a:r>
              <a:rPr lang="zh-CN" altLang="en-US" dirty="0"/>
              <a:t>或者種菜</a:t>
            </a:r>
            <a:r>
              <a:rPr lang="en-US" altLang="zh-CN" dirty="0"/>
              <a:t>)</a:t>
            </a:r>
            <a:r>
              <a:rPr lang="zh-CN" altLang="en-US" dirty="0"/>
              <a:t>，</a:t>
            </a:r>
            <a:r>
              <a:rPr lang="en-US" altLang="zh-CN" dirty="0"/>
              <a:t>6</a:t>
            </a:r>
            <a:r>
              <a:rPr lang="zh-CN" altLang="en-US" dirty="0"/>
              <a:t>月狀態含</a:t>
            </a:r>
            <a:r>
              <a:rPr lang="en-US" altLang="zh-CN" dirty="0"/>
              <a:t>SPIN/</a:t>
            </a:r>
            <a:r>
              <a:rPr lang="zh-CN" altLang="en-US" dirty="0"/>
              <a:t>流失</a:t>
            </a:r>
            <a:r>
              <a:rPr lang="en-US" altLang="zh-CN" dirty="0"/>
              <a:t>/</a:t>
            </a:r>
            <a:r>
              <a:rPr lang="zh-CN" altLang="en-US" dirty="0"/>
              <a:t>種菜</a:t>
            </a:r>
            <a:r>
              <a:rPr lang="en-US" altLang="zh-CN" dirty="0"/>
              <a:t>】</a:t>
            </a:r>
          </a:p>
          <a:p>
            <a:r>
              <a:rPr lang="en-US" altLang="zh-CN" dirty="0"/>
              <a:t>2</a:t>
            </a:r>
            <a:r>
              <a:rPr lang="zh-CN" altLang="en-US" dirty="0"/>
              <a:t>）因玩家流失前上月遊戲個數為不確定分佈，故流失前上月遊戲個數為分區展示，</a:t>
            </a:r>
            <a:r>
              <a:rPr lang="en-US" altLang="zh-CN" dirty="0"/>
              <a:t>0</a:t>
            </a:r>
            <a:r>
              <a:rPr lang="zh-CN" altLang="en-US" dirty="0"/>
              <a:t>個，</a:t>
            </a:r>
            <a:r>
              <a:rPr lang="en-US" altLang="zh-CN" dirty="0"/>
              <a:t>1-5</a:t>
            </a:r>
            <a:r>
              <a:rPr lang="zh-CN" altLang="en-US" dirty="0"/>
              <a:t>個，</a:t>
            </a:r>
            <a:r>
              <a:rPr lang="en-US" altLang="zh-CN" dirty="0"/>
              <a:t>6-10</a:t>
            </a:r>
            <a:r>
              <a:rPr lang="zh-CN" altLang="en-US" dirty="0"/>
              <a:t>個</a:t>
            </a:r>
            <a:r>
              <a:rPr lang="en-US" altLang="zh-CN" dirty="0"/>
              <a:t>…</a:t>
            </a:r>
            <a:r>
              <a:rPr lang="zh-CN" altLang="en-US" dirty="0"/>
              <a:t>如需詳細分佈資料可點擊遊戲個數“</a:t>
            </a:r>
            <a:r>
              <a:rPr lang="en-US" altLang="zh-CN" dirty="0"/>
              <a:t>0</a:t>
            </a:r>
            <a:r>
              <a:rPr lang="zh-CN" altLang="en-US" dirty="0"/>
              <a:t>”邊的“</a:t>
            </a:r>
            <a:r>
              <a:rPr lang="en-US" altLang="zh-CN" dirty="0"/>
              <a:t>+</a:t>
            </a:r>
            <a:r>
              <a:rPr lang="zh-CN" altLang="en-US" dirty="0"/>
              <a:t>”</a:t>
            </a:r>
            <a:endParaRPr lang="en-US" altLang="zh-CN" dirty="0"/>
          </a:p>
          <a:p>
            <a:r>
              <a:rPr lang="en-US" altLang="zh-CN" dirty="0"/>
              <a:t>3</a:t>
            </a:r>
            <a:r>
              <a:rPr lang="zh-CN" altLang="en-US" dirty="0"/>
              <a:t>）看板問號處點擊可展示看板展現問題及對應問題操作攻略</a:t>
            </a:r>
            <a:endParaRPr lang="en-US" altLang="zh-CN" dirty="0"/>
          </a:p>
          <a:p>
            <a:endParaRPr lang="zh-CN" altLang="en-US" dirty="0"/>
          </a:p>
          <a:p>
            <a:endParaRPr lang="zh-CN" altLang="en-US" dirty="0"/>
          </a:p>
        </p:txBody>
      </p:sp>
      <p:sp>
        <p:nvSpPr>
          <p:cNvPr id="4" name="灯片编号占位符 3"/>
          <p:cNvSpPr>
            <a:spLocks noGrp="1"/>
          </p:cNvSpPr>
          <p:nvPr>
            <p:ph type="sldNum" sz="quarter" idx="5"/>
          </p:nvPr>
        </p:nvSpPr>
        <p:spPr/>
        <p:txBody>
          <a:bodyPr/>
          <a:lstStyle/>
          <a:p>
            <a:fld id="{A90BB234-CAA8-4525-99DC-872E89321E40}" type="slidenum">
              <a:rPr lang="zh-CN" altLang="en-US" smtClean="0"/>
              <a:t>8</a:t>
            </a:fld>
            <a:endParaRPr lang="zh-CN" altLang="en-US" dirty="0"/>
          </a:p>
        </p:txBody>
      </p:sp>
    </p:spTree>
    <p:extLst>
      <p:ext uri="{BB962C8B-B14F-4D97-AF65-F5344CB8AC3E}">
        <p14:creationId xmlns:p14="http://schemas.microsoft.com/office/powerpoint/2010/main" val="3181007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latin typeface="Noto Sans S Chinese Thin" panose="020B0200000000000000" pitchFamily="34" charset="-122"/>
              <a:ea typeface="Noto Sans S Chinese Thin" panose="020B0200000000000000" pitchFamily="34" charset="-122"/>
            </a:endParaRPr>
          </a:p>
        </p:txBody>
      </p:sp>
      <p:sp>
        <p:nvSpPr>
          <p:cNvPr id="4" name="灯片编号占位符 3">
            <a:extLst>
              <a:ext uri="{FF2B5EF4-FFF2-40B4-BE49-F238E27FC236}">
                <a16:creationId xmlns:a16="http://schemas.microsoft.com/office/drawing/2014/main" id="{F17A6E3D-D63B-4621-B767-277F597099F7}"/>
              </a:ext>
            </a:extLst>
          </p:cNvPr>
          <p:cNvSpPr>
            <a:spLocks noGrp="1"/>
          </p:cNvSpPr>
          <p:nvPr>
            <p:ph type="sldNum" sz="quarter" idx="5"/>
          </p:nvPr>
        </p:nvSpPr>
        <p:spPr/>
        <p:txBody>
          <a:bodyPr/>
          <a:lstStyle/>
          <a:p>
            <a:fld id="{A90BB234-CAA8-4525-99DC-872E89321E40}" type="slidenum">
              <a:rPr lang="zh-CN" altLang="en-US" smtClean="0"/>
              <a:t>10</a:t>
            </a:fld>
            <a:endParaRPr lang="zh-CN" altLang="en-US" dirty="0"/>
          </a:p>
        </p:txBody>
      </p:sp>
    </p:spTree>
    <p:extLst>
      <p:ext uri="{BB962C8B-B14F-4D97-AF65-F5344CB8AC3E}">
        <p14:creationId xmlns:p14="http://schemas.microsoft.com/office/powerpoint/2010/main" val="30215342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首頁A">
    <p:bg>
      <p:bgPr>
        <a:solidFill>
          <a:schemeClr val="bg1"/>
        </a:solidFill>
        <a:effectLst/>
      </p:bgPr>
    </p:bg>
    <p:spTree>
      <p:nvGrpSpPr>
        <p:cNvPr id="1" name=""/>
        <p:cNvGrpSpPr/>
        <p:nvPr/>
      </p:nvGrpSpPr>
      <p:grpSpPr>
        <a:xfrm>
          <a:off x="0" y="0"/>
          <a:ext cx="0" cy="0"/>
          <a:chOff x="0" y="0"/>
          <a:chExt cx="0" cy="0"/>
        </a:xfrm>
      </p:grpSpPr>
      <p:pic>
        <p:nvPicPr>
          <p:cNvPr id="7" name="圖片 4">
            <a:extLst>
              <a:ext uri="{FF2B5EF4-FFF2-40B4-BE49-F238E27FC236}">
                <a16:creationId xmlns:a16="http://schemas.microsoft.com/office/drawing/2014/main" id="{D8A3FAEF-96B1-44A1-8F53-943D8F821094}"/>
              </a:ext>
            </a:extLst>
          </p:cNvPr>
          <p:cNvPicPr>
            <a:picLocks noChangeAspect="1"/>
          </p:cNvPicPr>
          <p:nvPr userDrawn="1"/>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08741" y="5902411"/>
            <a:ext cx="2710891" cy="955589"/>
          </a:xfrm>
          <a:prstGeom prst="rect">
            <a:avLst/>
          </a:prstGeom>
        </p:spPr>
      </p:pic>
      <p:pic>
        <p:nvPicPr>
          <p:cNvPr id="8" name="圖片 3">
            <a:extLst>
              <a:ext uri="{FF2B5EF4-FFF2-40B4-BE49-F238E27FC236}">
                <a16:creationId xmlns:a16="http://schemas.microsoft.com/office/drawing/2014/main" id="{B460D8F7-378E-4CEF-A2EC-35B3CC7029A9}"/>
              </a:ext>
            </a:extLst>
          </p:cNvPr>
          <p:cNvPicPr>
            <a:picLocks noChangeAspect="1"/>
          </p:cNvPicPr>
          <p:nvPr userDrawn="1"/>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303221" y="3781168"/>
            <a:ext cx="5888779" cy="3069173"/>
          </a:xfrm>
          <a:prstGeom prst="rect">
            <a:avLst/>
          </a:prstGeom>
        </p:spPr>
      </p:pic>
    </p:spTree>
    <p:extLst>
      <p:ext uri="{BB962C8B-B14F-4D97-AF65-F5344CB8AC3E}">
        <p14:creationId xmlns:p14="http://schemas.microsoft.com/office/powerpoint/2010/main" val="1123978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空白">
    <p:spTree>
      <p:nvGrpSpPr>
        <p:cNvPr id="1" name=""/>
        <p:cNvGrpSpPr/>
        <p:nvPr/>
      </p:nvGrpSpPr>
      <p:grpSpPr>
        <a:xfrm>
          <a:off x="0" y="0"/>
          <a:ext cx="0" cy="0"/>
          <a:chOff x="0" y="0"/>
          <a:chExt cx="0" cy="0"/>
        </a:xfrm>
      </p:grpSpPr>
      <p:sp>
        <p:nvSpPr>
          <p:cNvPr id="8" name="标题 1">
            <a:extLst>
              <a:ext uri="{FF2B5EF4-FFF2-40B4-BE49-F238E27FC236}">
                <a16:creationId xmlns:a16="http://schemas.microsoft.com/office/drawing/2014/main" id="{A56EF77A-1029-4B8F-B510-7734D059AC14}"/>
              </a:ext>
            </a:extLst>
          </p:cNvPr>
          <p:cNvSpPr txBox="1">
            <a:spLocks/>
          </p:cNvSpPr>
          <p:nvPr userDrawn="1"/>
        </p:nvSpPr>
        <p:spPr>
          <a:xfrm>
            <a:off x="413332" y="80829"/>
            <a:ext cx="11410367" cy="60584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zh-CN" altLang="en-US" sz="4000" dirty="0">
              <a:latin typeface="Noto Sans S Chinese Regular" panose="020B0500000000000000" pitchFamily="34" charset="-122"/>
              <a:ea typeface="Noto Sans S Chinese Regular" panose="020B0500000000000000" pitchFamily="34" charset="-122"/>
            </a:endParaRPr>
          </a:p>
        </p:txBody>
      </p:sp>
      <p:pic>
        <p:nvPicPr>
          <p:cNvPr id="11" name="图片 10" descr="文本&#10;&#10;描述已自动生成">
            <a:extLst>
              <a:ext uri="{FF2B5EF4-FFF2-40B4-BE49-F238E27FC236}">
                <a16:creationId xmlns:a16="http://schemas.microsoft.com/office/drawing/2014/main" id="{A3886027-B5D1-4A8B-91EB-0312479A8EF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00038" y="200342"/>
            <a:ext cx="3063875" cy="486329"/>
          </a:xfrm>
          <a:prstGeom prst="rect">
            <a:avLst/>
          </a:prstGeom>
        </p:spPr>
      </p:pic>
      <p:pic>
        <p:nvPicPr>
          <p:cNvPr id="9" name="圖片 3">
            <a:extLst>
              <a:ext uri="{FF2B5EF4-FFF2-40B4-BE49-F238E27FC236}">
                <a16:creationId xmlns:a16="http://schemas.microsoft.com/office/drawing/2014/main" id="{BACBD2D0-0F5D-4FF1-882A-4492B8E1DEC0}"/>
              </a:ext>
            </a:extLst>
          </p:cNvPr>
          <p:cNvPicPr>
            <a:picLocks noChangeAspect="1"/>
          </p:cNvPicPr>
          <p:nvPr userDrawn="1"/>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303221" y="3781168"/>
            <a:ext cx="5888779" cy="3069173"/>
          </a:xfrm>
          <a:prstGeom prst="rect">
            <a:avLst/>
          </a:prstGeom>
        </p:spPr>
      </p:pic>
    </p:spTree>
    <p:extLst>
      <p:ext uri="{BB962C8B-B14F-4D97-AF65-F5344CB8AC3E}">
        <p14:creationId xmlns:p14="http://schemas.microsoft.com/office/powerpoint/2010/main" val="2546481243"/>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8" name="标题 1">
            <a:extLst>
              <a:ext uri="{FF2B5EF4-FFF2-40B4-BE49-F238E27FC236}">
                <a16:creationId xmlns:a16="http://schemas.microsoft.com/office/drawing/2014/main" id="{A56EF77A-1029-4B8F-B510-7734D059AC14}"/>
              </a:ext>
            </a:extLst>
          </p:cNvPr>
          <p:cNvSpPr txBox="1">
            <a:spLocks/>
          </p:cNvSpPr>
          <p:nvPr userDrawn="1"/>
        </p:nvSpPr>
        <p:spPr>
          <a:xfrm>
            <a:off x="413332" y="80829"/>
            <a:ext cx="11410367" cy="60584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zh-CN" altLang="en-US" sz="4000" dirty="0">
              <a:latin typeface="Noto Sans S Chinese Regular" panose="020B0500000000000000" pitchFamily="34" charset="-122"/>
              <a:ea typeface="Noto Sans S Chinese Regular" panose="020B0500000000000000" pitchFamily="34" charset="-122"/>
            </a:endParaRPr>
          </a:p>
        </p:txBody>
      </p:sp>
      <p:sp>
        <p:nvSpPr>
          <p:cNvPr id="9" name="标题 1">
            <a:extLst>
              <a:ext uri="{FF2B5EF4-FFF2-40B4-BE49-F238E27FC236}">
                <a16:creationId xmlns:a16="http://schemas.microsoft.com/office/drawing/2014/main" id="{E20570EB-8736-4017-AFCA-47C4CD9EC19D}"/>
              </a:ext>
            </a:extLst>
          </p:cNvPr>
          <p:cNvSpPr>
            <a:spLocks noGrp="1"/>
          </p:cNvSpPr>
          <p:nvPr>
            <p:ph type="title"/>
          </p:nvPr>
        </p:nvSpPr>
        <p:spPr>
          <a:xfrm>
            <a:off x="368301" y="285749"/>
            <a:ext cx="11481467" cy="396000"/>
          </a:xfrm>
        </p:spPr>
        <p:txBody>
          <a:bodyPr anchor="ctr">
            <a:noAutofit/>
          </a:bodyPr>
          <a:lstStyle>
            <a:lvl1pPr algn="l">
              <a:lnSpc>
                <a:spcPct val="100000"/>
              </a:lnSpc>
              <a:defRPr sz="2200"/>
            </a:lvl1pPr>
          </a:lstStyle>
          <a:p>
            <a:r>
              <a:rPr lang="zh-CN" altLang="en-US" dirty="0"/>
              <a:t>单击此处编辑母版标题样式</a:t>
            </a:r>
          </a:p>
        </p:txBody>
      </p:sp>
      <p:sp>
        <p:nvSpPr>
          <p:cNvPr id="5" name="矩形: 圆角 4">
            <a:extLst>
              <a:ext uri="{FF2B5EF4-FFF2-40B4-BE49-F238E27FC236}">
                <a16:creationId xmlns:a16="http://schemas.microsoft.com/office/drawing/2014/main" id="{3F666EBC-915B-4FBB-8885-C28502689B0B}"/>
              </a:ext>
            </a:extLst>
          </p:cNvPr>
          <p:cNvSpPr/>
          <p:nvPr userDrawn="1"/>
        </p:nvSpPr>
        <p:spPr>
          <a:xfrm>
            <a:off x="306000" y="293925"/>
            <a:ext cx="72000" cy="180000"/>
          </a:xfrm>
          <a:prstGeom prst="roundRect">
            <a:avLst/>
          </a:prstGeom>
          <a:solidFill>
            <a:srgbClr val="9DB9E0"/>
          </a:solidFill>
          <a:ln>
            <a:solidFill>
              <a:srgbClr val="9DB9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a:extLst>
              <a:ext uri="{FF2B5EF4-FFF2-40B4-BE49-F238E27FC236}">
                <a16:creationId xmlns:a16="http://schemas.microsoft.com/office/drawing/2014/main" id="{AD95883A-1288-49D4-88E3-39DBF66A4CBC}"/>
              </a:ext>
            </a:extLst>
          </p:cNvPr>
          <p:cNvSpPr/>
          <p:nvPr userDrawn="1"/>
        </p:nvSpPr>
        <p:spPr>
          <a:xfrm>
            <a:off x="306365" y="496888"/>
            <a:ext cx="72000" cy="180000"/>
          </a:xfrm>
          <a:prstGeom prst="roundRect">
            <a:avLst/>
          </a:prstGeom>
          <a:solidFill>
            <a:schemeClr val="bg1"/>
          </a:solidFill>
          <a:ln>
            <a:solidFill>
              <a:srgbClr val="9DB9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灯片编号占位符 18">
            <a:extLst>
              <a:ext uri="{FF2B5EF4-FFF2-40B4-BE49-F238E27FC236}">
                <a16:creationId xmlns:a16="http://schemas.microsoft.com/office/drawing/2014/main" id="{8923FC4D-BCD5-4F10-8C5A-360B952EC84C}"/>
              </a:ext>
            </a:extLst>
          </p:cNvPr>
          <p:cNvSpPr>
            <a:spLocks noGrp="1"/>
          </p:cNvSpPr>
          <p:nvPr>
            <p:ph type="sldNum" sz="quarter" idx="12"/>
          </p:nvPr>
        </p:nvSpPr>
        <p:spPr>
          <a:xfrm>
            <a:off x="11279954" y="6233221"/>
            <a:ext cx="747659" cy="296734"/>
          </a:xfrm>
        </p:spPr>
        <p:txBody>
          <a:bodyPr/>
          <a:lstStyle>
            <a:lvl1pPr algn="ctr">
              <a:defRPr>
                <a:solidFill>
                  <a:schemeClr val="tx1"/>
                </a:solidFill>
              </a:defRPr>
            </a:lvl1pPr>
          </a:lstStyle>
          <a:p>
            <a:fld id="{E9982F2F-007C-48EF-ACAA-A879DE0C084A}" type="slidenum">
              <a:rPr lang="zh-CN" altLang="en-US" smtClean="0"/>
              <a:pPr/>
              <a:t>‹#›</a:t>
            </a:fld>
            <a:endParaRPr lang="zh-CN" altLang="en-US" dirty="0"/>
          </a:p>
        </p:txBody>
      </p:sp>
      <p:pic>
        <p:nvPicPr>
          <p:cNvPr id="24" name="图片 23">
            <a:extLst>
              <a:ext uri="{FF2B5EF4-FFF2-40B4-BE49-F238E27FC236}">
                <a16:creationId xmlns:a16="http://schemas.microsoft.com/office/drawing/2014/main" id="{6A12964D-2DE3-497C-AD86-BA8752FBC257}"/>
              </a:ext>
            </a:extLst>
          </p:cNvPr>
          <p:cNvPicPr>
            <a:picLocks noChangeAspect="1"/>
          </p:cNvPicPr>
          <p:nvPr userDrawn="1"/>
        </p:nvPicPr>
        <p:blipFill>
          <a:blip r:embed="rId2">
            <a:alphaModFix amt="30000"/>
          </a:blip>
          <a:stretch>
            <a:fillRect/>
          </a:stretch>
        </p:blipFill>
        <p:spPr>
          <a:xfrm>
            <a:off x="11465070" y="6194441"/>
            <a:ext cx="391968" cy="359621"/>
          </a:xfrm>
          <a:prstGeom prst="rect">
            <a:avLst/>
          </a:prstGeom>
        </p:spPr>
      </p:pic>
      <p:sp>
        <p:nvSpPr>
          <p:cNvPr id="2" name="文本框 1">
            <a:extLst>
              <a:ext uri="{FF2B5EF4-FFF2-40B4-BE49-F238E27FC236}">
                <a16:creationId xmlns:a16="http://schemas.microsoft.com/office/drawing/2014/main" id="{7EB677EA-B8EC-47E8-90C5-3402EF98B903}"/>
              </a:ext>
            </a:extLst>
          </p:cNvPr>
          <p:cNvSpPr txBox="1"/>
          <p:nvPr userDrawn="1"/>
        </p:nvSpPr>
        <p:spPr>
          <a:xfrm>
            <a:off x="10178473" y="6249873"/>
            <a:ext cx="1313820" cy="261610"/>
          </a:xfrm>
          <a:prstGeom prst="rect">
            <a:avLst/>
          </a:prstGeom>
          <a:noFill/>
        </p:spPr>
        <p:txBody>
          <a:bodyPr wrap="square" rtlCol="0">
            <a:spAutoFit/>
          </a:bodyPr>
          <a:lstStyle/>
          <a:p>
            <a:pPr algn="ctr"/>
            <a:r>
              <a:rPr lang="en-US" altLang="zh-CN" sz="1100" dirty="0"/>
              <a:t>XSG | </a:t>
            </a:r>
            <a:r>
              <a:rPr lang="zh-CN" altLang="en-US" sz="1100" dirty="0"/>
              <a:t>商業研究部</a:t>
            </a:r>
          </a:p>
        </p:txBody>
      </p:sp>
      <p:pic>
        <p:nvPicPr>
          <p:cNvPr id="14" name="圖片 4">
            <a:extLst>
              <a:ext uri="{FF2B5EF4-FFF2-40B4-BE49-F238E27FC236}">
                <a16:creationId xmlns:a16="http://schemas.microsoft.com/office/drawing/2014/main" id="{25F8D0BD-BF39-4967-9DE5-EABEAC650F9D}"/>
              </a:ext>
            </a:extLst>
          </p:cNvPr>
          <p:cNvPicPr>
            <a:picLocks noChangeAspect="1"/>
          </p:cNvPicPr>
          <p:nvPr userDrawn="1"/>
        </p:nvPicPr>
        <p:blipFill>
          <a:blip r:embed="rId3"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687688" y="259341"/>
            <a:ext cx="1184532" cy="417547"/>
          </a:xfrm>
          <a:prstGeom prst="rect">
            <a:avLst/>
          </a:prstGeom>
        </p:spPr>
      </p:pic>
    </p:spTree>
    <p:extLst>
      <p:ext uri="{BB962C8B-B14F-4D97-AF65-F5344CB8AC3E}">
        <p14:creationId xmlns:p14="http://schemas.microsoft.com/office/powerpoint/2010/main" val="351724936"/>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尾頁">
    <p:bg>
      <p:bgPr>
        <a:solidFill>
          <a:schemeClr val="bg1"/>
        </a:solidFill>
        <a:effectLst/>
      </p:bgPr>
    </p:bg>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3258D937-D9B6-4B92-8076-451ABA4C7709}"/>
              </a:ext>
            </a:extLst>
          </p:cNvPr>
          <p:cNvPicPr>
            <a:picLocks noChangeAspect="1"/>
          </p:cNvPicPr>
          <p:nvPr userDrawn="1"/>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303221" y="3781168"/>
            <a:ext cx="5888779" cy="3069173"/>
          </a:xfrm>
          <a:prstGeom prst="rect">
            <a:avLst/>
          </a:prstGeom>
        </p:spPr>
      </p:pic>
      <p:pic>
        <p:nvPicPr>
          <p:cNvPr id="3" name="图片 2" descr="文本&#10;&#10;描述已自动生成">
            <a:extLst>
              <a:ext uri="{FF2B5EF4-FFF2-40B4-BE49-F238E27FC236}">
                <a16:creationId xmlns:a16="http://schemas.microsoft.com/office/drawing/2014/main" id="{4F064620-1F50-414A-9B28-8734FB5987F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00038" y="200342"/>
            <a:ext cx="3063875" cy="486329"/>
          </a:xfrm>
          <a:prstGeom prst="rect">
            <a:avLst/>
          </a:prstGeom>
        </p:spPr>
      </p:pic>
    </p:spTree>
    <p:extLst>
      <p:ext uri="{BB962C8B-B14F-4D97-AF65-F5344CB8AC3E}">
        <p14:creationId xmlns:p14="http://schemas.microsoft.com/office/powerpoint/2010/main" val="105482506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2C8C59FE-E7CB-456A-80E7-C231D3E99E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19DF7B97-3793-4426-91ED-66DCDAFCFD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a:extLst>
              <a:ext uri="{FF2B5EF4-FFF2-40B4-BE49-F238E27FC236}">
                <a16:creationId xmlns:a16="http://schemas.microsoft.com/office/drawing/2014/main" id="{6046E5F3-F06E-47BE-95A7-365103D1A8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CN" altLang="en-US"/>
          </a:p>
        </p:txBody>
      </p:sp>
      <p:sp>
        <p:nvSpPr>
          <p:cNvPr id="5" name="页脚占位符 4">
            <a:extLst>
              <a:ext uri="{FF2B5EF4-FFF2-40B4-BE49-F238E27FC236}">
                <a16:creationId xmlns:a16="http://schemas.microsoft.com/office/drawing/2014/main" id="{ADE20B87-A443-4064-A34C-73385AB875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2B82CB4A-261D-4EE9-B050-F68D014A93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982F2F-007C-48EF-ACAA-A879DE0C084A}" type="slidenum">
              <a:rPr lang="zh-CN" altLang="en-US" smtClean="0"/>
              <a:t>‹#›</a:t>
            </a:fld>
            <a:endParaRPr lang="zh-CN" altLang="en-US" dirty="0"/>
          </a:p>
        </p:txBody>
      </p:sp>
    </p:spTree>
    <p:extLst>
      <p:ext uri="{BB962C8B-B14F-4D97-AF65-F5344CB8AC3E}">
        <p14:creationId xmlns:p14="http://schemas.microsoft.com/office/powerpoint/2010/main" val="3888367368"/>
      </p:ext>
    </p:extLst>
  </p:cSld>
  <p:clrMap bg1="lt1" tx1="dk1" bg2="lt2" tx2="dk2" accent1="accent1" accent2="accent2" accent3="accent3" accent4="accent4" accent5="accent5" accent6="accent6" hlink="hlink" folHlink="folHlink"/>
  <p:sldLayoutIdLst>
    <p:sldLayoutId id="2147483660" r:id="rId1"/>
    <p:sldLayoutId id="2147483663" r:id="rId2"/>
    <p:sldLayoutId id="2147483655" r:id="rId3"/>
    <p:sldLayoutId id="2147483661"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189" userDrawn="1">
          <p15:clr>
            <a:srgbClr val="F26B43"/>
          </p15:clr>
        </p15:guide>
        <p15:guide id="5" orient="horz" pos="432" userDrawn="1">
          <p15:clr>
            <a:srgbClr val="F26B43"/>
          </p15:clr>
        </p15:guide>
        <p15:guide id="6" orient="horz" pos="3888" userDrawn="1">
          <p15:clr>
            <a:srgbClr val="F26B43"/>
          </p15:clr>
        </p15:guide>
        <p15:guide id="8" orient="horz" pos="3067" userDrawn="1">
          <p15:clr>
            <a:srgbClr val="F26B43"/>
          </p15:clr>
        </p15:guide>
        <p15:guide id="9" pos="7469" userDrawn="1">
          <p15:clr>
            <a:srgbClr val="F26B43"/>
          </p15:clr>
        </p15:guide>
        <p15:guide id="10" orient="horz" pos="1253" userDrawn="1">
          <p15:clr>
            <a:srgbClr val="F26B43"/>
          </p15:clr>
        </p15:guide>
        <p15:guide id="11" pos="5654" userDrawn="1">
          <p15:clr>
            <a:srgbClr val="F26B43"/>
          </p15:clr>
        </p15:guide>
        <p15:guide id="12" pos="202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2019年设计部规划">
            <a:extLst>
              <a:ext uri="{FF2B5EF4-FFF2-40B4-BE49-F238E27FC236}">
                <a16:creationId xmlns:a16="http://schemas.microsoft.com/office/drawing/2014/main" id="{1C458379-1BA5-4687-91FF-43B865513764}"/>
              </a:ext>
            </a:extLst>
          </p:cNvPr>
          <p:cNvSpPr txBox="1"/>
          <p:nvPr/>
        </p:nvSpPr>
        <p:spPr>
          <a:xfrm>
            <a:off x="1857909" y="1899255"/>
            <a:ext cx="5364926" cy="512961"/>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ctr">
            <a:spAutoFit/>
          </a:bodyPr>
          <a:lstStyle>
            <a:lvl1pPr algn="l" defTabSz="584200">
              <a:defRPr sz="6000">
                <a:solidFill>
                  <a:srgbClr val="FFFFFF"/>
                </a:solidFill>
                <a:latin typeface="Microsoft YaHei"/>
                <a:ea typeface="Microsoft YaHei"/>
                <a:cs typeface="Microsoft YaHei"/>
                <a:sym typeface="Microsoft YaHei"/>
              </a:defRPr>
            </a:lvl1pPr>
          </a:lstStyle>
          <a:p>
            <a:r>
              <a:rPr lang="zh-CN" altLang="en-US" sz="3000" dirty="0">
                <a:solidFill>
                  <a:schemeClr val="tx1"/>
                </a:solidFill>
                <a:latin typeface="+mj-lt"/>
              </a:rPr>
              <a:t>玩家遊戲流向模型</a:t>
            </a:r>
            <a:endParaRPr sz="3000" dirty="0">
              <a:solidFill>
                <a:schemeClr val="tx1"/>
              </a:solidFill>
              <a:latin typeface="+mj-lt"/>
            </a:endParaRPr>
          </a:p>
        </p:txBody>
      </p:sp>
      <p:sp>
        <p:nvSpPr>
          <p:cNvPr id="10" name="SSP设计组规划">
            <a:extLst>
              <a:ext uri="{FF2B5EF4-FFF2-40B4-BE49-F238E27FC236}">
                <a16:creationId xmlns:a16="http://schemas.microsoft.com/office/drawing/2014/main" id="{C2D20F82-0E57-4F83-8F16-F14A72EE1D85}"/>
              </a:ext>
            </a:extLst>
          </p:cNvPr>
          <p:cNvSpPr txBox="1"/>
          <p:nvPr/>
        </p:nvSpPr>
        <p:spPr>
          <a:xfrm>
            <a:off x="1857910" y="2827099"/>
            <a:ext cx="5364926" cy="359073"/>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ctr">
            <a:spAutoFit/>
          </a:bodyPr>
          <a:lstStyle>
            <a:lvl1pPr algn="l" defTabSz="584200">
              <a:defRPr sz="4000" b="0">
                <a:solidFill>
                  <a:srgbClr val="FFFFFF"/>
                </a:solidFill>
                <a:latin typeface="Microsoft YaHei"/>
                <a:ea typeface="Microsoft YaHei"/>
                <a:cs typeface="Microsoft YaHei"/>
                <a:sym typeface="Microsoft YaHei"/>
              </a:defRPr>
            </a:lvl1pPr>
          </a:lstStyle>
          <a:p>
            <a:r>
              <a:rPr lang="zh-CN" altLang="en-US" sz="2000" dirty="0">
                <a:solidFill>
                  <a:schemeClr val="tx1"/>
                </a:solidFill>
                <a:latin typeface="+mj-ea"/>
                <a:ea typeface="+mj-ea"/>
              </a:rPr>
              <a:t>流向看板落地宣講及未來完善方向</a:t>
            </a:r>
          </a:p>
        </p:txBody>
      </p:sp>
      <p:sp>
        <p:nvSpPr>
          <p:cNvPr id="11" name="线条">
            <a:extLst>
              <a:ext uri="{FF2B5EF4-FFF2-40B4-BE49-F238E27FC236}">
                <a16:creationId xmlns:a16="http://schemas.microsoft.com/office/drawing/2014/main" id="{DBA66DF9-1B3C-4F51-86E3-1E632E59E0F3}"/>
              </a:ext>
            </a:extLst>
          </p:cNvPr>
          <p:cNvSpPr/>
          <p:nvPr/>
        </p:nvSpPr>
        <p:spPr>
          <a:xfrm flipH="1" flipV="1">
            <a:off x="1890824" y="4038596"/>
            <a:ext cx="331467" cy="0"/>
          </a:xfrm>
          <a:prstGeom prst="line">
            <a:avLst/>
          </a:prstGeom>
          <a:ln w="63500">
            <a:solidFill>
              <a:srgbClr val="9DB9E0"/>
            </a:solidFill>
            <a:miter lim="400000"/>
          </a:ln>
        </p:spPr>
        <p:txBody>
          <a:bodyPr lIns="25400" tIns="25400" rIns="25400" bIns="25400" anchor="ctr"/>
          <a:lstStyle/>
          <a:p>
            <a:pPr defTabSz="228600">
              <a:defRPr sz="1200" b="0">
                <a:latin typeface="Helvetica"/>
                <a:ea typeface="Helvetica"/>
                <a:cs typeface="Helvetica"/>
                <a:sym typeface="Helvetica"/>
              </a:defRPr>
            </a:pPr>
            <a:endParaRPr sz="600"/>
          </a:p>
        </p:txBody>
      </p:sp>
      <p:sp>
        <p:nvSpPr>
          <p:cNvPr id="12" name="黄海澄">
            <a:extLst>
              <a:ext uri="{FF2B5EF4-FFF2-40B4-BE49-F238E27FC236}">
                <a16:creationId xmlns:a16="http://schemas.microsoft.com/office/drawing/2014/main" id="{2D8D2E0B-F6C8-41FA-A2CB-D300F3FABD97}"/>
              </a:ext>
            </a:extLst>
          </p:cNvPr>
          <p:cNvSpPr txBox="1"/>
          <p:nvPr/>
        </p:nvSpPr>
        <p:spPr>
          <a:xfrm>
            <a:off x="1857910" y="4154421"/>
            <a:ext cx="4040202" cy="359073"/>
          </a:xfrm>
          <a:prstGeom prst="rect">
            <a:avLst/>
          </a:prstGeom>
          <a:ln w="12700">
            <a:miter lim="400000"/>
          </a:ln>
          <a:extLst>
            <a:ext uri="{C572A759-6A51-4108-AA02-DFA0A04FC94B}">
              <ma14:wrappingTextBoxFlag xmlns:ma14="http://schemas.microsoft.com/office/mac/drawingml/2011/main" xmlns="" val="1"/>
            </a:ext>
          </a:extLst>
        </p:spPr>
        <p:txBody>
          <a:bodyPr lIns="25400" tIns="25400" rIns="25400" bIns="25400" anchor="ctr">
            <a:spAutoFit/>
          </a:bodyPr>
          <a:lstStyle>
            <a:lvl1pPr algn="l" defTabSz="584200">
              <a:defRPr sz="4000" b="0">
                <a:solidFill>
                  <a:srgbClr val="FFFFFF"/>
                </a:solidFill>
                <a:latin typeface="Microsoft YaHei"/>
                <a:ea typeface="Microsoft YaHei"/>
                <a:cs typeface="Microsoft YaHei"/>
                <a:sym typeface="Microsoft YaHei"/>
              </a:defRPr>
            </a:lvl1pPr>
          </a:lstStyle>
          <a:p>
            <a:r>
              <a:rPr lang="zh-CN" altLang="en-US" sz="2000" dirty="0">
                <a:solidFill>
                  <a:schemeClr val="tx1"/>
                </a:solidFill>
              </a:rPr>
              <a:t>商業研究部</a:t>
            </a:r>
            <a:endParaRPr lang="en-US" altLang="zh-CN" sz="2000" dirty="0">
              <a:solidFill>
                <a:schemeClr val="tx1"/>
              </a:solidFill>
            </a:endParaRPr>
          </a:p>
        </p:txBody>
      </p:sp>
      <p:cxnSp>
        <p:nvCxnSpPr>
          <p:cNvPr id="13" name="PA-直线连接符 4">
            <a:extLst>
              <a:ext uri="{FF2B5EF4-FFF2-40B4-BE49-F238E27FC236}">
                <a16:creationId xmlns:a16="http://schemas.microsoft.com/office/drawing/2014/main" id="{C5CA7792-0B48-44C5-8059-5114EE728AAE}"/>
              </a:ext>
            </a:extLst>
          </p:cNvPr>
          <p:cNvCxnSpPr>
            <a:cxnSpLocks/>
          </p:cNvCxnSpPr>
          <p:nvPr>
            <p:custDataLst>
              <p:tags r:id="rId1"/>
            </p:custDataLst>
          </p:nvPr>
        </p:nvCxnSpPr>
        <p:spPr>
          <a:xfrm>
            <a:off x="1890824" y="2615198"/>
            <a:ext cx="1956174" cy="0"/>
          </a:xfrm>
          <a:prstGeom prst="line">
            <a:avLst/>
          </a:prstGeom>
          <a:noFill/>
          <a:ln w="25400" cap="flat">
            <a:solidFill>
              <a:srgbClr val="9DB9E0"/>
            </a:solidFill>
            <a:prstDash val="solid"/>
            <a:miter lim="400000"/>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629022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F87E36FE-59F8-4619-96E4-3EE189538478}"/>
              </a:ext>
            </a:extLst>
          </p:cNvPr>
          <p:cNvSpPr txBox="1"/>
          <p:nvPr/>
        </p:nvSpPr>
        <p:spPr>
          <a:xfrm>
            <a:off x="4664615" y="2721931"/>
            <a:ext cx="2862771" cy="707886"/>
          </a:xfrm>
          <a:prstGeom prst="rect">
            <a:avLst/>
          </a:prstGeom>
          <a:noFill/>
        </p:spPr>
        <p:txBody>
          <a:bodyPr wrap="none" rtlCol="0">
            <a:spAutoFit/>
          </a:bodyPr>
          <a:lstStyle/>
          <a:p>
            <a:r>
              <a:rPr lang="en-US" altLang="zh-TW" sz="4000" dirty="0">
                <a:latin typeface="Verdana" panose="020B0604030504040204" pitchFamily="34" charset="0"/>
                <a:ea typeface="Verdana" panose="020B0604030504040204" pitchFamily="34" charset="0"/>
              </a:rPr>
              <a:t>Thank</a:t>
            </a:r>
            <a:r>
              <a:rPr lang="zh-TW" altLang="en-US" sz="4000" dirty="0">
                <a:latin typeface="Verdana" panose="020B0604030504040204" pitchFamily="34" charset="0"/>
              </a:rPr>
              <a:t> </a:t>
            </a:r>
            <a:r>
              <a:rPr lang="en-US" altLang="zh-TW" sz="4000" dirty="0">
                <a:latin typeface="Verdana" panose="020B0604030504040204" pitchFamily="34" charset="0"/>
                <a:ea typeface="Verdana" panose="020B0604030504040204" pitchFamily="34" charset="0"/>
              </a:rPr>
              <a:t>You</a:t>
            </a:r>
            <a:endParaRPr lang="zh-TW" altLang="en-US" sz="4000" dirty="0">
              <a:latin typeface="Verdana" panose="020B0604030504040204" pitchFamily="34" charset="0"/>
            </a:endParaRPr>
          </a:p>
        </p:txBody>
      </p:sp>
    </p:spTree>
    <p:extLst>
      <p:ext uri="{BB962C8B-B14F-4D97-AF65-F5344CB8AC3E}">
        <p14:creationId xmlns:p14="http://schemas.microsoft.com/office/powerpoint/2010/main" val="4012603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FBB1FF94-43A3-4E7B-A7DD-7C96A23A3DF0}"/>
              </a:ext>
            </a:extLst>
          </p:cNvPr>
          <p:cNvSpPr/>
          <p:nvPr/>
        </p:nvSpPr>
        <p:spPr>
          <a:xfrm>
            <a:off x="3699991" y="924210"/>
            <a:ext cx="5583418" cy="797035"/>
          </a:xfrm>
          <a:prstGeom prst="roundRect">
            <a:avLst/>
          </a:prstGeom>
          <a:solidFill>
            <a:schemeClr val="bg1"/>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b="1" dirty="0">
                <a:solidFill>
                  <a:srgbClr val="96AED7"/>
                </a:solidFill>
                <a:ea typeface="微软雅黑" panose="020B0503020204020204" charset="-122"/>
              </a:rPr>
              <a:t>SLOT</a:t>
            </a:r>
            <a:r>
              <a:rPr lang="zh-CN" altLang="en-US" sz="1600" b="1" dirty="0">
                <a:solidFill>
                  <a:srgbClr val="96AED7"/>
                </a:solidFill>
                <a:ea typeface="微软雅黑" panose="020B0503020204020204" charset="-122"/>
              </a:rPr>
              <a:t>品類繁多，</a:t>
            </a:r>
            <a:endParaRPr lang="en-US" altLang="zh-CN" sz="1600" b="1" dirty="0">
              <a:solidFill>
                <a:srgbClr val="96AED7"/>
              </a:solidFill>
              <a:ea typeface="微软雅黑" panose="020B0503020204020204" charset="-122"/>
            </a:endParaRPr>
          </a:p>
          <a:p>
            <a:r>
              <a:rPr lang="zh-CN" altLang="en-US" sz="1600" b="1" dirty="0">
                <a:solidFill>
                  <a:srgbClr val="96AED7"/>
                </a:solidFill>
                <a:ea typeface="微软雅黑" panose="020B0503020204020204" charset="-122"/>
              </a:rPr>
              <a:t>用戶選擇多樣，用戶流失成本低</a:t>
            </a:r>
            <a:endParaRPr lang="en-US" altLang="zh-CN" sz="1600" b="1" dirty="0">
              <a:solidFill>
                <a:srgbClr val="96AED7"/>
              </a:solidFill>
              <a:ea typeface="微软雅黑" panose="020B0503020204020204" charset="-122"/>
            </a:endParaRPr>
          </a:p>
        </p:txBody>
      </p:sp>
      <p:sp>
        <p:nvSpPr>
          <p:cNvPr id="5" name="椭圆 4">
            <a:extLst>
              <a:ext uri="{FF2B5EF4-FFF2-40B4-BE49-F238E27FC236}">
                <a16:creationId xmlns:a16="http://schemas.microsoft.com/office/drawing/2014/main" id="{D04E4839-8889-4CA7-9ABA-467F46F33332}"/>
              </a:ext>
            </a:extLst>
          </p:cNvPr>
          <p:cNvSpPr/>
          <p:nvPr/>
        </p:nvSpPr>
        <p:spPr>
          <a:xfrm>
            <a:off x="3216275" y="2152650"/>
            <a:ext cx="1276350" cy="1276350"/>
          </a:xfrm>
          <a:prstGeom prst="ellipse">
            <a:avLst/>
          </a:prstGeom>
          <a:solidFill>
            <a:srgbClr val="96AED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kern="0" spc="124" dirty="0">
                <a:latin typeface="微软雅黑" panose="020B0503020204020204" charset="-122"/>
                <a:ea typeface="微软雅黑" panose="020B0503020204020204" charset="-122"/>
                <a:cs typeface="Noto Sans" charset="0"/>
                <a:sym typeface="Clio Light"/>
              </a:rPr>
              <a:t>顧客體驗</a:t>
            </a:r>
            <a:endParaRPr lang="zh-CN" altLang="en-US" dirty="0"/>
          </a:p>
        </p:txBody>
      </p:sp>
      <p:sp>
        <p:nvSpPr>
          <p:cNvPr id="6" name="矩形: 圆角 5">
            <a:extLst>
              <a:ext uri="{FF2B5EF4-FFF2-40B4-BE49-F238E27FC236}">
                <a16:creationId xmlns:a16="http://schemas.microsoft.com/office/drawing/2014/main" id="{E34E7C86-1C2E-43FB-89DE-83B487CEAA8B}"/>
              </a:ext>
            </a:extLst>
          </p:cNvPr>
          <p:cNvSpPr/>
          <p:nvPr/>
        </p:nvSpPr>
        <p:spPr>
          <a:xfrm>
            <a:off x="4770071" y="2257240"/>
            <a:ext cx="4913417" cy="904658"/>
          </a:xfrm>
          <a:prstGeom prst="roundRect">
            <a:avLst/>
          </a:prstGeom>
          <a:solidFill>
            <a:schemeClr val="bg1"/>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zh-CN" altLang="en-US" sz="1600" b="1" kern="0" spc="124" dirty="0">
                <a:solidFill>
                  <a:srgbClr val="96AED7"/>
                </a:solidFill>
                <a:ea typeface="微软雅黑" panose="020B0503020204020204" charset="-122"/>
                <a:cs typeface="Noto Sans" charset="0"/>
                <a:sym typeface="Clio Light"/>
              </a:rPr>
              <a:t>玩家群體多樣</a:t>
            </a:r>
            <a:endParaRPr kumimoji="1" lang="en-US" altLang="zh-CN" sz="1600" b="1" kern="0" spc="124" dirty="0">
              <a:solidFill>
                <a:srgbClr val="96AED7"/>
              </a:solidFill>
              <a:ea typeface="微软雅黑" panose="020B0503020204020204" charset="-122"/>
              <a:cs typeface="Noto Sans" charset="0"/>
              <a:sym typeface="Clio Light"/>
            </a:endParaRPr>
          </a:p>
          <a:p>
            <a:r>
              <a:rPr kumimoji="1" lang="zh-CN" altLang="en-US" sz="1600" b="1" kern="0" spc="124" dirty="0">
                <a:solidFill>
                  <a:srgbClr val="96AED7"/>
                </a:solidFill>
                <a:ea typeface="微软雅黑" panose="020B0503020204020204" charset="-122"/>
                <a:sym typeface="Clio Light"/>
              </a:rPr>
              <a:t>尋找每個玩家喜愛的遊戲成本高，耗時大</a:t>
            </a:r>
            <a:endParaRPr lang="zh-CN" altLang="en-US" sz="1600" b="1" dirty="0">
              <a:solidFill>
                <a:srgbClr val="96AED7"/>
              </a:solidFill>
              <a:ea typeface="微软雅黑" panose="020B0503020204020204" charset="-122"/>
            </a:endParaRPr>
          </a:p>
        </p:txBody>
      </p:sp>
      <p:sp>
        <p:nvSpPr>
          <p:cNvPr id="7" name="文本框 6">
            <a:extLst>
              <a:ext uri="{FF2B5EF4-FFF2-40B4-BE49-F238E27FC236}">
                <a16:creationId xmlns:a16="http://schemas.microsoft.com/office/drawing/2014/main" id="{D7440CBB-15C5-4A92-9C05-B02BDA621B1B}"/>
              </a:ext>
            </a:extLst>
          </p:cNvPr>
          <p:cNvSpPr txBox="1"/>
          <p:nvPr/>
        </p:nvSpPr>
        <p:spPr>
          <a:xfrm>
            <a:off x="445241" y="1089353"/>
            <a:ext cx="2187019" cy="369332"/>
          </a:xfrm>
          <a:prstGeom prst="rect">
            <a:avLst/>
          </a:prstGeom>
          <a:noFill/>
        </p:spPr>
        <p:txBody>
          <a:bodyPr wrap="square" rtlCol="0">
            <a:spAutoFit/>
          </a:bodyPr>
          <a:lstStyle/>
          <a:p>
            <a:r>
              <a:rPr lang="zh-CN" altLang="en-US" dirty="0"/>
              <a:t>外部</a:t>
            </a:r>
          </a:p>
        </p:txBody>
      </p:sp>
      <p:sp>
        <p:nvSpPr>
          <p:cNvPr id="8" name="文本框 7">
            <a:extLst>
              <a:ext uri="{FF2B5EF4-FFF2-40B4-BE49-F238E27FC236}">
                <a16:creationId xmlns:a16="http://schemas.microsoft.com/office/drawing/2014/main" id="{2B732868-5121-44D3-AC6A-3FB2C63C1A7C}"/>
              </a:ext>
            </a:extLst>
          </p:cNvPr>
          <p:cNvSpPr txBox="1"/>
          <p:nvPr/>
        </p:nvSpPr>
        <p:spPr>
          <a:xfrm>
            <a:off x="445241" y="2588232"/>
            <a:ext cx="2063272" cy="369332"/>
          </a:xfrm>
          <a:prstGeom prst="rect">
            <a:avLst/>
          </a:prstGeom>
          <a:noFill/>
        </p:spPr>
        <p:txBody>
          <a:bodyPr wrap="square" rtlCol="0">
            <a:spAutoFit/>
          </a:bodyPr>
          <a:lstStyle/>
          <a:p>
            <a:r>
              <a:rPr lang="zh-CN" altLang="en-US" dirty="0"/>
              <a:t>內部</a:t>
            </a:r>
          </a:p>
        </p:txBody>
      </p:sp>
      <p:sp>
        <p:nvSpPr>
          <p:cNvPr id="9" name="椭圆 8">
            <a:extLst>
              <a:ext uri="{FF2B5EF4-FFF2-40B4-BE49-F238E27FC236}">
                <a16:creationId xmlns:a16="http://schemas.microsoft.com/office/drawing/2014/main" id="{ACD9B70A-A777-4BBA-8D82-4C9AB0A4B46B}"/>
              </a:ext>
            </a:extLst>
          </p:cNvPr>
          <p:cNvSpPr/>
          <p:nvPr/>
        </p:nvSpPr>
        <p:spPr>
          <a:xfrm>
            <a:off x="1800261" y="712788"/>
            <a:ext cx="1276350" cy="1276350"/>
          </a:xfrm>
          <a:prstGeom prst="ellipse">
            <a:avLst/>
          </a:prstGeom>
          <a:solidFill>
            <a:srgbClr val="96AE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kern="0" spc="124" dirty="0">
                <a:latin typeface="微软雅黑" panose="020B0503020204020204" charset="-122"/>
                <a:ea typeface="微软雅黑" panose="020B0503020204020204" charset="-122"/>
                <a:cs typeface="Noto Sans" charset="0"/>
                <a:sym typeface="Clio Light"/>
              </a:rPr>
              <a:t>行業競爭</a:t>
            </a:r>
            <a:endParaRPr lang="zh-CN" altLang="en-US" dirty="0"/>
          </a:p>
        </p:txBody>
      </p:sp>
      <p:sp>
        <p:nvSpPr>
          <p:cNvPr id="10" name="左大括号 9">
            <a:extLst>
              <a:ext uri="{FF2B5EF4-FFF2-40B4-BE49-F238E27FC236}">
                <a16:creationId xmlns:a16="http://schemas.microsoft.com/office/drawing/2014/main" id="{A2444885-BAAA-4C71-A6EF-CCB572EB2B96}"/>
              </a:ext>
            </a:extLst>
          </p:cNvPr>
          <p:cNvSpPr/>
          <p:nvPr/>
        </p:nvSpPr>
        <p:spPr>
          <a:xfrm rot="10800000">
            <a:off x="8975725" y="740987"/>
            <a:ext cx="383554" cy="2688013"/>
          </a:xfrm>
          <a:prstGeom prst="leftBrace">
            <a:avLst>
              <a:gd name="adj1" fmla="val 202412"/>
              <a:gd name="adj2" fmla="val 50000"/>
            </a:avLst>
          </a:prstGeom>
          <a:ln w="19050">
            <a:solidFill>
              <a:srgbClr val="7C9AC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p>
        </p:txBody>
      </p:sp>
      <p:sp>
        <p:nvSpPr>
          <p:cNvPr id="11" name="文本框 10">
            <a:extLst>
              <a:ext uri="{FF2B5EF4-FFF2-40B4-BE49-F238E27FC236}">
                <a16:creationId xmlns:a16="http://schemas.microsoft.com/office/drawing/2014/main" id="{031D14A4-902D-4A21-B780-72EB5A925BAC}"/>
              </a:ext>
            </a:extLst>
          </p:cNvPr>
          <p:cNvSpPr txBox="1"/>
          <p:nvPr/>
        </p:nvSpPr>
        <p:spPr>
          <a:xfrm>
            <a:off x="357611" y="3760101"/>
            <a:ext cx="7085180" cy="1846659"/>
          </a:xfrm>
          <a:prstGeom prst="rect">
            <a:avLst/>
          </a:prstGeom>
          <a:noFill/>
        </p:spPr>
        <p:txBody>
          <a:bodyPr wrap="square" rtlCol="0">
            <a:spAutoFit/>
          </a:bodyPr>
          <a:lstStyle/>
          <a:p>
            <a:r>
              <a:rPr lang="zh-CN" altLang="en-US" sz="2400" b="1" dirty="0"/>
              <a:t>項目意義：</a:t>
            </a:r>
            <a:endParaRPr lang="en-US" altLang="zh-CN" sz="2400" b="1" dirty="0"/>
          </a:p>
          <a:p>
            <a:endParaRPr lang="en-US" altLang="zh-CN" dirty="0"/>
          </a:p>
          <a:p>
            <a:r>
              <a:rPr lang="zh-CN" altLang="en-US" dirty="0"/>
              <a:t>通過監測玩家從正式進入遊戲（</a:t>
            </a:r>
            <a:r>
              <a:rPr lang="en-US" altLang="zh-CN" dirty="0"/>
              <a:t>SPIN</a:t>
            </a:r>
            <a:r>
              <a:rPr lang="zh-CN" altLang="en-US" dirty="0"/>
              <a:t>）開始到流失前在遊戲上的流向變化統計可以實現對玩家全週期內遊戲的監控從而可實現對不同節點場景下的的監控並落地可操作性干預措施，減少玩家的流失，進而穩定平臺的玩家人數基數，為營收打下堅實基礎。</a:t>
            </a:r>
            <a:endParaRPr lang="en-US" altLang="zh-CN" dirty="0"/>
          </a:p>
        </p:txBody>
      </p:sp>
      <p:sp>
        <p:nvSpPr>
          <p:cNvPr id="12" name="文本框 11">
            <a:extLst>
              <a:ext uri="{FF2B5EF4-FFF2-40B4-BE49-F238E27FC236}">
                <a16:creationId xmlns:a16="http://schemas.microsoft.com/office/drawing/2014/main" id="{6CA7F2F5-6278-4716-825B-4E40731A805F}"/>
              </a:ext>
            </a:extLst>
          </p:cNvPr>
          <p:cNvSpPr txBox="1"/>
          <p:nvPr/>
        </p:nvSpPr>
        <p:spPr>
          <a:xfrm>
            <a:off x="9701765" y="1274019"/>
            <a:ext cx="637954" cy="1569660"/>
          </a:xfrm>
          <a:prstGeom prst="rect">
            <a:avLst/>
          </a:prstGeom>
          <a:noFill/>
        </p:spPr>
        <p:txBody>
          <a:bodyPr wrap="square" rtlCol="0">
            <a:spAutoFit/>
          </a:bodyPr>
          <a:lstStyle/>
          <a:p>
            <a:r>
              <a:rPr lang="zh-CN" altLang="en-US" sz="2400" b="1" dirty="0">
                <a:latin typeface="+mj-lt"/>
              </a:rPr>
              <a:t>項目</a:t>
            </a:r>
            <a:endParaRPr lang="en-US" altLang="zh-CN" sz="2400" b="1" dirty="0">
              <a:latin typeface="+mj-lt"/>
            </a:endParaRPr>
          </a:p>
          <a:p>
            <a:r>
              <a:rPr lang="zh-CN" altLang="en-US" sz="2400" b="1" dirty="0">
                <a:latin typeface="+mj-lt"/>
              </a:rPr>
              <a:t>背景</a:t>
            </a:r>
          </a:p>
        </p:txBody>
      </p:sp>
    </p:spTree>
    <p:extLst>
      <p:ext uri="{BB962C8B-B14F-4D97-AF65-F5344CB8AC3E}">
        <p14:creationId xmlns:p14="http://schemas.microsoft.com/office/powerpoint/2010/main" val="725411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65EB95C-120C-482C-AE05-381EE55935D5}"/>
              </a:ext>
            </a:extLst>
          </p:cNvPr>
          <p:cNvSpPr>
            <a:spLocks noGrp="1"/>
          </p:cNvSpPr>
          <p:nvPr>
            <p:ph type="title"/>
          </p:nvPr>
        </p:nvSpPr>
        <p:spPr/>
        <p:txBody>
          <a:bodyPr/>
          <a:lstStyle/>
          <a:p>
            <a:r>
              <a:rPr lang="zh-CN" altLang="en-US" dirty="0" smtClean="0"/>
              <a:t>“玩家遊戲类型流向”</a:t>
            </a:r>
            <a:r>
              <a:rPr lang="zh-CN" altLang="en-US" dirty="0"/>
              <a:t>看板說明</a:t>
            </a:r>
          </a:p>
        </p:txBody>
      </p:sp>
      <p:sp>
        <p:nvSpPr>
          <p:cNvPr id="3" name="灯片编号占位符 2">
            <a:extLst>
              <a:ext uri="{FF2B5EF4-FFF2-40B4-BE49-F238E27FC236}">
                <a16:creationId xmlns:a16="http://schemas.microsoft.com/office/drawing/2014/main" id="{8AF4AC05-4FA0-4959-9025-F4B4512C4E08}"/>
              </a:ext>
            </a:extLst>
          </p:cNvPr>
          <p:cNvSpPr>
            <a:spLocks noGrp="1"/>
          </p:cNvSpPr>
          <p:nvPr>
            <p:ph type="sldNum" sz="quarter" idx="12"/>
          </p:nvPr>
        </p:nvSpPr>
        <p:spPr/>
        <p:txBody>
          <a:bodyPr/>
          <a:lstStyle/>
          <a:p>
            <a:fld id="{E9982F2F-007C-48EF-ACAA-A879DE0C084A}" type="slidenum">
              <a:rPr lang="zh-CN" altLang="en-US" smtClean="0"/>
              <a:pPr/>
              <a:t>3</a:t>
            </a:fld>
            <a:endParaRPr lang="zh-CN" altLang="en-US" dirty="0"/>
          </a:p>
        </p:txBody>
      </p:sp>
      <p:sp>
        <p:nvSpPr>
          <p:cNvPr id="4" name="文本框 3">
            <a:extLst>
              <a:ext uri="{FF2B5EF4-FFF2-40B4-BE49-F238E27FC236}">
                <a16:creationId xmlns:a16="http://schemas.microsoft.com/office/drawing/2014/main" id="{7B1D9095-98CD-433E-AC99-C187F4916647}"/>
              </a:ext>
            </a:extLst>
          </p:cNvPr>
          <p:cNvSpPr txBox="1"/>
          <p:nvPr/>
        </p:nvSpPr>
        <p:spPr>
          <a:xfrm>
            <a:off x="300038" y="5802868"/>
            <a:ext cx="10065656" cy="369332"/>
          </a:xfrm>
          <a:prstGeom prst="rect">
            <a:avLst/>
          </a:prstGeom>
          <a:noFill/>
        </p:spPr>
        <p:txBody>
          <a:bodyPr wrap="square" rtlCol="0">
            <a:spAutoFit/>
          </a:bodyPr>
          <a:lstStyle/>
          <a:p>
            <a:r>
              <a:rPr lang="zh-CN" altLang="en-US" dirty="0"/>
              <a:t>解決問題：玩家月和月之間</a:t>
            </a:r>
            <a:r>
              <a:rPr lang="zh-CN" altLang="en-US" dirty="0" smtClean="0"/>
              <a:t>的，游戏类型流出情</a:t>
            </a:r>
            <a:r>
              <a:rPr lang="zh-CN" altLang="en-US" dirty="0"/>
              <a:t>況</a:t>
            </a:r>
            <a:r>
              <a:rPr lang="zh-CN" altLang="en-US" dirty="0" smtClean="0"/>
              <a:t>，各遊戲类型的流轉情况，</a:t>
            </a:r>
            <a:r>
              <a:rPr lang="zh-CN" altLang="en-US" dirty="0"/>
              <a:t>到流失情況的監測</a:t>
            </a:r>
          </a:p>
        </p:txBody>
      </p:sp>
      <p:pic>
        <p:nvPicPr>
          <p:cNvPr id="6" name="slide2" descr="用戶游戲类型流向">
            <a:extLst>
              <a:ext uri="{FF2B5EF4-FFF2-40B4-BE49-F238E27FC236}">
                <a16:creationId xmlns:a16="http://schemas.microsoft.com/office/drawing/2014/main" id="{15840949-8923-483F-A6FD-0738334C28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901" y="778328"/>
            <a:ext cx="9720000" cy="5092059"/>
          </a:xfrm>
          <a:prstGeom prst="rect">
            <a:avLst/>
          </a:prstGeom>
        </p:spPr>
      </p:pic>
    </p:spTree>
    <p:extLst>
      <p:ext uri="{BB962C8B-B14F-4D97-AF65-F5344CB8AC3E}">
        <p14:creationId xmlns:p14="http://schemas.microsoft.com/office/powerpoint/2010/main" val="3707183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65EB95C-120C-482C-AE05-381EE55935D5}"/>
              </a:ext>
            </a:extLst>
          </p:cNvPr>
          <p:cNvSpPr>
            <a:spLocks noGrp="1"/>
          </p:cNvSpPr>
          <p:nvPr>
            <p:ph type="title"/>
          </p:nvPr>
        </p:nvSpPr>
        <p:spPr/>
        <p:txBody>
          <a:bodyPr/>
          <a:lstStyle/>
          <a:p>
            <a:r>
              <a:rPr lang="zh-CN" altLang="en-US" dirty="0" smtClean="0"/>
              <a:t>“玩家遊戲</a:t>
            </a:r>
            <a:r>
              <a:rPr lang="zh-CN" altLang="en-US" dirty="0"/>
              <a:t>流向</a:t>
            </a:r>
            <a:r>
              <a:rPr lang="zh-CN" altLang="en-US" dirty="0" smtClean="0"/>
              <a:t>”</a:t>
            </a:r>
            <a:r>
              <a:rPr lang="zh-CN" altLang="en-US" dirty="0"/>
              <a:t>看板說明</a:t>
            </a:r>
          </a:p>
        </p:txBody>
      </p:sp>
      <p:sp>
        <p:nvSpPr>
          <p:cNvPr id="3" name="灯片编号占位符 2">
            <a:extLst>
              <a:ext uri="{FF2B5EF4-FFF2-40B4-BE49-F238E27FC236}">
                <a16:creationId xmlns:a16="http://schemas.microsoft.com/office/drawing/2014/main" id="{8AF4AC05-4FA0-4959-9025-F4B4512C4E08}"/>
              </a:ext>
            </a:extLst>
          </p:cNvPr>
          <p:cNvSpPr>
            <a:spLocks noGrp="1"/>
          </p:cNvSpPr>
          <p:nvPr>
            <p:ph type="sldNum" sz="quarter" idx="12"/>
          </p:nvPr>
        </p:nvSpPr>
        <p:spPr/>
        <p:txBody>
          <a:bodyPr/>
          <a:lstStyle/>
          <a:p>
            <a:fld id="{E9982F2F-007C-48EF-ACAA-A879DE0C084A}" type="slidenum">
              <a:rPr lang="zh-CN" altLang="en-US" smtClean="0"/>
              <a:pPr/>
              <a:t>4</a:t>
            </a:fld>
            <a:endParaRPr lang="zh-CN" altLang="en-US" dirty="0"/>
          </a:p>
        </p:txBody>
      </p:sp>
      <p:sp>
        <p:nvSpPr>
          <p:cNvPr id="4" name="文本框 3">
            <a:extLst>
              <a:ext uri="{FF2B5EF4-FFF2-40B4-BE49-F238E27FC236}">
                <a16:creationId xmlns:a16="http://schemas.microsoft.com/office/drawing/2014/main" id="{7B1D9095-98CD-433E-AC99-C187F4916647}"/>
              </a:ext>
            </a:extLst>
          </p:cNvPr>
          <p:cNvSpPr txBox="1"/>
          <p:nvPr/>
        </p:nvSpPr>
        <p:spPr>
          <a:xfrm>
            <a:off x="300038" y="5802868"/>
            <a:ext cx="10065656" cy="369332"/>
          </a:xfrm>
          <a:prstGeom prst="rect">
            <a:avLst/>
          </a:prstGeom>
          <a:noFill/>
        </p:spPr>
        <p:txBody>
          <a:bodyPr wrap="square" rtlCol="0">
            <a:spAutoFit/>
          </a:bodyPr>
          <a:lstStyle/>
          <a:p>
            <a:r>
              <a:rPr lang="zh-CN" altLang="en-US" dirty="0"/>
              <a:t>解決問題：玩家月和月之間</a:t>
            </a:r>
            <a:r>
              <a:rPr lang="zh-CN" altLang="en-US" dirty="0" smtClean="0"/>
              <a:t>的，游戏流出情</a:t>
            </a:r>
            <a:r>
              <a:rPr lang="zh-CN" altLang="en-US" dirty="0"/>
              <a:t>況，包含遊戲內流轉，到流失情況的監測</a:t>
            </a:r>
          </a:p>
        </p:txBody>
      </p:sp>
      <p:pic>
        <p:nvPicPr>
          <p:cNvPr id="7" name="slide4" descr="用戶游戲流向">
            <a:extLst>
              <a:ext uri="{FF2B5EF4-FFF2-40B4-BE49-F238E27FC236}">
                <a16:creationId xmlns:a16="http://schemas.microsoft.com/office/drawing/2014/main" id="{64DA8271-8433-47D9-ADDE-2DED691597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300" y="760247"/>
            <a:ext cx="9720000" cy="5092059"/>
          </a:xfrm>
          <a:prstGeom prst="rect">
            <a:avLst/>
          </a:prstGeom>
        </p:spPr>
      </p:pic>
    </p:spTree>
    <p:extLst>
      <p:ext uri="{BB962C8B-B14F-4D97-AF65-F5344CB8AC3E}">
        <p14:creationId xmlns:p14="http://schemas.microsoft.com/office/powerpoint/2010/main" val="3497216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65EB95C-120C-482C-AE05-381EE55935D5}"/>
              </a:ext>
            </a:extLst>
          </p:cNvPr>
          <p:cNvSpPr>
            <a:spLocks noGrp="1"/>
          </p:cNvSpPr>
          <p:nvPr>
            <p:ph type="title"/>
          </p:nvPr>
        </p:nvSpPr>
        <p:spPr/>
        <p:txBody>
          <a:bodyPr/>
          <a:lstStyle/>
          <a:p>
            <a:r>
              <a:rPr lang="zh-CN" altLang="en-US" dirty="0" smtClean="0"/>
              <a:t>“用户游戏分类 流入结构”</a:t>
            </a:r>
            <a:r>
              <a:rPr lang="zh-CN" altLang="en-US" dirty="0"/>
              <a:t>看板說明</a:t>
            </a:r>
          </a:p>
        </p:txBody>
      </p:sp>
      <p:sp>
        <p:nvSpPr>
          <p:cNvPr id="3" name="灯片编号占位符 2">
            <a:extLst>
              <a:ext uri="{FF2B5EF4-FFF2-40B4-BE49-F238E27FC236}">
                <a16:creationId xmlns:a16="http://schemas.microsoft.com/office/drawing/2014/main" id="{8AF4AC05-4FA0-4959-9025-F4B4512C4E08}"/>
              </a:ext>
            </a:extLst>
          </p:cNvPr>
          <p:cNvSpPr>
            <a:spLocks noGrp="1"/>
          </p:cNvSpPr>
          <p:nvPr>
            <p:ph type="sldNum" sz="quarter" idx="12"/>
          </p:nvPr>
        </p:nvSpPr>
        <p:spPr/>
        <p:txBody>
          <a:bodyPr/>
          <a:lstStyle/>
          <a:p>
            <a:fld id="{E9982F2F-007C-48EF-ACAA-A879DE0C084A}" type="slidenum">
              <a:rPr lang="zh-CN" altLang="en-US" smtClean="0"/>
              <a:pPr/>
              <a:t>5</a:t>
            </a:fld>
            <a:endParaRPr lang="zh-CN" altLang="en-US" dirty="0"/>
          </a:p>
        </p:txBody>
      </p:sp>
      <p:sp>
        <p:nvSpPr>
          <p:cNvPr id="4" name="文本框 3">
            <a:extLst>
              <a:ext uri="{FF2B5EF4-FFF2-40B4-BE49-F238E27FC236}">
                <a16:creationId xmlns:a16="http://schemas.microsoft.com/office/drawing/2014/main" id="{7B1D9095-98CD-433E-AC99-C187F4916647}"/>
              </a:ext>
            </a:extLst>
          </p:cNvPr>
          <p:cNvSpPr txBox="1"/>
          <p:nvPr/>
        </p:nvSpPr>
        <p:spPr>
          <a:xfrm>
            <a:off x="300038" y="5802868"/>
            <a:ext cx="10065656" cy="369332"/>
          </a:xfrm>
          <a:prstGeom prst="rect">
            <a:avLst/>
          </a:prstGeom>
          <a:noFill/>
        </p:spPr>
        <p:txBody>
          <a:bodyPr wrap="square" rtlCol="0">
            <a:spAutoFit/>
          </a:bodyPr>
          <a:lstStyle/>
          <a:p>
            <a:r>
              <a:rPr lang="zh-CN" altLang="en-US" dirty="0"/>
              <a:t>解決問題：玩家月和月之間的，游戏类型流入</a:t>
            </a:r>
            <a:r>
              <a:rPr lang="zh-CN" altLang="en-US" dirty="0" smtClean="0"/>
              <a:t>情</a:t>
            </a:r>
            <a:r>
              <a:rPr lang="zh-CN" altLang="en-US" dirty="0"/>
              <a:t>況</a:t>
            </a:r>
            <a:r>
              <a:rPr lang="zh-CN" altLang="en-US" dirty="0" smtClean="0"/>
              <a:t>，本月各遊戲类型的用户上月状况</a:t>
            </a:r>
            <a:endParaRPr lang="zh-CN" altLang="en-US" dirty="0"/>
          </a:p>
        </p:txBody>
      </p:sp>
      <p:pic>
        <p:nvPicPr>
          <p:cNvPr id="7" name="slide3" descr="用戶游戲分類流入結構">
            <a:extLst>
              <a:ext uri="{FF2B5EF4-FFF2-40B4-BE49-F238E27FC236}">
                <a16:creationId xmlns:a16="http://schemas.microsoft.com/office/drawing/2014/main" id="{3B562C69-D941-4AE8-AC34-CC7D7A7766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301" y="806701"/>
            <a:ext cx="9720000" cy="5092059"/>
          </a:xfrm>
          <a:prstGeom prst="rect">
            <a:avLst/>
          </a:prstGeom>
        </p:spPr>
      </p:pic>
    </p:spTree>
    <p:extLst>
      <p:ext uri="{BB962C8B-B14F-4D97-AF65-F5344CB8AC3E}">
        <p14:creationId xmlns:p14="http://schemas.microsoft.com/office/powerpoint/2010/main" val="3129177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65EB95C-120C-482C-AE05-381EE55935D5}"/>
              </a:ext>
            </a:extLst>
          </p:cNvPr>
          <p:cNvSpPr>
            <a:spLocks noGrp="1"/>
          </p:cNvSpPr>
          <p:nvPr>
            <p:ph type="title"/>
          </p:nvPr>
        </p:nvSpPr>
        <p:spPr/>
        <p:txBody>
          <a:bodyPr/>
          <a:lstStyle/>
          <a:p>
            <a:r>
              <a:rPr lang="zh-CN" altLang="en-US" dirty="0" smtClean="0"/>
              <a:t>“用户游戏分类 流入结构”</a:t>
            </a:r>
            <a:r>
              <a:rPr lang="zh-CN" altLang="en-US" dirty="0"/>
              <a:t>看板說明</a:t>
            </a:r>
          </a:p>
        </p:txBody>
      </p:sp>
      <p:sp>
        <p:nvSpPr>
          <p:cNvPr id="3" name="灯片编号占位符 2">
            <a:extLst>
              <a:ext uri="{FF2B5EF4-FFF2-40B4-BE49-F238E27FC236}">
                <a16:creationId xmlns:a16="http://schemas.microsoft.com/office/drawing/2014/main" id="{8AF4AC05-4FA0-4959-9025-F4B4512C4E08}"/>
              </a:ext>
            </a:extLst>
          </p:cNvPr>
          <p:cNvSpPr>
            <a:spLocks noGrp="1"/>
          </p:cNvSpPr>
          <p:nvPr>
            <p:ph type="sldNum" sz="quarter" idx="12"/>
          </p:nvPr>
        </p:nvSpPr>
        <p:spPr/>
        <p:txBody>
          <a:bodyPr/>
          <a:lstStyle/>
          <a:p>
            <a:fld id="{E9982F2F-007C-48EF-ACAA-A879DE0C084A}" type="slidenum">
              <a:rPr lang="zh-CN" altLang="en-US" smtClean="0"/>
              <a:pPr/>
              <a:t>6</a:t>
            </a:fld>
            <a:endParaRPr lang="zh-CN" altLang="en-US" dirty="0"/>
          </a:p>
        </p:txBody>
      </p:sp>
      <p:sp>
        <p:nvSpPr>
          <p:cNvPr id="4" name="文本框 3">
            <a:extLst>
              <a:ext uri="{FF2B5EF4-FFF2-40B4-BE49-F238E27FC236}">
                <a16:creationId xmlns:a16="http://schemas.microsoft.com/office/drawing/2014/main" id="{7B1D9095-98CD-433E-AC99-C187F4916647}"/>
              </a:ext>
            </a:extLst>
          </p:cNvPr>
          <p:cNvSpPr txBox="1"/>
          <p:nvPr/>
        </p:nvSpPr>
        <p:spPr>
          <a:xfrm>
            <a:off x="300038" y="5802868"/>
            <a:ext cx="10065656" cy="369332"/>
          </a:xfrm>
          <a:prstGeom prst="rect">
            <a:avLst/>
          </a:prstGeom>
          <a:noFill/>
        </p:spPr>
        <p:txBody>
          <a:bodyPr wrap="square" rtlCol="0">
            <a:spAutoFit/>
          </a:bodyPr>
          <a:lstStyle/>
          <a:p>
            <a:r>
              <a:rPr lang="zh-CN" altLang="en-US" dirty="0"/>
              <a:t>解決問題：玩家月和月之間的，</a:t>
            </a:r>
            <a:r>
              <a:rPr lang="zh-CN" altLang="en-US" dirty="0" smtClean="0"/>
              <a:t>游戏流入</a:t>
            </a:r>
            <a:r>
              <a:rPr lang="zh-CN" altLang="en-US" dirty="0"/>
              <a:t>情況，本月各遊</a:t>
            </a:r>
            <a:r>
              <a:rPr lang="zh-CN" altLang="en-US" dirty="0" smtClean="0"/>
              <a:t>戲的</a:t>
            </a:r>
            <a:r>
              <a:rPr lang="zh-CN" altLang="en-US" dirty="0"/>
              <a:t>用户上月状况</a:t>
            </a:r>
          </a:p>
        </p:txBody>
      </p:sp>
      <p:pic>
        <p:nvPicPr>
          <p:cNvPr id="8" name="slide5" descr="用戶游戲流入結構">
            <a:extLst>
              <a:ext uri="{FF2B5EF4-FFF2-40B4-BE49-F238E27FC236}">
                <a16:creationId xmlns:a16="http://schemas.microsoft.com/office/drawing/2014/main" id="{BDCC0126-F0E8-42C5-9A12-F747CB4E2C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301" y="779257"/>
            <a:ext cx="9720000" cy="5092060"/>
          </a:xfrm>
          <a:prstGeom prst="rect">
            <a:avLst/>
          </a:prstGeom>
        </p:spPr>
      </p:pic>
    </p:spTree>
    <p:extLst>
      <p:ext uri="{BB962C8B-B14F-4D97-AF65-F5344CB8AC3E}">
        <p14:creationId xmlns:p14="http://schemas.microsoft.com/office/powerpoint/2010/main" val="4094414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BBDB549-EAF2-4DA0-B1F8-C5ED5852C6A1}"/>
              </a:ext>
            </a:extLst>
          </p:cNvPr>
          <p:cNvSpPr>
            <a:spLocks noGrp="1"/>
          </p:cNvSpPr>
          <p:nvPr>
            <p:ph type="title"/>
          </p:nvPr>
        </p:nvSpPr>
        <p:spPr/>
        <p:txBody>
          <a:bodyPr/>
          <a:lstStyle/>
          <a:p>
            <a:r>
              <a:rPr lang="zh-CN" altLang="en-US" dirty="0"/>
              <a:t>每個遊戲的吞吐人數</a:t>
            </a:r>
          </a:p>
        </p:txBody>
      </p:sp>
      <p:sp>
        <p:nvSpPr>
          <p:cNvPr id="3" name="灯片编号占位符 2">
            <a:extLst>
              <a:ext uri="{FF2B5EF4-FFF2-40B4-BE49-F238E27FC236}">
                <a16:creationId xmlns:a16="http://schemas.microsoft.com/office/drawing/2014/main" id="{AA57C7A1-6019-4B68-82DC-94DDBADAD167}"/>
              </a:ext>
            </a:extLst>
          </p:cNvPr>
          <p:cNvSpPr>
            <a:spLocks noGrp="1"/>
          </p:cNvSpPr>
          <p:nvPr>
            <p:ph type="sldNum" sz="quarter" idx="12"/>
          </p:nvPr>
        </p:nvSpPr>
        <p:spPr/>
        <p:txBody>
          <a:bodyPr/>
          <a:lstStyle/>
          <a:p>
            <a:fld id="{E9982F2F-007C-48EF-ACAA-A879DE0C084A}" type="slidenum">
              <a:rPr lang="zh-CN" altLang="en-US" smtClean="0"/>
              <a:pPr/>
              <a:t>7</a:t>
            </a:fld>
            <a:endParaRPr lang="zh-CN" altLang="en-US" dirty="0"/>
          </a:p>
        </p:txBody>
      </p:sp>
      <p:pic>
        <p:nvPicPr>
          <p:cNvPr id="5" name="图片 4" descr="图表, 条形图&#10;&#10;描述已自动生成">
            <a:extLst>
              <a:ext uri="{FF2B5EF4-FFF2-40B4-BE49-F238E27FC236}">
                <a16:creationId xmlns:a16="http://schemas.microsoft.com/office/drawing/2014/main" id="{D34A38D4-A8FE-4F40-AA01-8EC94F4F6C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038" y="793324"/>
            <a:ext cx="9720000" cy="4897968"/>
          </a:xfrm>
          <a:prstGeom prst="rect">
            <a:avLst/>
          </a:prstGeom>
        </p:spPr>
      </p:pic>
      <p:sp>
        <p:nvSpPr>
          <p:cNvPr id="10" name="文本框 9">
            <a:extLst>
              <a:ext uri="{FF2B5EF4-FFF2-40B4-BE49-F238E27FC236}">
                <a16:creationId xmlns:a16="http://schemas.microsoft.com/office/drawing/2014/main" id="{BB23DB0D-A6FB-4F04-B4EC-53517219518E}"/>
              </a:ext>
            </a:extLst>
          </p:cNvPr>
          <p:cNvSpPr txBox="1"/>
          <p:nvPr/>
        </p:nvSpPr>
        <p:spPr>
          <a:xfrm>
            <a:off x="6096000" y="891628"/>
            <a:ext cx="5576147" cy="646331"/>
          </a:xfrm>
          <a:prstGeom prst="rect">
            <a:avLst/>
          </a:prstGeom>
          <a:noFill/>
        </p:spPr>
        <p:txBody>
          <a:bodyPr wrap="square">
            <a:spAutoFit/>
          </a:bodyPr>
          <a:lstStyle/>
          <a:p>
            <a:endParaRPr lang="en-US" altLang="zh-CN" dirty="0"/>
          </a:p>
          <a:p>
            <a:endParaRPr lang="en-US" altLang="zh-CN" dirty="0"/>
          </a:p>
        </p:txBody>
      </p:sp>
      <p:sp>
        <p:nvSpPr>
          <p:cNvPr id="8" name="文本框 7">
            <a:extLst>
              <a:ext uri="{FF2B5EF4-FFF2-40B4-BE49-F238E27FC236}">
                <a16:creationId xmlns:a16="http://schemas.microsoft.com/office/drawing/2014/main" id="{FECE75ED-944A-4231-8803-D10498830092}"/>
              </a:ext>
            </a:extLst>
          </p:cNvPr>
          <p:cNvSpPr txBox="1"/>
          <p:nvPr/>
        </p:nvSpPr>
        <p:spPr>
          <a:xfrm>
            <a:off x="300038" y="5802868"/>
            <a:ext cx="10065656" cy="369332"/>
          </a:xfrm>
          <a:prstGeom prst="rect">
            <a:avLst/>
          </a:prstGeom>
          <a:noFill/>
        </p:spPr>
        <p:txBody>
          <a:bodyPr wrap="square" rtlCol="0">
            <a:spAutoFit/>
          </a:bodyPr>
          <a:lstStyle/>
          <a:p>
            <a:r>
              <a:rPr lang="zh-CN" altLang="en-US" dirty="0"/>
              <a:t>每個遊戲的人數吞吐情況，流入多，還是流出多還是留存多？</a:t>
            </a:r>
          </a:p>
        </p:txBody>
      </p:sp>
    </p:spTree>
    <p:extLst>
      <p:ext uri="{BB962C8B-B14F-4D97-AF65-F5344CB8AC3E}">
        <p14:creationId xmlns:p14="http://schemas.microsoft.com/office/powerpoint/2010/main" val="1924711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F2FF182-A2DF-451C-89FA-D7E34B2F410E}"/>
              </a:ext>
            </a:extLst>
          </p:cNvPr>
          <p:cNvSpPr>
            <a:spLocks noGrp="1"/>
          </p:cNvSpPr>
          <p:nvPr>
            <p:ph type="title"/>
          </p:nvPr>
        </p:nvSpPr>
        <p:spPr/>
        <p:txBody>
          <a:bodyPr/>
          <a:lstStyle/>
          <a:p>
            <a:r>
              <a:rPr lang="zh-CN" altLang="en-US"/>
              <a:t>“玩家玩了</a:t>
            </a:r>
            <a:r>
              <a:rPr lang="zh-CN" altLang="en-US" dirty="0"/>
              <a:t>多少個遊戲之後流失的“看板說明</a:t>
            </a:r>
          </a:p>
        </p:txBody>
      </p:sp>
      <p:sp>
        <p:nvSpPr>
          <p:cNvPr id="3" name="灯片编号占位符 2">
            <a:extLst>
              <a:ext uri="{FF2B5EF4-FFF2-40B4-BE49-F238E27FC236}">
                <a16:creationId xmlns:a16="http://schemas.microsoft.com/office/drawing/2014/main" id="{5FB564DD-A4D1-4085-ACAD-455B1A1788C4}"/>
              </a:ext>
            </a:extLst>
          </p:cNvPr>
          <p:cNvSpPr>
            <a:spLocks noGrp="1"/>
          </p:cNvSpPr>
          <p:nvPr>
            <p:ph type="sldNum" sz="quarter" idx="12"/>
          </p:nvPr>
        </p:nvSpPr>
        <p:spPr/>
        <p:txBody>
          <a:bodyPr/>
          <a:lstStyle/>
          <a:p>
            <a:fld id="{E9982F2F-007C-48EF-ACAA-A879DE0C084A}" type="slidenum">
              <a:rPr lang="zh-CN" altLang="en-US" smtClean="0"/>
              <a:pPr/>
              <a:t>8</a:t>
            </a:fld>
            <a:endParaRPr lang="zh-CN" altLang="en-US" dirty="0"/>
          </a:p>
        </p:txBody>
      </p:sp>
      <p:pic>
        <p:nvPicPr>
          <p:cNvPr id="5" name="图片 4" descr="图表&#10;&#10;描述已自动生成">
            <a:extLst>
              <a:ext uri="{FF2B5EF4-FFF2-40B4-BE49-F238E27FC236}">
                <a16:creationId xmlns:a16="http://schemas.microsoft.com/office/drawing/2014/main" id="{841E1A99-E678-4172-B28E-0AF297D68C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799" y="809718"/>
            <a:ext cx="9720000" cy="4926202"/>
          </a:xfrm>
          <a:prstGeom prst="rect">
            <a:avLst/>
          </a:prstGeom>
        </p:spPr>
      </p:pic>
      <p:sp>
        <p:nvSpPr>
          <p:cNvPr id="4" name="文本框 3">
            <a:extLst>
              <a:ext uri="{FF2B5EF4-FFF2-40B4-BE49-F238E27FC236}">
                <a16:creationId xmlns:a16="http://schemas.microsoft.com/office/drawing/2014/main" id="{FAB0D81F-5EAF-46E0-9FA0-C73759000FC1}"/>
              </a:ext>
            </a:extLst>
          </p:cNvPr>
          <p:cNvSpPr txBox="1"/>
          <p:nvPr/>
        </p:nvSpPr>
        <p:spPr>
          <a:xfrm>
            <a:off x="368301" y="5863889"/>
            <a:ext cx="9730920" cy="369332"/>
          </a:xfrm>
          <a:prstGeom prst="rect">
            <a:avLst/>
          </a:prstGeom>
          <a:noFill/>
        </p:spPr>
        <p:txBody>
          <a:bodyPr wrap="square" rtlCol="0">
            <a:spAutoFit/>
          </a:bodyPr>
          <a:lstStyle/>
          <a:p>
            <a:r>
              <a:rPr lang="zh-CN" altLang="en-US" dirty="0"/>
              <a:t>玩家一般在遊戲行為上玩了多久會流失，種菜玩家促活成本</a:t>
            </a:r>
            <a:r>
              <a:rPr lang="en-US" altLang="zh-CN" dirty="0"/>
              <a:t>Vs.</a:t>
            </a:r>
            <a:r>
              <a:rPr lang="zh-CN" altLang="en-US" dirty="0"/>
              <a:t>流失召回成本</a:t>
            </a:r>
          </a:p>
        </p:txBody>
      </p:sp>
    </p:spTree>
    <p:extLst>
      <p:ext uri="{BB962C8B-B14F-4D97-AF65-F5344CB8AC3E}">
        <p14:creationId xmlns:p14="http://schemas.microsoft.com/office/powerpoint/2010/main" val="986008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61976" y="942974"/>
            <a:ext cx="10306050" cy="4985980"/>
          </a:xfrm>
          <a:prstGeom prst="rect">
            <a:avLst/>
          </a:prstGeom>
          <a:noFill/>
        </p:spPr>
        <p:txBody>
          <a:bodyPr wrap="square" rtlCol="0">
            <a:spAutoFit/>
          </a:bodyPr>
          <a:lstStyle/>
          <a:p>
            <a:pPr marL="285750" indent="-285750">
              <a:buFont typeface="Arial" panose="020B0604020202020204" pitchFamily="34" charset="0"/>
              <a:buChar char="•"/>
            </a:pPr>
            <a:r>
              <a:rPr lang="zh-CN" altLang="en-US" sz="1400" b="1" dirty="0" smtClean="0"/>
              <a:t>数据统计方面</a:t>
            </a:r>
            <a:endParaRPr lang="en-US" altLang="zh-CN" sz="1400" b="1" dirty="0" smtClean="0"/>
          </a:p>
          <a:p>
            <a:r>
              <a:rPr lang="en-US" altLang="zh-CN" sz="1200" dirty="0" smtClean="0"/>
              <a:t>1</a:t>
            </a:r>
            <a:r>
              <a:rPr lang="zh-CN" altLang="en-US" sz="1200" dirty="0" smtClean="0"/>
              <a:t>、</a:t>
            </a:r>
            <a:r>
              <a:rPr lang="zh-CN" altLang="en-US" sz="1200" dirty="0" smtClean="0"/>
              <a:t>在</a:t>
            </a:r>
            <a:r>
              <a:rPr lang="zh-CN" altLang="en-US" sz="1200" dirty="0" smtClean="0"/>
              <a:t>进行人数统计时，由于涉及各维度间的去重，且数据量大无法支撑使用明细表（</a:t>
            </a:r>
            <a:r>
              <a:rPr lang="en-US" altLang="zh-CN" sz="1200" dirty="0" err="1" smtClean="0"/>
              <a:t>uid</a:t>
            </a:r>
            <a:r>
              <a:rPr lang="zh-CN" altLang="en-US" sz="1200" dirty="0"/>
              <a:t>粒度</a:t>
            </a:r>
            <a:r>
              <a:rPr lang="zh-CN" altLang="en-US" sz="1200" dirty="0" smtClean="0"/>
              <a:t>）。所以统计</a:t>
            </a:r>
            <a:r>
              <a:rPr lang="zh-CN" altLang="en-US" sz="1200" dirty="0" smtClean="0"/>
              <a:t>性质的表</a:t>
            </a:r>
            <a:r>
              <a:rPr lang="zh-CN" altLang="en-US" sz="1200" dirty="0" smtClean="0"/>
              <a:t>的表结构，设计上要注意，是否能够最终达成各节点去重统计的问题。</a:t>
            </a:r>
            <a:endParaRPr lang="en-US" altLang="zh-CN" sz="1200" dirty="0" smtClean="0"/>
          </a:p>
          <a:p>
            <a:r>
              <a:rPr lang="en-US" altLang="zh-CN" sz="1200" dirty="0" smtClean="0"/>
              <a:t>2</a:t>
            </a:r>
            <a:r>
              <a:rPr lang="zh-CN" altLang="en-US" sz="1200" dirty="0" smtClean="0"/>
              <a:t>、节点</a:t>
            </a:r>
            <a:r>
              <a:rPr lang="zh-CN" altLang="en-US" sz="1200" dirty="0" smtClean="0"/>
              <a:t>占比的口径要注意单独确认需求</a:t>
            </a:r>
            <a:r>
              <a:rPr lang="zh-CN" altLang="en-US" sz="1200" dirty="0" smtClean="0"/>
              <a:t>。</a:t>
            </a:r>
            <a:endParaRPr lang="en-US" altLang="zh-CN" sz="1200" dirty="0" smtClean="0"/>
          </a:p>
          <a:p>
            <a:pPr marL="285750" indent="-285750">
              <a:buFont typeface="Arial" panose="020B0604020202020204" pitchFamily="34" charset="0"/>
              <a:buChar char="•"/>
            </a:pPr>
            <a:r>
              <a:rPr lang="zh-CN" altLang="en-US" sz="1400" b="1" dirty="0"/>
              <a:t>看</a:t>
            </a:r>
            <a:r>
              <a:rPr lang="zh-CN" altLang="en-US" sz="1400" b="1" dirty="0" smtClean="0"/>
              <a:t>板性能方面</a:t>
            </a:r>
            <a:endParaRPr lang="en-US" altLang="zh-CN" sz="1400" b="1" dirty="0" smtClean="0"/>
          </a:p>
          <a:p>
            <a:r>
              <a:rPr lang="en-US" altLang="zh-CN" sz="1200" dirty="0" smtClean="0"/>
              <a:t>1</a:t>
            </a:r>
            <a:r>
              <a:rPr lang="zh-CN" altLang="en-US" sz="1200" dirty="0" smtClean="0"/>
              <a:t>、数据</a:t>
            </a:r>
            <a:r>
              <a:rPr lang="zh-CN" altLang="en-US" sz="1200" dirty="0" smtClean="0"/>
              <a:t>量大，建议月度更新即可。</a:t>
            </a:r>
            <a:endParaRPr lang="en-US" altLang="zh-CN" sz="1200" dirty="0" smtClean="0"/>
          </a:p>
          <a:p>
            <a:r>
              <a:rPr lang="en-US" altLang="zh-CN" sz="1200" dirty="0" smtClean="0"/>
              <a:t>2</a:t>
            </a:r>
            <a:r>
              <a:rPr lang="zh-CN" altLang="en-US" sz="1200" dirty="0" smtClean="0"/>
              <a:t>、为了</a:t>
            </a:r>
            <a:r>
              <a:rPr lang="zh-CN" altLang="en-US" sz="1200" dirty="0" smtClean="0"/>
              <a:t>优化打开看的时间，不建议默认展示全节点可视化图形</a:t>
            </a:r>
            <a:r>
              <a:rPr lang="zh-CN" altLang="en-US" sz="1200" dirty="0"/>
              <a:t>。</a:t>
            </a:r>
            <a:endParaRPr lang="en-US" altLang="zh-CN" sz="1200" dirty="0"/>
          </a:p>
          <a:p>
            <a:endParaRPr lang="en-US" altLang="zh-CN" sz="1200" dirty="0" smtClean="0"/>
          </a:p>
          <a:p>
            <a:endParaRPr lang="en-US" altLang="zh-CN" sz="1200" dirty="0"/>
          </a:p>
          <a:p>
            <a:pPr marL="285750" indent="-285750">
              <a:buFont typeface="Arial" panose="020B0604020202020204" pitchFamily="34" charset="0"/>
              <a:buChar char="•"/>
            </a:pPr>
            <a:r>
              <a:rPr lang="zh-CN" altLang="en-US" sz="1400" b="1" dirty="0" smtClean="0"/>
              <a:t>使用误区</a:t>
            </a:r>
            <a:endParaRPr lang="en-US" altLang="zh-CN" sz="1400" b="1" dirty="0" smtClean="0"/>
          </a:p>
          <a:p>
            <a:r>
              <a:rPr lang="zh-CN" altLang="en-US" sz="1200" dirty="0" smtClean="0"/>
              <a:t>流出 和 流入的区分，以</a:t>
            </a:r>
            <a:r>
              <a:rPr lang="en-US" altLang="zh-CN" sz="1200" dirty="0"/>
              <a:t>6</a:t>
            </a:r>
            <a:r>
              <a:rPr lang="zh-CN" altLang="en-US" sz="1200" dirty="0" smtClean="0"/>
              <a:t>月进行转轮游戏的数据举例：</a:t>
            </a:r>
            <a:endParaRPr lang="en-US" altLang="zh-CN" sz="1200" dirty="0" smtClean="0"/>
          </a:p>
          <a:p>
            <a:pPr lvl="1"/>
            <a:r>
              <a:rPr lang="en-US" altLang="zh-CN" sz="1200" dirty="0" smtClean="0"/>
              <a:t>1</a:t>
            </a:r>
            <a:r>
              <a:rPr lang="zh-CN" altLang="en-US" sz="1200" dirty="0" smtClean="0"/>
              <a:t>、流出</a:t>
            </a:r>
            <a:r>
              <a:rPr lang="zh-CN" altLang="en-US" sz="1200" dirty="0" smtClean="0"/>
              <a:t>是指：</a:t>
            </a:r>
            <a:r>
              <a:rPr lang="en-US" altLang="zh-CN" sz="1200" dirty="0" smtClean="0"/>
              <a:t>6</a:t>
            </a:r>
            <a:r>
              <a:rPr lang="zh-CN" altLang="en-US" sz="1200" dirty="0" smtClean="0"/>
              <a:t>月进行</a:t>
            </a:r>
            <a:r>
              <a:rPr lang="en-US" altLang="zh-CN" sz="1200" dirty="0" smtClean="0"/>
              <a:t>Spin</a:t>
            </a:r>
            <a:r>
              <a:rPr lang="zh-CN" altLang="en-US" sz="1200" dirty="0" smtClean="0"/>
              <a:t>的玩家，</a:t>
            </a:r>
            <a:r>
              <a:rPr lang="en-US" altLang="zh-CN" sz="1200" dirty="0" smtClean="0"/>
              <a:t>7</a:t>
            </a:r>
            <a:r>
              <a:rPr lang="zh-CN" altLang="en-US" sz="1200" dirty="0" smtClean="0"/>
              <a:t>月的行为：</a:t>
            </a:r>
            <a:endParaRPr lang="en-US" altLang="zh-CN" sz="1200" dirty="0" smtClean="0"/>
          </a:p>
          <a:p>
            <a:pPr lvl="2"/>
            <a:r>
              <a:rPr lang="en-US" altLang="zh-CN" sz="1200" dirty="0" smtClean="0"/>
              <a:t>1</a:t>
            </a:r>
            <a:r>
              <a:rPr lang="zh-CN" altLang="en-US" sz="1200" dirty="0" smtClean="0"/>
              <a:t>）持续</a:t>
            </a:r>
            <a:r>
              <a:rPr lang="zh-CN" altLang="en-US" sz="1200" dirty="0" smtClean="0"/>
              <a:t>玩：</a:t>
            </a:r>
            <a:r>
              <a:rPr lang="en-US" altLang="zh-CN" sz="1200" dirty="0" smtClean="0"/>
              <a:t>	</a:t>
            </a:r>
            <a:r>
              <a:rPr lang="en-US" altLang="zh-CN" sz="1200" dirty="0" smtClean="0"/>
              <a:t>          6</a:t>
            </a:r>
            <a:r>
              <a:rPr lang="zh-CN" altLang="en-US" sz="1200" dirty="0" smtClean="0"/>
              <a:t>月</a:t>
            </a:r>
            <a:r>
              <a:rPr lang="en-US" altLang="zh-CN" sz="1200" dirty="0" smtClean="0"/>
              <a:t>Spin</a:t>
            </a:r>
            <a:r>
              <a:rPr lang="zh-CN" altLang="en-US" sz="1200" dirty="0" smtClean="0"/>
              <a:t>转轮，</a:t>
            </a:r>
            <a:r>
              <a:rPr lang="en-US" altLang="zh-CN" sz="1200" dirty="0" smtClean="0"/>
              <a:t>7</a:t>
            </a:r>
            <a:r>
              <a:rPr lang="zh-CN" altLang="en-US" sz="1200" dirty="0" smtClean="0"/>
              <a:t>月继续</a:t>
            </a:r>
            <a:r>
              <a:rPr lang="en-US" altLang="zh-CN" sz="1200" dirty="0" smtClean="0"/>
              <a:t>Spin</a:t>
            </a:r>
            <a:r>
              <a:rPr lang="zh-CN" altLang="en-US" sz="1200" dirty="0" smtClean="0"/>
              <a:t>转轮</a:t>
            </a:r>
            <a:endParaRPr lang="en-US" altLang="zh-CN" sz="1200" dirty="0" smtClean="0"/>
          </a:p>
          <a:p>
            <a:pPr lvl="2"/>
            <a:r>
              <a:rPr lang="en-US" altLang="zh-CN" sz="1200" dirty="0" smtClean="0"/>
              <a:t>2</a:t>
            </a:r>
            <a:r>
              <a:rPr lang="zh-CN" altLang="en-US" sz="1200" dirty="0" smtClean="0"/>
              <a:t>）完全流失：</a:t>
            </a:r>
            <a:r>
              <a:rPr lang="en-US" altLang="zh-CN" sz="1200" dirty="0"/>
              <a:t> </a:t>
            </a:r>
            <a:r>
              <a:rPr lang="en-US" altLang="zh-CN" sz="1200" dirty="0" smtClean="0"/>
              <a:t>        </a:t>
            </a:r>
            <a:r>
              <a:rPr lang="en-US" altLang="zh-CN" sz="1200" dirty="0" smtClean="0"/>
              <a:t>6</a:t>
            </a:r>
            <a:r>
              <a:rPr lang="zh-CN" altLang="en-US" sz="1200" dirty="0" smtClean="0"/>
              <a:t>月</a:t>
            </a:r>
            <a:r>
              <a:rPr lang="en-US" altLang="zh-CN" sz="1200" dirty="0" smtClean="0"/>
              <a:t>Spin</a:t>
            </a:r>
            <a:r>
              <a:rPr lang="zh-CN" altLang="en-US" sz="1200" dirty="0" smtClean="0"/>
              <a:t>转轮，</a:t>
            </a:r>
            <a:r>
              <a:rPr lang="en-US" altLang="zh-CN" sz="1200" dirty="0" smtClean="0"/>
              <a:t>7</a:t>
            </a:r>
            <a:r>
              <a:rPr lang="zh-CN" altLang="en-US" sz="1200" dirty="0" smtClean="0"/>
              <a:t>月再未登录过</a:t>
            </a:r>
            <a:endParaRPr lang="en-US" altLang="zh-CN" sz="1200" dirty="0" smtClean="0"/>
          </a:p>
          <a:p>
            <a:pPr lvl="2"/>
            <a:r>
              <a:rPr lang="en-US" altLang="zh-CN" sz="1200" dirty="0" smtClean="0"/>
              <a:t>3</a:t>
            </a:r>
            <a:r>
              <a:rPr lang="zh-CN" altLang="en-US" sz="1200" dirty="0" smtClean="0"/>
              <a:t>）只</a:t>
            </a:r>
            <a:r>
              <a:rPr lang="zh-CN" altLang="en-US" sz="1200" dirty="0"/>
              <a:t>登不</a:t>
            </a:r>
            <a:r>
              <a:rPr lang="zh-CN" altLang="en-US" sz="1200" dirty="0" smtClean="0"/>
              <a:t>玩（种菜）</a:t>
            </a:r>
            <a:r>
              <a:rPr lang="zh-CN" altLang="en-US" sz="1200" dirty="0" smtClean="0"/>
              <a:t>：</a:t>
            </a:r>
            <a:r>
              <a:rPr lang="en-US" altLang="zh-CN" sz="1200" dirty="0"/>
              <a:t> </a:t>
            </a:r>
            <a:r>
              <a:rPr lang="en-US" altLang="zh-CN" sz="1200" dirty="0" smtClean="0"/>
              <a:t>6</a:t>
            </a:r>
            <a:r>
              <a:rPr lang="zh-CN" altLang="en-US" sz="1200" dirty="0" smtClean="0"/>
              <a:t>月</a:t>
            </a:r>
            <a:r>
              <a:rPr lang="en-US" altLang="zh-CN" sz="1200" dirty="0" smtClean="0"/>
              <a:t>Spin</a:t>
            </a:r>
            <a:r>
              <a:rPr lang="zh-CN" altLang="en-US" sz="1200" dirty="0" smtClean="0"/>
              <a:t>转轮，</a:t>
            </a:r>
            <a:r>
              <a:rPr lang="en-US" altLang="zh-CN" sz="1200" dirty="0" smtClean="0"/>
              <a:t>7</a:t>
            </a:r>
            <a:r>
              <a:rPr lang="zh-CN" altLang="en-US" sz="1200" dirty="0" smtClean="0"/>
              <a:t>月有登录，但未进行</a:t>
            </a:r>
            <a:r>
              <a:rPr lang="en-US" altLang="zh-CN" sz="1200" dirty="0" smtClean="0"/>
              <a:t>Spin</a:t>
            </a:r>
          </a:p>
          <a:p>
            <a:pPr lvl="2"/>
            <a:r>
              <a:rPr lang="en-US" altLang="zh-CN" sz="1200" dirty="0" smtClean="0"/>
              <a:t>4</a:t>
            </a:r>
            <a:r>
              <a:rPr lang="zh-CN" altLang="en-US" sz="1200" dirty="0" smtClean="0"/>
              <a:t>）玩</a:t>
            </a:r>
            <a:r>
              <a:rPr lang="zh-CN" altLang="en-US" sz="1200" dirty="0"/>
              <a:t>其他</a:t>
            </a:r>
            <a:r>
              <a:rPr lang="zh-CN" altLang="en-US" sz="1200" dirty="0" smtClean="0"/>
              <a:t>游戏</a:t>
            </a:r>
            <a:r>
              <a:rPr lang="zh-CN" altLang="en-US" sz="1200" dirty="0" smtClean="0"/>
              <a:t>：</a:t>
            </a:r>
            <a:r>
              <a:rPr lang="en-US" altLang="zh-CN" sz="1200" dirty="0"/>
              <a:t> </a:t>
            </a:r>
            <a:r>
              <a:rPr lang="en-US" altLang="zh-CN" sz="1200" dirty="0" smtClean="0"/>
              <a:t>      </a:t>
            </a:r>
            <a:r>
              <a:rPr lang="en-US" altLang="zh-CN" sz="1200" dirty="0" smtClean="0"/>
              <a:t>6</a:t>
            </a:r>
            <a:r>
              <a:rPr lang="zh-CN" altLang="en-US" sz="1200" dirty="0" smtClean="0"/>
              <a:t>月</a:t>
            </a:r>
            <a:r>
              <a:rPr lang="en-US" altLang="zh-CN" sz="1200" dirty="0" smtClean="0"/>
              <a:t>Spin</a:t>
            </a:r>
            <a:r>
              <a:rPr lang="zh-CN" altLang="en-US" sz="1200" dirty="0" smtClean="0"/>
              <a:t>转轮，</a:t>
            </a:r>
            <a:r>
              <a:rPr lang="en-US" altLang="zh-CN" sz="1200" dirty="0" smtClean="0"/>
              <a:t>7</a:t>
            </a:r>
            <a:r>
              <a:rPr lang="zh-CN" altLang="en-US" sz="1200" dirty="0" smtClean="0"/>
              <a:t>月有进行</a:t>
            </a:r>
            <a:r>
              <a:rPr lang="en-US" altLang="zh-CN" sz="1200" dirty="0" smtClean="0"/>
              <a:t>Spin</a:t>
            </a:r>
            <a:r>
              <a:rPr lang="zh-CN" altLang="en-US" sz="1200" dirty="0" smtClean="0"/>
              <a:t>，但未进行转轮</a:t>
            </a:r>
            <a:r>
              <a:rPr lang="en-US" altLang="zh-CN" sz="1200" dirty="0" smtClean="0"/>
              <a:t>Spin</a:t>
            </a:r>
          </a:p>
          <a:p>
            <a:pPr lvl="1"/>
            <a:r>
              <a:rPr lang="en-US" altLang="zh-CN" sz="1200" dirty="0" smtClean="0"/>
              <a:t>2</a:t>
            </a:r>
            <a:r>
              <a:rPr lang="zh-CN" altLang="en-US" sz="1200" dirty="0" smtClean="0"/>
              <a:t>、流入</a:t>
            </a:r>
            <a:r>
              <a:rPr lang="zh-CN" altLang="en-US" sz="1200" dirty="0" smtClean="0"/>
              <a:t>是指：</a:t>
            </a:r>
            <a:r>
              <a:rPr lang="en-US" altLang="zh-CN" sz="1200" dirty="0" smtClean="0"/>
              <a:t>6</a:t>
            </a:r>
            <a:r>
              <a:rPr lang="zh-CN" altLang="en-US" sz="1200" dirty="0" smtClean="0"/>
              <a:t>月进行</a:t>
            </a:r>
            <a:r>
              <a:rPr lang="en-US" altLang="zh-CN" sz="1200" dirty="0" smtClean="0"/>
              <a:t>Spin</a:t>
            </a:r>
            <a:r>
              <a:rPr lang="zh-CN" altLang="en-US" sz="1200" dirty="0" smtClean="0"/>
              <a:t>的玩家，</a:t>
            </a:r>
            <a:r>
              <a:rPr lang="en-US" altLang="zh-CN" sz="1200" dirty="0" smtClean="0"/>
              <a:t>5</a:t>
            </a:r>
            <a:r>
              <a:rPr lang="zh-CN" altLang="en-US" sz="1200" dirty="0" smtClean="0"/>
              <a:t>月的行为或属性：</a:t>
            </a:r>
            <a:endParaRPr lang="en-US" altLang="zh-CN" sz="1200" dirty="0" smtClean="0"/>
          </a:p>
          <a:p>
            <a:pPr lvl="2"/>
            <a:r>
              <a:rPr lang="en-US" altLang="zh-CN" sz="1200" dirty="0" smtClean="0"/>
              <a:t>1</a:t>
            </a:r>
            <a:r>
              <a:rPr lang="zh-CN" altLang="en-US" sz="1200" dirty="0" smtClean="0"/>
              <a:t>）持续</a:t>
            </a:r>
            <a:r>
              <a:rPr lang="zh-CN" altLang="en-US" sz="1200" dirty="0" smtClean="0"/>
              <a:t>玩：</a:t>
            </a:r>
            <a:r>
              <a:rPr lang="en-US" altLang="zh-CN" sz="1200" dirty="0" smtClean="0"/>
              <a:t>	</a:t>
            </a:r>
            <a:r>
              <a:rPr lang="en-US" altLang="zh-CN" sz="1200" dirty="0" smtClean="0"/>
              <a:t>          5</a:t>
            </a:r>
            <a:r>
              <a:rPr lang="zh-CN" altLang="en-US" sz="1200" dirty="0" smtClean="0"/>
              <a:t>月</a:t>
            </a:r>
            <a:r>
              <a:rPr lang="en-US" altLang="zh-CN" sz="1200" dirty="0" smtClean="0"/>
              <a:t>Spin</a:t>
            </a:r>
            <a:r>
              <a:rPr lang="zh-CN" altLang="en-US" sz="1200" dirty="0" smtClean="0"/>
              <a:t>转轮，</a:t>
            </a:r>
            <a:r>
              <a:rPr lang="en-US" altLang="zh-CN" sz="1200" dirty="0" smtClean="0"/>
              <a:t>6</a:t>
            </a:r>
            <a:r>
              <a:rPr lang="zh-CN" altLang="en-US" sz="1200" dirty="0" smtClean="0"/>
              <a:t>月继续</a:t>
            </a:r>
            <a:r>
              <a:rPr lang="en-US" altLang="zh-CN" sz="1200" dirty="0" smtClean="0"/>
              <a:t>Spin</a:t>
            </a:r>
            <a:r>
              <a:rPr lang="zh-CN" altLang="en-US" sz="1200" dirty="0" smtClean="0"/>
              <a:t>转轮</a:t>
            </a:r>
            <a:endParaRPr lang="en-US" altLang="zh-CN" sz="1200" dirty="0" smtClean="0"/>
          </a:p>
          <a:p>
            <a:pPr lvl="2"/>
            <a:r>
              <a:rPr lang="en-US" altLang="zh-CN" sz="1200" dirty="0" smtClean="0"/>
              <a:t>2</a:t>
            </a:r>
            <a:r>
              <a:rPr lang="zh-CN" altLang="en-US" sz="1200" dirty="0" smtClean="0"/>
              <a:t>）来自其他游戏分类：</a:t>
            </a:r>
            <a:r>
              <a:rPr lang="en-US" altLang="zh-CN" sz="1200" dirty="0" smtClean="0"/>
              <a:t> </a:t>
            </a:r>
            <a:r>
              <a:rPr lang="en-US" altLang="zh-CN" sz="1200" dirty="0" smtClean="0"/>
              <a:t>5</a:t>
            </a:r>
            <a:r>
              <a:rPr lang="zh-CN" altLang="en-US" sz="1200" dirty="0" smtClean="0"/>
              <a:t>月没有</a:t>
            </a:r>
            <a:r>
              <a:rPr lang="en-US" altLang="zh-CN" sz="1200" dirty="0" smtClean="0"/>
              <a:t>Spin</a:t>
            </a:r>
            <a:r>
              <a:rPr lang="zh-CN" altLang="en-US" sz="1200" dirty="0" smtClean="0"/>
              <a:t>转轮，</a:t>
            </a:r>
            <a:r>
              <a:rPr lang="en-US" altLang="zh-CN" sz="1200" dirty="0" smtClean="0"/>
              <a:t>6</a:t>
            </a:r>
            <a:r>
              <a:rPr lang="zh-CN" altLang="en-US" sz="1200" dirty="0" smtClean="0"/>
              <a:t>月</a:t>
            </a:r>
            <a:r>
              <a:rPr lang="en-US" altLang="zh-CN" sz="1200" dirty="0" smtClean="0"/>
              <a:t>Spin</a:t>
            </a:r>
            <a:r>
              <a:rPr lang="zh-CN" altLang="en-US" sz="1200" dirty="0" smtClean="0"/>
              <a:t>转轮</a:t>
            </a:r>
            <a:endParaRPr lang="en-US" altLang="zh-CN" sz="1200" dirty="0" smtClean="0"/>
          </a:p>
          <a:p>
            <a:pPr lvl="2"/>
            <a:r>
              <a:rPr lang="en-US" altLang="zh-CN" sz="1200" dirty="0" smtClean="0"/>
              <a:t>3</a:t>
            </a:r>
            <a:r>
              <a:rPr lang="zh-CN" altLang="en-US" sz="1200" dirty="0" smtClean="0"/>
              <a:t>）新注册：</a:t>
            </a:r>
            <a:r>
              <a:rPr lang="en-US" altLang="zh-CN" sz="1200" dirty="0" smtClean="0"/>
              <a:t>	          6</a:t>
            </a:r>
            <a:r>
              <a:rPr lang="zh-CN" altLang="en-US" sz="1200" dirty="0" smtClean="0"/>
              <a:t>月的新注册用户</a:t>
            </a:r>
            <a:endParaRPr lang="en-US" altLang="zh-CN" sz="1200" dirty="0" smtClean="0"/>
          </a:p>
          <a:p>
            <a:pPr lvl="2"/>
            <a:r>
              <a:rPr lang="en-US" altLang="zh-CN" sz="1200" dirty="0" smtClean="0"/>
              <a:t>4</a:t>
            </a:r>
            <a:r>
              <a:rPr lang="zh-CN" altLang="en-US" sz="1200" dirty="0" smtClean="0"/>
              <a:t>）回流</a:t>
            </a:r>
            <a:r>
              <a:rPr lang="zh-CN" altLang="en-US" sz="1200" dirty="0" smtClean="0"/>
              <a:t>用户</a:t>
            </a:r>
            <a:r>
              <a:rPr lang="zh-CN" altLang="en-US" sz="1200" dirty="0" smtClean="0"/>
              <a:t>：</a:t>
            </a:r>
            <a:r>
              <a:rPr lang="en-US" altLang="zh-CN" sz="1200" dirty="0"/>
              <a:t> </a:t>
            </a:r>
            <a:r>
              <a:rPr lang="en-US" altLang="zh-CN" sz="1200" dirty="0" smtClean="0"/>
              <a:t>        </a:t>
            </a:r>
            <a:r>
              <a:rPr lang="en-US" altLang="zh-CN" sz="1200" dirty="0" smtClean="0"/>
              <a:t>5</a:t>
            </a:r>
            <a:r>
              <a:rPr lang="zh-CN" altLang="en-US" sz="1200" dirty="0" smtClean="0"/>
              <a:t>月没有</a:t>
            </a:r>
            <a:r>
              <a:rPr lang="en-US" altLang="zh-CN" sz="1200" dirty="0" smtClean="0"/>
              <a:t>Spin</a:t>
            </a:r>
            <a:r>
              <a:rPr lang="zh-CN" altLang="en-US" sz="1200" dirty="0"/>
              <a:t>的</a:t>
            </a:r>
            <a:r>
              <a:rPr lang="zh-CN" altLang="en-US" sz="1200" dirty="0" smtClean="0"/>
              <a:t>回流</a:t>
            </a:r>
            <a:r>
              <a:rPr lang="zh-CN" altLang="en-US" sz="1200" dirty="0" smtClean="0"/>
              <a:t>用户，</a:t>
            </a:r>
            <a:r>
              <a:rPr lang="en-US" altLang="zh-CN" sz="1200" dirty="0"/>
              <a:t>6</a:t>
            </a:r>
            <a:r>
              <a:rPr lang="zh-CN" altLang="en-US" sz="1200" dirty="0" smtClean="0"/>
              <a:t>月</a:t>
            </a:r>
            <a:r>
              <a:rPr lang="en-US" altLang="zh-CN" sz="1200" dirty="0" smtClean="0"/>
              <a:t>Spin</a:t>
            </a:r>
            <a:r>
              <a:rPr lang="zh-CN" altLang="en-US" sz="1200" dirty="0" smtClean="0"/>
              <a:t>转轮</a:t>
            </a:r>
            <a:endParaRPr lang="en-US" altLang="zh-CN" sz="1200" dirty="0"/>
          </a:p>
          <a:p>
            <a:pPr lvl="1"/>
            <a:r>
              <a:rPr lang="en-US" altLang="zh-CN" sz="1200" dirty="0" smtClean="0"/>
              <a:t>3</a:t>
            </a:r>
            <a:r>
              <a:rPr lang="zh-CN" altLang="en-US" sz="1200" dirty="0" smtClean="0"/>
              <a:t>、差异</a:t>
            </a:r>
            <a:r>
              <a:rPr lang="zh-CN" altLang="en-US" sz="1200" dirty="0" smtClean="0"/>
              <a:t>：</a:t>
            </a:r>
            <a:endParaRPr lang="en-US" altLang="zh-CN" sz="1200" dirty="0" smtClean="0"/>
          </a:p>
          <a:p>
            <a:pPr lvl="2"/>
            <a:r>
              <a:rPr lang="en-US" altLang="zh-CN" sz="1200" dirty="0" smtClean="0"/>
              <a:t>1</a:t>
            </a:r>
            <a:r>
              <a:rPr lang="zh-CN" altLang="en-US" sz="1200" dirty="0" smtClean="0"/>
              <a:t>）统计</a:t>
            </a:r>
            <a:r>
              <a:rPr lang="zh-CN" altLang="en-US" sz="1200" dirty="0" smtClean="0"/>
              <a:t>属性</a:t>
            </a:r>
            <a:r>
              <a:rPr lang="zh-CN" altLang="en-US" sz="1200" dirty="0" smtClean="0"/>
              <a:t>有所不同，如身份、卡别均以选择日期的月末为统计时间判断属性。</a:t>
            </a:r>
            <a:endParaRPr lang="en-US" altLang="zh-CN" sz="1200" dirty="0" smtClean="0"/>
          </a:p>
          <a:p>
            <a:pPr lvl="2"/>
            <a:r>
              <a:rPr lang="en-US" altLang="zh-CN" sz="1200" dirty="0" smtClean="0"/>
              <a:t>2</a:t>
            </a:r>
            <a:r>
              <a:rPr lang="zh-CN" altLang="en-US" sz="1200" dirty="0" smtClean="0"/>
              <a:t>）去</a:t>
            </a:r>
            <a:r>
              <a:rPr lang="zh-CN" altLang="en-US" sz="1200" dirty="0" smtClean="0"/>
              <a:t>重方式有所不同：比如，来自其他游戏分类这里会汇总去重统计</a:t>
            </a:r>
            <a:endParaRPr lang="en-US" altLang="zh-CN" sz="1200" dirty="0" smtClean="0"/>
          </a:p>
          <a:p>
            <a:pPr marL="800100" lvl="1" indent="-342900">
              <a:buFont typeface="+mj-lt"/>
              <a:buAutoNum type="arabicPeriod"/>
            </a:pPr>
            <a:endParaRPr lang="en-US" altLang="zh-CN" sz="1200" dirty="0" smtClean="0"/>
          </a:p>
          <a:p>
            <a:pPr marL="800100" lvl="1" indent="-342900">
              <a:buFont typeface="+mj-lt"/>
              <a:buAutoNum type="arabicPeriod"/>
            </a:pPr>
            <a:endParaRPr lang="zh-CN" altLang="en-US" sz="1200" dirty="0"/>
          </a:p>
        </p:txBody>
      </p:sp>
    </p:spTree>
    <p:extLst>
      <p:ext uri="{BB962C8B-B14F-4D97-AF65-F5344CB8AC3E}">
        <p14:creationId xmlns:p14="http://schemas.microsoft.com/office/powerpoint/2010/main" val="21165533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quot;3a40a2d8-16cd-49c1-bb29-5ea23a4b7cc4&quot;,&quot;Name&quot;:&quot;自定义&quot;,&quot;Kind&quot;:&quot;Custom&quot;,&quot;OldGuidesSetting&quot;:{&quot;HeaderHeight&quot;:10.0,&quot;FooterHeight&quot;:10.0,&quot;SideMargin&quot;:3.0,&quot;TopMargin&quot;:0.0,&quot;BottomMargin&quot;:0.0,&quot;IntervalMargin&quot;:0.0}}"/>
</p:tagLst>
</file>

<file path=ppt/tags/tag2.xml><?xml version="1.0" encoding="utf-8"?>
<p:tagLst xmlns:a="http://schemas.openxmlformats.org/drawingml/2006/main" xmlns:r="http://schemas.openxmlformats.org/officeDocument/2006/relationships" xmlns:p="http://schemas.openxmlformats.org/presentationml/2006/main">
  <p:tag name="PA" val="v5.2.4"/>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2">
      <a:majorFont>
        <a:latin typeface="Noto Sans S Chinese Regular"/>
        <a:ea typeface="Noto Sans S Chinese Regular"/>
        <a:cs typeface=""/>
      </a:majorFont>
      <a:minorFont>
        <a:latin typeface="Noto Sans S Chinese Light"/>
        <a:ea typeface="Noto Sans S Chinese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4759</TotalTime>
  <Words>2663</Words>
  <Application>Microsoft Office PowerPoint</Application>
  <PresentationFormat>宽屏</PresentationFormat>
  <Paragraphs>151</Paragraphs>
  <Slides>10</Slides>
  <Notes>9</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10</vt:i4>
      </vt:variant>
    </vt:vector>
  </HeadingPairs>
  <TitlesOfParts>
    <vt:vector size="22" baseType="lpstr">
      <vt:lpstr>Clio Light</vt:lpstr>
      <vt:lpstr>Noto Sans</vt:lpstr>
      <vt:lpstr>Noto Sans S Chinese Light</vt:lpstr>
      <vt:lpstr>Noto Sans S Chinese Regular</vt:lpstr>
      <vt:lpstr>Noto Sans S Chinese Thin</vt:lpstr>
      <vt:lpstr>等线</vt:lpstr>
      <vt:lpstr>微软雅黑</vt:lpstr>
      <vt:lpstr>微软雅黑</vt:lpstr>
      <vt:lpstr>Arial</vt:lpstr>
      <vt:lpstr>Helvetica</vt:lpstr>
      <vt:lpstr>Verdana</vt:lpstr>
      <vt:lpstr>Office 主题​​</vt:lpstr>
      <vt:lpstr>PowerPoint 演示文稿</vt:lpstr>
      <vt:lpstr>PowerPoint 演示文稿</vt:lpstr>
      <vt:lpstr>“玩家遊戲类型流向”看板說明</vt:lpstr>
      <vt:lpstr>“玩家遊戲流向”看板說明</vt:lpstr>
      <vt:lpstr>“用户游戏分类 流入结构”看板說明</vt:lpstr>
      <vt:lpstr>“用户游戏分类 流入结构”看板說明</vt:lpstr>
      <vt:lpstr>每個遊戲的吞吐人數</vt:lpstr>
      <vt:lpstr>“玩家玩了多少個遊戲之後流失的“看板說明</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郑 人玮</dc:creator>
  <cp:lastModifiedBy>Administrator</cp:lastModifiedBy>
  <cp:revision>320</cp:revision>
  <dcterms:created xsi:type="dcterms:W3CDTF">2020-12-10T07:00:59Z</dcterms:created>
  <dcterms:modified xsi:type="dcterms:W3CDTF">2021-10-07T05:54:29Z</dcterms:modified>
</cp:coreProperties>
</file>