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598" r:id="rId2"/>
    <p:sldId id="601" r:id="rId3"/>
    <p:sldId id="599" r:id="rId4"/>
    <p:sldId id="603" r:id="rId5"/>
    <p:sldId id="602" r:id="rId6"/>
    <p:sldId id="597" r:id="rId7"/>
    <p:sldId id="604" r:id="rId8"/>
    <p:sldId id="606" r:id="rId9"/>
    <p:sldId id="605" r:id="rId10"/>
    <p:sldId id="607" r:id="rId11"/>
    <p:sldId id="608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C6D9A19-A6DD-424F-91B8-73C4686A74FA}">
          <p14:sldIdLst>
            <p14:sldId id="598"/>
            <p14:sldId id="601"/>
            <p14:sldId id="599"/>
            <p14:sldId id="603"/>
            <p14:sldId id="602"/>
            <p14:sldId id="597"/>
            <p14:sldId id="604"/>
            <p14:sldId id="606"/>
            <p14:sldId id="605"/>
            <p14:sldId id="607"/>
            <p14:sldId id="6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513"/>
    <a:srgbClr val="F5D2C8"/>
    <a:srgbClr val="EC6834"/>
    <a:srgbClr val="F6BA96"/>
    <a:srgbClr val="EA4D1C"/>
    <a:srgbClr val="B74711"/>
    <a:srgbClr val="F4A57B"/>
    <a:srgbClr val="F19463"/>
    <a:srgbClr val="EF8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19999" cy="71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E1786-8C33-4CE3-ACC4-1549C63AD55C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B234-CAA8-4525-99DC-872E89321E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頁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0" y="5342459"/>
            <a:ext cx="2879336" cy="1618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尾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10800000">
            <a:off x="-499730" y="-42532"/>
            <a:ext cx="12385674" cy="69669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 b="25549"/>
          <a:stretch>
            <a:fillRect/>
          </a:stretch>
        </p:blipFill>
        <p:spPr bwMode="invGray">
          <a:xfrm>
            <a:off x="9581049" y="6380554"/>
            <a:ext cx="1736864" cy="477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611" y="161925"/>
            <a:ext cx="1215189" cy="683074"/>
          </a:xfrm>
          <a:prstGeom prst="rect">
            <a:avLst/>
          </a:prstGeom>
        </p:spPr>
      </p:pic>
      <p:sp>
        <p:nvSpPr>
          <p:cNvPr id="8" name="标题 1"/>
          <p:cNvSpPr txBox="1"/>
          <p:nvPr userDrawn="1"/>
        </p:nvSpPr>
        <p:spPr>
          <a:xfrm>
            <a:off x="413332" y="80829"/>
            <a:ext cx="11410367" cy="6058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: 圆角 4"/>
          <p:cNvSpPr/>
          <p:nvPr userDrawn="1"/>
        </p:nvSpPr>
        <p:spPr>
          <a:xfrm>
            <a:off x="306000" y="293925"/>
            <a:ext cx="72000" cy="180000"/>
          </a:xfrm>
          <a:prstGeom prst="roundRect">
            <a:avLst/>
          </a:prstGeom>
          <a:solidFill>
            <a:srgbClr val="EA4D1C"/>
          </a:solidFill>
          <a:ln>
            <a:solidFill>
              <a:srgbClr val="EA4D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 userDrawn="1"/>
        </p:nvSpPr>
        <p:spPr>
          <a:xfrm>
            <a:off x="306365" y="496888"/>
            <a:ext cx="72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EA4D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3E22-A4F0-40C4-8D86-2BE3BC59145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546" r="888"/>
          <a:stretch/>
        </p:blipFill>
        <p:spPr>
          <a:xfrm>
            <a:off x="1525082" y="973201"/>
            <a:ext cx="9861494" cy="5322091"/>
          </a:xfrm>
          <a:prstGeom prst="rect">
            <a:avLst/>
          </a:prstGeom>
        </p:spPr>
      </p:pic>
      <p:sp>
        <p:nvSpPr>
          <p:cNvPr id="19" name="标题 7"/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/>
          <a:lstStyle/>
          <a:p>
            <a:r>
              <a:rPr lang="en-US" altLang="zh-CN" dirty="0" smtClean="0">
                <a:sym typeface="+mn-ea"/>
              </a:rPr>
              <a:t>Facebook</a:t>
            </a:r>
            <a:r>
              <a:rPr lang="zh-CN" altLang="en-US" dirty="0" smtClean="0">
                <a:sym typeface="+mn-ea"/>
              </a:rPr>
              <a:t>广告架构</a:t>
            </a: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95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/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/>
          <a:lstStyle/>
          <a:p>
            <a:r>
              <a:rPr lang="en-US" altLang="zh-CN" dirty="0" smtClean="0">
                <a:sym typeface="+mn-ea"/>
              </a:rPr>
              <a:t>FB SOP</a:t>
            </a:r>
            <a:endParaRPr lang="zh-CN" altLang="en-US" dirty="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565" r="841"/>
          <a:stretch/>
        </p:blipFill>
        <p:spPr>
          <a:xfrm>
            <a:off x="1119459" y="949569"/>
            <a:ext cx="10335828" cy="55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109034" y="1996544"/>
            <a:ext cx="48145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新起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campaign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逻辑：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）新的国家地区，会配对应的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mpaign；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）不同优化目标，会配对应的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mpaign；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）不同出价策略测试，比如系列预算和组预算，会配对应的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mpaign；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测出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来好的计划，想要单独给预算跑量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，会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配新的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mpaign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/>
          <a:lstStyle/>
          <a:p>
            <a:r>
              <a:rPr lang="en-US" altLang="zh-CN" dirty="0" smtClean="0">
                <a:sym typeface="+mn-ea"/>
              </a:rPr>
              <a:t>Facebook </a:t>
            </a:r>
            <a:r>
              <a:rPr lang="zh-CN" altLang="en-US" dirty="0" smtClean="0">
                <a:sym typeface="+mn-ea"/>
              </a:rPr>
              <a:t>命名逻辑</a:t>
            </a:r>
            <a:endParaRPr lang="zh-CN" altLang="en-US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26" y="817684"/>
            <a:ext cx="3669896" cy="59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ym typeface="+mn-ea"/>
              </a:rPr>
              <a:t>Facebok</a:t>
            </a:r>
            <a:r>
              <a:rPr lang="zh-CN" altLang="en-US" dirty="0" smtClean="0">
                <a:sym typeface="+mn-ea"/>
              </a:rPr>
              <a:t>优化</a:t>
            </a:r>
            <a:r>
              <a:rPr lang="zh-CN" altLang="en-US" dirty="0">
                <a:sym typeface="+mn-ea"/>
              </a:rPr>
              <a:t>目标</a:t>
            </a:r>
          </a:p>
        </p:txBody>
      </p:sp>
      <p:cxnSp>
        <p:nvCxnSpPr>
          <p:cNvPr id="4" name="Straight Connector 2"/>
          <p:cNvCxnSpPr/>
          <p:nvPr/>
        </p:nvCxnSpPr>
        <p:spPr>
          <a:xfrm>
            <a:off x="817071" y="1097687"/>
            <a:ext cx="10903527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4"/>
          <p:cNvSpPr/>
          <p:nvPr/>
        </p:nvSpPr>
        <p:spPr>
          <a:xfrm rot="10800000">
            <a:off x="1351751" y="1215037"/>
            <a:ext cx="275226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1" name="Isosceles Triangle 27"/>
          <p:cNvSpPr/>
          <p:nvPr/>
        </p:nvSpPr>
        <p:spPr>
          <a:xfrm rot="10800000">
            <a:off x="10217967" y="1247162"/>
            <a:ext cx="346363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2" name="TextBox 46"/>
          <p:cNvSpPr txBox="1"/>
          <p:nvPr/>
        </p:nvSpPr>
        <p:spPr>
          <a:xfrm>
            <a:off x="1215648" y="164024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cs typeface="+mn-ea"/>
                <a:sym typeface="+mn-lt"/>
              </a:rPr>
              <a:t>MAI</a:t>
            </a:r>
            <a:endParaRPr 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Isosceles Triangle 4"/>
          <p:cNvSpPr/>
          <p:nvPr/>
        </p:nvSpPr>
        <p:spPr>
          <a:xfrm rot="10800000">
            <a:off x="5831732" y="1234146"/>
            <a:ext cx="346363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8" name="TextBox 46"/>
          <p:cNvSpPr txBox="1"/>
          <p:nvPr/>
        </p:nvSpPr>
        <p:spPr>
          <a:xfrm>
            <a:off x="5717814" y="164024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cs typeface="+mn-ea"/>
                <a:sym typeface="+mn-lt"/>
              </a:rPr>
              <a:t>AEO</a:t>
            </a:r>
            <a:endParaRPr 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46"/>
          <p:cNvSpPr txBox="1"/>
          <p:nvPr/>
        </p:nvSpPr>
        <p:spPr>
          <a:xfrm>
            <a:off x="10168971" y="16402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cs typeface="+mn-ea"/>
                <a:sym typeface="+mn-lt"/>
              </a:rPr>
              <a:t>VO</a:t>
            </a:r>
            <a:endParaRPr 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8301" y="2255278"/>
            <a:ext cx="36499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绩效指标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：单次安装费用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CPI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）受众规模：建议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1M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以上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）特点：安装成本较低，点击率较高，用户质量较低，留存较低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）版位消耗占比：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FB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动态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消息占比一大半，所以视频平均播放时长较短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）开启条件：可直接投放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79933" y="2255278"/>
            <a:ext cx="36499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绩效指标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：单次购买成本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CPA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）受众规模：建议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2M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以上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）特点：安装成本较高，点击率较低，用户质量较高，留存较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MAI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）版位消耗占比：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FB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动态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消息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AN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版位占比一大半，所以视频平均播放时长较长（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AN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版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位视频播放时长较长）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）开启条件：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SDK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相关事件一天内发生＞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次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99811" y="2255278"/>
            <a:ext cx="364995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绩效指标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广告花费回报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(ROAS)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）受众规模：建议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4M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以上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）特点：安装成本高，用户质量高，付费率高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）版位消耗占比：还未投放，暂不清楚</a:t>
            </a: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28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天内，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Fb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付费事件＞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次，累计付费类型＞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种（我们游戏目前还没达到条件，投放不了）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58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7614" r="1664" b="5890"/>
          <a:stretch/>
        </p:blipFill>
        <p:spPr>
          <a:xfrm>
            <a:off x="596205" y="914400"/>
            <a:ext cx="5470487" cy="52929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7964" y="1358463"/>
            <a:ext cx="364995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受众主要分为：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兴趣词受众、类定义受众、宽泛受众（通投）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600" b="1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受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众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素材搭配：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）目前指标：成本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留存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）延伸测试：测出好的受众，会用此受众再测试其他新素材；测试出好的素材，也会用此素材再去搭配其他受众测试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众素材测试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调整：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某条计划表现较差，若受众是之前测试确定较好受众，则可能是素材原因；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若素材是之前受众测试较好素材，则可能是受众原因；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③不断测试，寻找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优化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受众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素材最佳组合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/>
          <a:lstStyle/>
          <a:p>
            <a:r>
              <a:rPr lang="en-US" altLang="zh-CN" dirty="0" smtClean="0">
                <a:sym typeface="+mn-ea"/>
              </a:rPr>
              <a:t>Facebook</a:t>
            </a:r>
            <a:r>
              <a:rPr lang="zh-CN" altLang="en-US" dirty="0" smtClean="0">
                <a:sym typeface="+mn-ea"/>
              </a:rPr>
              <a:t>系列</a:t>
            </a:r>
            <a:r>
              <a:rPr lang="en-US" altLang="zh-CN" dirty="0" smtClean="0">
                <a:sym typeface="+mn-ea"/>
              </a:rPr>
              <a:t>+</a:t>
            </a:r>
            <a:r>
              <a:rPr lang="zh-CN" altLang="en-US" dirty="0" smtClean="0">
                <a:sym typeface="+mn-ea"/>
              </a:rPr>
              <a:t>广告</a:t>
            </a:r>
            <a:r>
              <a:rPr lang="en-US" altLang="zh-CN" dirty="0" smtClean="0">
                <a:sym typeface="+mn-ea"/>
              </a:rPr>
              <a:t>+</a:t>
            </a:r>
            <a:r>
              <a:rPr lang="zh-CN" altLang="en-US" dirty="0" smtClean="0">
                <a:sym typeface="+mn-ea"/>
              </a:rPr>
              <a:t>组</a:t>
            </a: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18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32" y="1066623"/>
            <a:ext cx="10766230" cy="4727508"/>
          </a:xfrm>
          <a:prstGeom prst="rect">
            <a:avLst/>
          </a:prstGeom>
        </p:spPr>
      </p:pic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/>
          <a:lstStyle/>
          <a:p>
            <a:r>
              <a:rPr lang="en-US" altLang="zh-CN" dirty="0" smtClean="0">
                <a:sym typeface="+mn-ea"/>
              </a:rPr>
              <a:t>Facebook </a:t>
            </a:r>
            <a:r>
              <a:rPr lang="zh-CN" altLang="en-US" dirty="0" smtClean="0">
                <a:sym typeface="+mn-ea"/>
              </a:rPr>
              <a:t>受众</a:t>
            </a:r>
            <a:r>
              <a:rPr lang="en-US" altLang="zh-CN" dirty="0" smtClean="0">
                <a:sym typeface="+mn-ea"/>
              </a:rPr>
              <a:t>+</a:t>
            </a:r>
            <a:r>
              <a:rPr lang="zh-CN" altLang="en-US" dirty="0" smtClean="0">
                <a:sym typeface="+mn-ea"/>
              </a:rPr>
              <a:t>优化目标搭配</a:t>
            </a: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01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25" y="894595"/>
            <a:ext cx="9015241" cy="48848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44304" y="1622232"/>
            <a:ext cx="2387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核心受众建议搭配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MAI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即可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600" b="1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宽泛受众建议搭配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AEO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+VO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，捞取高质量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/>
          <a:lstStyle/>
          <a:p>
            <a:r>
              <a:rPr lang="en-US" altLang="zh-CN" dirty="0" smtClean="0">
                <a:sym typeface="+mn-ea"/>
              </a:rPr>
              <a:t>Facebook </a:t>
            </a:r>
            <a:r>
              <a:rPr lang="zh-CN" altLang="en-US" dirty="0" smtClean="0">
                <a:sym typeface="+mn-ea"/>
              </a:rPr>
              <a:t>受众</a:t>
            </a:r>
            <a:r>
              <a:rPr lang="en-US" altLang="zh-CN" dirty="0" smtClean="0">
                <a:sym typeface="+mn-ea"/>
              </a:rPr>
              <a:t>+</a:t>
            </a:r>
            <a:r>
              <a:rPr lang="zh-CN" altLang="en-US" dirty="0" smtClean="0">
                <a:sym typeface="+mn-ea"/>
              </a:rPr>
              <a:t>优化目标搭配</a:t>
            </a: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61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渠道用户特征：</a:t>
            </a:r>
            <a:r>
              <a:rPr kumimoji="1" lang="en-US" altLang="zh-CN" dirty="0" smtClean="0"/>
              <a:t>Facebook </a:t>
            </a:r>
            <a:r>
              <a:rPr kumimoji="1" lang="zh-CN" altLang="en-US" dirty="0" smtClean="0"/>
              <a:t>菲律宾</a:t>
            </a:r>
            <a:endParaRPr lang="zh-CN" altLang="en-US" dirty="0">
              <a:sym typeface="+mn-ea"/>
            </a:endParaRPr>
          </a:p>
        </p:txBody>
      </p:sp>
      <p:cxnSp>
        <p:nvCxnSpPr>
          <p:cNvPr id="4" name="Straight Connector 2"/>
          <p:cNvCxnSpPr/>
          <p:nvPr/>
        </p:nvCxnSpPr>
        <p:spPr>
          <a:xfrm>
            <a:off x="817071" y="1097687"/>
            <a:ext cx="10903527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4"/>
          <p:cNvSpPr/>
          <p:nvPr/>
        </p:nvSpPr>
        <p:spPr>
          <a:xfrm rot="10800000">
            <a:off x="1351751" y="1215037"/>
            <a:ext cx="275226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1" name="Isosceles Triangle 27"/>
          <p:cNvSpPr/>
          <p:nvPr/>
        </p:nvSpPr>
        <p:spPr>
          <a:xfrm rot="10800000">
            <a:off x="10217967" y="1247162"/>
            <a:ext cx="346363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2" name="TextBox 46"/>
          <p:cNvSpPr txBox="1"/>
          <p:nvPr/>
        </p:nvSpPr>
        <p:spPr>
          <a:xfrm>
            <a:off x="570439" y="1640240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早期（</a:t>
            </a:r>
            <a:r>
              <a:rPr lang="en-US" altLang="zh-CN" sz="2000" b="1" dirty="0" smtClean="0">
                <a:cs typeface="+mn-ea"/>
                <a:sym typeface="+mn-lt"/>
              </a:rPr>
              <a:t>1-3</a:t>
            </a:r>
            <a:r>
              <a:rPr lang="zh-CN" altLang="en-US" sz="2000" b="1" dirty="0" smtClean="0">
                <a:cs typeface="+mn-ea"/>
                <a:sym typeface="+mn-lt"/>
              </a:rPr>
              <a:t>月）</a:t>
            </a:r>
            <a:endParaRPr lang="en-US" sz="2000" b="1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Isosceles Triangle 4"/>
          <p:cNvSpPr/>
          <p:nvPr/>
        </p:nvSpPr>
        <p:spPr>
          <a:xfrm rot="10800000">
            <a:off x="5831732" y="1234146"/>
            <a:ext cx="346363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8" name="TextBox 46"/>
          <p:cNvSpPr txBox="1"/>
          <p:nvPr/>
        </p:nvSpPr>
        <p:spPr>
          <a:xfrm>
            <a:off x="5654496" y="164024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err="1">
                <a:cs typeface="+mn-ea"/>
                <a:sym typeface="+mn-lt"/>
              </a:rPr>
              <a:t>中期</a:t>
            </a:r>
            <a:endParaRPr lang="en-US" sz="2000" b="1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46"/>
          <p:cNvSpPr txBox="1"/>
          <p:nvPr/>
        </p:nvSpPr>
        <p:spPr>
          <a:xfrm>
            <a:off x="10040731" y="164024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后期</a:t>
            </a:r>
            <a:endParaRPr lang="en-US" sz="2000" b="1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8301" y="2255278"/>
            <a:ext cx="36499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）价格：处于蜜月期，安装成本低，点击率高，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CVR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高（我们游戏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CPI 0.3-0.6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）优化目标：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MAI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AEO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事件测试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）受众：核心竞品词为主，少量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Broad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投受众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79933" y="2255278"/>
            <a:ext cx="36499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b="1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）价格：安装成本开始变高，点击率、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CVR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下降（我们游戏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CPI 0.6-1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）优化目标：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AEO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MAI+VO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事件（我们游戏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MAI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留存太差，这个阶段已经全部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AEO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事件了，菲律宾没有多少付费玩家，产品没有到测试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阶段）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）受众：核心竞品词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类定义受众为主，少量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Broad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投受众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行业词等其他兴趣词（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Broad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通投受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众占比稍有提升）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92988" y="2255278"/>
            <a:ext cx="36499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b="1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）价格：安装成本更高些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）优化目标：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AEO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+VO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事件为主，主要买高质量用户和付费用户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）受众：核心竞品词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类定义受众为主，少量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Broad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投受众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行业词等其他兴趣词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46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渠道用户特征：</a:t>
            </a:r>
            <a:r>
              <a:rPr kumimoji="1" lang="en-US" altLang="zh-CN" dirty="0" smtClean="0"/>
              <a:t>Facebook </a:t>
            </a:r>
            <a:r>
              <a:rPr kumimoji="1" lang="zh-CN" altLang="en-US" dirty="0"/>
              <a:t>澳洲</a:t>
            </a:r>
            <a:endParaRPr lang="zh-CN" altLang="en-US" dirty="0">
              <a:sym typeface="+mn-ea"/>
            </a:endParaRPr>
          </a:p>
        </p:txBody>
      </p:sp>
      <p:cxnSp>
        <p:nvCxnSpPr>
          <p:cNvPr id="4" name="Straight Connector 2"/>
          <p:cNvCxnSpPr/>
          <p:nvPr/>
        </p:nvCxnSpPr>
        <p:spPr>
          <a:xfrm>
            <a:off x="817071" y="1097687"/>
            <a:ext cx="10903527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4"/>
          <p:cNvSpPr/>
          <p:nvPr/>
        </p:nvSpPr>
        <p:spPr>
          <a:xfrm rot="10800000">
            <a:off x="1351751" y="1215037"/>
            <a:ext cx="275226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1" name="Isosceles Triangle 27"/>
          <p:cNvSpPr/>
          <p:nvPr/>
        </p:nvSpPr>
        <p:spPr>
          <a:xfrm rot="10800000">
            <a:off x="10217967" y="1247162"/>
            <a:ext cx="346363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2" name="TextBox 46"/>
          <p:cNvSpPr txBox="1"/>
          <p:nvPr/>
        </p:nvSpPr>
        <p:spPr>
          <a:xfrm>
            <a:off x="1152329" y="164024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早期</a:t>
            </a:r>
            <a:endParaRPr lang="en-US" sz="2000" b="1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Isosceles Triangle 4"/>
          <p:cNvSpPr/>
          <p:nvPr/>
        </p:nvSpPr>
        <p:spPr>
          <a:xfrm rot="10800000">
            <a:off x="5831732" y="1234146"/>
            <a:ext cx="346363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8" name="TextBox 46"/>
          <p:cNvSpPr txBox="1"/>
          <p:nvPr/>
        </p:nvSpPr>
        <p:spPr>
          <a:xfrm>
            <a:off x="5654496" y="164024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err="1">
                <a:cs typeface="+mn-ea"/>
                <a:sym typeface="+mn-lt"/>
              </a:rPr>
              <a:t>中期</a:t>
            </a:r>
            <a:endParaRPr lang="en-US" sz="2000" b="1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46"/>
          <p:cNvSpPr txBox="1"/>
          <p:nvPr/>
        </p:nvSpPr>
        <p:spPr>
          <a:xfrm>
            <a:off x="10040731" y="164024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后期</a:t>
            </a:r>
            <a:endParaRPr lang="en-US" sz="2000" b="1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8301" y="2255278"/>
            <a:ext cx="36499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）价格：处于蜜月期，安装成本低，点击率高，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CVR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高（我们游戏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CPI 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0.9-1.5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）优化目标：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MAI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AEO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事件测试（我们目前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AEO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事件为主，目前产品支撑不起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MAI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的留存）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）受众：核心竞品词为主，少量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Broad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投受众（我们目前竞品词受众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+Broad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通投受众对半，因为澳洲人口竞品词受众太少，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AEO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事件受众规模最好要超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200w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79933" y="2255278"/>
            <a:ext cx="364995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b="1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）价格：安装成本开始变高，点击率、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CVR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下降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）优化目标：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AEO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MAI+VO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）受众：核心竞品词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类定义受众为主，少量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Broad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投受众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行业词等其他兴趣词（</a:t>
            </a: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Broad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通投受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众占比稍有提升）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92988" y="2255278"/>
            <a:ext cx="36499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b="1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）价格：安装成本更高些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）优化目标：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AEO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+VO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事件为主，主要买高质量用户和付费用户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）受众：核心竞品词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类定义受众为主，少量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Broad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投受众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行业词等其他兴趣词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02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4" y="1107265"/>
            <a:ext cx="11316681" cy="4107536"/>
          </a:xfrm>
          <a:prstGeom prst="rect">
            <a:avLst/>
          </a:prstGeom>
        </p:spPr>
      </p:pic>
      <p:sp>
        <p:nvSpPr>
          <p:cNvPr id="4" name="标题 7"/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/>
          <a:lstStyle/>
          <a:p>
            <a:r>
              <a:rPr lang="en-US" altLang="zh-CN" dirty="0" smtClean="0">
                <a:sym typeface="+mn-ea"/>
              </a:rPr>
              <a:t>Google UAC</a:t>
            </a:r>
            <a:r>
              <a:rPr lang="zh-CN" altLang="en-US" dirty="0" smtClean="0">
                <a:sym typeface="+mn-ea"/>
              </a:rPr>
              <a:t>优化目标</a:t>
            </a:r>
            <a:endParaRPr lang="zh-CN" altLang="en-US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85576" y="5640317"/>
            <a:ext cx="7101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b="1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目前还有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3.0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，相当于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Facebook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VO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，主要买付费玩家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92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渠道用户特征：</a:t>
            </a:r>
            <a:r>
              <a:rPr kumimoji="1" lang="en-US" altLang="zh-CN" dirty="0" smtClean="0"/>
              <a:t>Google UAC </a:t>
            </a:r>
            <a:r>
              <a:rPr kumimoji="1" lang="zh-CN" altLang="en-US" dirty="0" smtClean="0"/>
              <a:t>菲律宾</a:t>
            </a:r>
            <a:endParaRPr lang="zh-CN" altLang="en-US" dirty="0">
              <a:sym typeface="+mn-ea"/>
            </a:endParaRPr>
          </a:p>
        </p:txBody>
      </p:sp>
      <p:cxnSp>
        <p:nvCxnSpPr>
          <p:cNvPr id="4" name="Straight Connector 2"/>
          <p:cNvCxnSpPr/>
          <p:nvPr/>
        </p:nvCxnSpPr>
        <p:spPr>
          <a:xfrm>
            <a:off x="817071" y="1097687"/>
            <a:ext cx="10903527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4"/>
          <p:cNvSpPr/>
          <p:nvPr/>
        </p:nvSpPr>
        <p:spPr>
          <a:xfrm rot="10800000">
            <a:off x="1351751" y="1215037"/>
            <a:ext cx="275226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1" name="Isosceles Triangle 27"/>
          <p:cNvSpPr/>
          <p:nvPr/>
        </p:nvSpPr>
        <p:spPr>
          <a:xfrm rot="10800000">
            <a:off x="10217967" y="1247162"/>
            <a:ext cx="346363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2" name="TextBox 46"/>
          <p:cNvSpPr txBox="1"/>
          <p:nvPr/>
        </p:nvSpPr>
        <p:spPr>
          <a:xfrm>
            <a:off x="1152329" y="164024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早期</a:t>
            </a:r>
            <a:endParaRPr lang="en-US" sz="2000" b="1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Isosceles Triangle 4"/>
          <p:cNvSpPr/>
          <p:nvPr/>
        </p:nvSpPr>
        <p:spPr>
          <a:xfrm rot="10800000">
            <a:off x="5831732" y="1234146"/>
            <a:ext cx="346363" cy="2985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8" name="TextBox 46"/>
          <p:cNvSpPr txBox="1"/>
          <p:nvPr/>
        </p:nvSpPr>
        <p:spPr>
          <a:xfrm>
            <a:off x="5654496" y="164024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err="1">
                <a:cs typeface="+mn-ea"/>
                <a:sym typeface="+mn-lt"/>
              </a:rPr>
              <a:t>中期</a:t>
            </a:r>
            <a:endParaRPr lang="en-US" sz="2000" b="1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46"/>
          <p:cNvSpPr txBox="1"/>
          <p:nvPr/>
        </p:nvSpPr>
        <p:spPr>
          <a:xfrm>
            <a:off x="10040731" y="164024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后期</a:t>
            </a:r>
            <a:endParaRPr lang="en-US" sz="2000" b="1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8301" y="2255278"/>
            <a:ext cx="36499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）价格：安装成本低，点击率高，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CVR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高（我们游戏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CPI 0.2-0.4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）优化目标：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1.0+2.0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择一为主，少量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2.5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事件测试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）受众：无受众选择，相当于通投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79933" y="2378388"/>
            <a:ext cx="36499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b="1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）价格：安装成本开始变高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）优化目标：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2.5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事件为主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少量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3.0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付费测试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）受众：无受众选择，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相当于通投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92988" y="2378388"/>
            <a:ext cx="36499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1" lang="zh-CN" altLang="en-US" sz="1600" b="1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）价格：安装成本更高些</a:t>
            </a:r>
            <a:endParaRPr kumimoji="1" lang="en-US" altLang="zh-CN" sz="1600" dirty="0" smtClean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）优化目标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2.5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</a:t>
            </a:r>
            <a:r>
              <a:rPr kumimoji="1" lang="en-US" altLang="zh-CN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+3.0</a:t>
            </a:r>
            <a:r>
              <a:rPr kumimoji="1" lang="zh-CN" altLang="en-US" sz="1600" dirty="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付费位置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defRPr/>
            </a:pP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kumimoji="1" lang="en-US" altLang="zh-CN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6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）受众：无受众选择</a:t>
            </a:r>
            <a:r>
              <a:rPr kumimoji="1" lang="zh-CN" altLang="en-US" sz="160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kumimoji="1" lang="zh-CN" altLang="en-US" sz="1600" smtClean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相当于通投</a:t>
            </a:r>
            <a:endParaRPr kumimoji="1" lang="en-US" altLang="zh-CN" sz="1600" dirty="0">
              <a:solidFill>
                <a:srgbClr val="4454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kumimoji="1" lang="en-US" altLang="zh-CN" sz="1400" b="1" dirty="0">
              <a:solidFill>
                <a:srgbClr val="44546A"/>
              </a:solidFill>
              <a:ea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61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3a40a2d8-16cd-49c1-bb29-5ea23a4b7cc4&quot;,&quot;Name&quot;:&quot;自定义&quot;,&quot;Kind&quot;:&quot;Custom&quot;,&quot;OldGuidesSetting&quot;:{&quot;HeaderHeight&quot;:10.0,&quot;FooterHeight&quot;:10.0,&quot;SideMargin&quot;:3.0,&quot;TopMargin&quot;:0.0,&quot;BottomMargin&quot;:0.0,&quot;IntervalMargin&quot;:0.0}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Noto Sans S Chinese Regular"/>
        <a:ea typeface="Noto Sans S Chinese Regular"/>
        <a:cs typeface=""/>
      </a:majorFont>
      <a:minorFont>
        <a:latin typeface="Noto Sans S Chinese Light"/>
        <a:ea typeface="Noto Sans S Chines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1115</Words>
  <Application>Microsoft Office PowerPoint</Application>
  <PresentationFormat>宽屏</PresentationFormat>
  <Paragraphs>165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Noto Sans S Chinese Light</vt:lpstr>
      <vt:lpstr>Noto Sans S Chinese Regular</vt:lpstr>
      <vt:lpstr>等线</vt:lpstr>
      <vt:lpstr>宋体</vt:lpstr>
      <vt:lpstr>微软雅黑</vt:lpstr>
      <vt:lpstr>Arial</vt:lpstr>
      <vt:lpstr>Office 主题​​</vt:lpstr>
      <vt:lpstr>Facebook广告架构</vt:lpstr>
      <vt:lpstr>Facebok优化目标</vt:lpstr>
      <vt:lpstr>Facebook系列+广告+组</vt:lpstr>
      <vt:lpstr>Facebook 受众+优化目标搭配</vt:lpstr>
      <vt:lpstr>Facebook 受众+优化目标搭配</vt:lpstr>
      <vt:lpstr>渠道用户特征：Facebook 菲律宾</vt:lpstr>
      <vt:lpstr>渠道用户特征：Facebook 澳洲</vt:lpstr>
      <vt:lpstr>Google UAC优化目标</vt:lpstr>
      <vt:lpstr>渠道用户特征：Google UAC 菲律宾</vt:lpstr>
      <vt:lpstr>FB SOP</vt:lpstr>
      <vt:lpstr>Facebook 命名逻辑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 人玮</dc:creator>
  <cp:lastModifiedBy>马 佳盼</cp:lastModifiedBy>
  <cp:revision>351</cp:revision>
  <dcterms:created xsi:type="dcterms:W3CDTF">2020-12-10T07:00:00Z</dcterms:created>
  <dcterms:modified xsi:type="dcterms:W3CDTF">2021-09-03T08:18:57Z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4A4A90CF7ABB496181015F781A84577B</vt:lpwstr>
  </property>
  <property fmtid="{D5CDD505-2E9C-101B-9397-08002B2CF9AE}" pid="3" name="KSOProductBuildVer">
    <vt:lpwstr>2052-11.1.0.10495</vt:lpwstr>
  </property>
</Properties>
</file>