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86"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316"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9E0"/>
    <a:srgbClr val="7993C3"/>
    <a:srgbClr val="83B0D9"/>
    <a:srgbClr val="677991"/>
    <a:srgbClr val="F5D2C8"/>
    <a:srgbClr val="A6B0C9"/>
    <a:srgbClr val="D4CAD5"/>
    <a:srgbClr val="BEBDCD"/>
    <a:srgbClr val="AEB6DA"/>
    <a:srgbClr val="2E5C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7" autoAdjust="0"/>
  </p:normalViewPr>
  <p:slideViewPr>
    <p:cSldViewPr snapToGrid="0" showGuides="1">
      <p:cViewPr varScale="1">
        <p:scale>
          <a:sx n="81" d="100"/>
          <a:sy n="81" d="100"/>
        </p:scale>
        <p:origin x="139" y="67"/>
      </p:cViewPr>
      <p:guideLst/>
    </p:cSldViewPr>
  </p:slideViewPr>
  <p:notesTextViewPr>
    <p:cViewPr>
      <p:scale>
        <a:sx n="3" d="2"/>
        <a:sy n="3" d="2"/>
      </p:scale>
      <p:origin x="0" y="0"/>
    </p:cViewPr>
  </p:notesTextViewPr>
  <p:gridSpacing cx="719999" cy="719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D:\&#20195;&#21150;\2014\&#22269;&#32593;&#36816;&#30417;&#30456;&#20851;&#36164;&#26009;\&#25968;&#25454;&#20998;&#26512;\&#21333;&#25351;&#26631;&#20998;&#26512;\&#36816;&#33829;&#25253;&#21578;\&#36816;&#33829;&#25351;&#26631;&#39044;&#27979;\&#32467;&#26524;&#27719;&#24635;-&#21016;&#23439;\&#21333;&#20301;&#36164;&#20135;&#21806;&#30005;&#37327;&#26102;&#38388;&#24207;&#21015;&#20998;&#26512;&#32467;&#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实际值</c:v>
          </c:tx>
          <c:spPr>
            <a:ln w="22225">
              <a:solidFill>
                <a:srgbClr val="002060"/>
              </a:solidFill>
            </a:ln>
          </c:spPr>
          <c:marker>
            <c:symbol val="none"/>
          </c:marker>
          <c:val>
            <c:numRef>
              <c:f>成本费用收入比!$G$5:$G$52</c:f>
              <c:numCache>
                <c:formatCode>General</c:formatCode>
                <c:ptCount val="48"/>
                <c:pt idx="0">
                  <c:v>98.17</c:v>
                </c:pt>
                <c:pt idx="1">
                  <c:v>98.11</c:v>
                </c:pt>
                <c:pt idx="2">
                  <c:v>98.26</c:v>
                </c:pt>
                <c:pt idx="3">
                  <c:v>98.28</c:v>
                </c:pt>
                <c:pt idx="4">
                  <c:v>98.37</c:v>
                </c:pt>
                <c:pt idx="5">
                  <c:v>98.08</c:v>
                </c:pt>
                <c:pt idx="6">
                  <c:v>97.92</c:v>
                </c:pt>
                <c:pt idx="7">
                  <c:v>97.32</c:v>
                </c:pt>
                <c:pt idx="8">
                  <c:v>96.95</c:v>
                </c:pt>
                <c:pt idx="9">
                  <c:v>98.31</c:v>
                </c:pt>
                <c:pt idx="10">
                  <c:v>98.159999999999982</c:v>
                </c:pt>
                <c:pt idx="11">
                  <c:v>98.28</c:v>
                </c:pt>
                <c:pt idx="12">
                  <c:v>98.28</c:v>
                </c:pt>
                <c:pt idx="13">
                  <c:v>98.189999999999984</c:v>
                </c:pt>
                <c:pt idx="14">
                  <c:v>97.79</c:v>
                </c:pt>
                <c:pt idx="15">
                  <c:v>97.67</c:v>
                </c:pt>
                <c:pt idx="16">
                  <c:v>97.8</c:v>
                </c:pt>
                <c:pt idx="17">
                  <c:v>97.78</c:v>
                </c:pt>
                <c:pt idx="18">
                  <c:v>97.480000000000018</c:v>
                </c:pt>
                <c:pt idx="19">
                  <c:v>97.54</c:v>
                </c:pt>
                <c:pt idx="20">
                  <c:v>97.79</c:v>
                </c:pt>
                <c:pt idx="21">
                  <c:v>96.67</c:v>
                </c:pt>
                <c:pt idx="22">
                  <c:v>96.83</c:v>
                </c:pt>
                <c:pt idx="23">
                  <c:v>97.09</c:v>
                </c:pt>
                <c:pt idx="24">
                  <c:v>97.25</c:v>
                </c:pt>
                <c:pt idx="25">
                  <c:v>97.11</c:v>
                </c:pt>
                <c:pt idx="26">
                  <c:v>96.90000000000002</c:v>
                </c:pt>
                <c:pt idx="27">
                  <c:v>97.06</c:v>
                </c:pt>
                <c:pt idx="28">
                  <c:v>97.18</c:v>
                </c:pt>
                <c:pt idx="29">
                  <c:v>97.11</c:v>
                </c:pt>
                <c:pt idx="30">
                  <c:v>97.12</c:v>
                </c:pt>
                <c:pt idx="31">
                  <c:v>97.11</c:v>
                </c:pt>
                <c:pt idx="32">
                  <c:v>97.29</c:v>
                </c:pt>
                <c:pt idx="33">
                  <c:v>95.9</c:v>
                </c:pt>
                <c:pt idx="34">
                  <c:v>97.18</c:v>
                </c:pt>
                <c:pt idx="35">
                  <c:v>97.24</c:v>
                </c:pt>
                <c:pt idx="36">
                  <c:v>97.18</c:v>
                </c:pt>
                <c:pt idx="37">
                  <c:v>97.09</c:v>
                </c:pt>
                <c:pt idx="38">
                  <c:v>97.32</c:v>
                </c:pt>
                <c:pt idx="39">
                  <c:v>97.29</c:v>
                </c:pt>
                <c:pt idx="40">
                  <c:v>97.35</c:v>
                </c:pt>
                <c:pt idx="41">
                  <c:v>97.230000000000018</c:v>
                </c:pt>
                <c:pt idx="42">
                  <c:v>97.230000000000018</c:v>
                </c:pt>
                <c:pt idx="43">
                  <c:v>97.24</c:v>
                </c:pt>
                <c:pt idx="44">
                  <c:v>97.230000000000018</c:v>
                </c:pt>
                <c:pt idx="45">
                  <c:v>96.359999999999985</c:v>
                </c:pt>
                <c:pt idx="46">
                  <c:v>97.04</c:v>
                </c:pt>
                <c:pt idx="47">
                  <c:v>97.159999999999982</c:v>
                </c:pt>
              </c:numCache>
            </c:numRef>
          </c:val>
          <c:smooth val="0"/>
          <c:extLst>
            <c:ext xmlns:c16="http://schemas.microsoft.com/office/drawing/2014/chart" uri="{C3380CC4-5D6E-409C-BE32-E72D297353CC}">
              <c16:uniqueId val="{00000000-D209-4402-A1B1-867E8A10CAC6}"/>
            </c:ext>
          </c:extLst>
        </c:ser>
        <c:ser>
          <c:idx val="1"/>
          <c:order val="1"/>
          <c:tx>
            <c:v>预测值</c:v>
          </c:tx>
          <c:spPr>
            <a:ln w="22225">
              <a:solidFill>
                <a:srgbClr val="00B050"/>
              </a:solidFill>
            </a:ln>
          </c:spPr>
          <c:marker>
            <c:symbol val="none"/>
          </c:marker>
          <c:val>
            <c:numRef>
              <c:f>成本费用收入比!$K$5:$K$52</c:f>
              <c:numCache>
                <c:formatCode>General</c:formatCode>
                <c:ptCount val="48"/>
                <c:pt idx="0">
                  <c:v>98.151360919051655</c:v>
                </c:pt>
                <c:pt idx="1">
                  <c:v>98.176475418806191</c:v>
                </c:pt>
                <c:pt idx="2">
                  <c:v>98.198002182415451</c:v>
                </c:pt>
                <c:pt idx="3">
                  <c:v>98.219627483117307</c:v>
                </c:pt>
                <c:pt idx="4">
                  <c:v>98.162067607418365</c:v>
                </c:pt>
                <c:pt idx="5">
                  <c:v>98.09827226383392</c:v>
                </c:pt>
                <c:pt idx="6">
                  <c:v>98.035820185161185</c:v>
                </c:pt>
                <c:pt idx="7">
                  <c:v>97.998452829911727</c:v>
                </c:pt>
                <c:pt idx="8">
                  <c:v>98.018707131298584</c:v>
                </c:pt>
                <c:pt idx="9">
                  <c:v>97.461195354360271</c:v>
                </c:pt>
                <c:pt idx="10">
                  <c:v>98.159394359385502</c:v>
                </c:pt>
                <c:pt idx="11">
                  <c:v>98.185834766325854</c:v>
                </c:pt>
                <c:pt idx="12">
                  <c:v>98.138591920284114</c:v>
                </c:pt>
                <c:pt idx="13">
                  <c:v>98.039445095403053</c:v>
                </c:pt>
                <c:pt idx="14">
                  <c:v>97.919518527496024</c:v>
                </c:pt>
                <c:pt idx="15">
                  <c:v>97.803604734945466</c:v>
                </c:pt>
                <c:pt idx="16">
                  <c:v>97.718729292235636</c:v>
                </c:pt>
                <c:pt idx="17">
                  <c:v>97.670075301168183</c:v>
                </c:pt>
                <c:pt idx="18">
                  <c:v>97.585092215012352</c:v>
                </c:pt>
                <c:pt idx="19">
                  <c:v>97.488921929984286</c:v>
                </c:pt>
                <c:pt idx="20">
                  <c:v>97.374184106391652</c:v>
                </c:pt>
                <c:pt idx="21">
                  <c:v>96.595630888084827</c:v>
                </c:pt>
                <c:pt idx="22">
                  <c:v>97.131665645408972</c:v>
                </c:pt>
                <c:pt idx="23">
                  <c:v>97.066752111302819</c:v>
                </c:pt>
                <c:pt idx="24">
                  <c:v>97.017966524542175</c:v>
                </c:pt>
                <c:pt idx="25">
                  <c:v>97.013341712939535</c:v>
                </c:pt>
                <c:pt idx="26">
                  <c:v>97.018495647073394</c:v>
                </c:pt>
                <c:pt idx="27">
                  <c:v>97.032559566982655</c:v>
                </c:pt>
                <c:pt idx="28">
                  <c:v>97.063358717241911</c:v>
                </c:pt>
                <c:pt idx="29">
                  <c:v>97.092023048909766</c:v>
                </c:pt>
                <c:pt idx="30">
                  <c:v>97.147039435994913</c:v>
                </c:pt>
                <c:pt idx="31">
                  <c:v>97.207697498602371</c:v>
                </c:pt>
                <c:pt idx="32">
                  <c:v>97.214834957562928</c:v>
                </c:pt>
                <c:pt idx="33">
                  <c:v>96.568953256634117</c:v>
                </c:pt>
                <c:pt idx="34">
                  <c:v>97.192106084819244</c:v>
                </c:pt>
                <c:pt idx="35">
                  <c:v>97.165587641942011</c:v>
                </c:pt>
                <c:pt idx="36">
                  <c:v>97.161448201638535</c:v>
                </c:pt>
                <c:pt idx="37">
                  <c:v>97.166223351781312</c:v>
                </c:pt>
                <c:pt idx="38">
                  <c:v>97.189098796837555</c:v>
                </c:pt>
                <c:pt idx="39">
                  <c:v>97.224942365469715</c:v>
                </c:pt>
                <c:pt idx="40">
                  <c:v>97.267056158818974</c:v>
                </c:pt>
                <c:pt idx="41">
                  <c:v>97.256167432397035</c:v>
                </c:pt>
                <c:pt idx="42">
                  <c:v>97.250281758617177</c:v>
                </c:pt>
                <c:pt idx="43">
                  <c:v>97.199046478152738</c:v>
                </c:pt>
                <c:pt idx="44">
                  <c:v>97.177748086126186</c:v>
                </c:pt>
                <c:pt idx="45">
                  <c:v>96.503303384397185</c:v>
                </c:pt>
                <c:pt idx="46">
                  <c:v>97.098057164822407</c:v>
                </c:pt>
                <c:pt idx="47">
                  <c:v>97.097295457752978</c:v>
                </c:pt>
              </c:numCache>
            </c:numRef>
          </c:val>
          <c:smooth val="0"/>
          <c:extLst>
            <c:ext xmlns:c16="http://schemas.microsoft.com/office/drawing/2014/chart" uri="{C3380CC4-5D6E-409C-BE32-E72D297353CC}">
              <c16:uniqueId val="{00000001-D209-4402-A1B1-867E8A10CAC6}"/>
            </c:ext>
          </c:extLst>
        </c:ser>
        <c:ser>
          <c:idx val="2"/>
          <c:order val="2"/>
          <c:tx>
            <c:v>预测下限</c:v>
          </c:tx>
          <c:spPr>
            <a:ln w="22225">
              <a:solidFill>
                <a:srgbClr val="FF0000"/>
              </a:solidFill>
            </a:ln>
          </c:spPr>
          <c:marker>
            <c:symbol val="none"/>
          </c:marker>
          <c:val>
            <c:numRef>
              <c:f>成本费用收入比!$R$5:$R$52</c:f>
              <c:numCache>
                <c:formatCode>General</c:formatCode>
                <c:ptCount val="48"/>
                <c:pt idx="0">
                  <c:v>97.708960919051648</c:v>
                </c:pt>
                <c:pt idx="1">
                  <c:v>97.734075418806185</c:v>
                </c:pt>
                <c:pt idx="2">
                  <c:v>97.755602182415444</c:v>
                </c:pt>
                <c:pt idx="3">
                  <c:v>97.777227483117301</c:v>
                </c:pt>
                <c:pt idx="4">
                  <c:v>97.719667607418359</c:v>
                </c:pt>
                <c:pt idx="5">
                  <c:v>97.655872263833913</c:v>
                </c:pt>
                <c:pt idx="6">
                  <c:v>97.593420185161179</c:v>
                </c:pt>
                <c:pt idx="7">
                  <c:v>97.556052829911721</c:v>
                </c:pt>
                <c:pt idx="8">
                  <c:v>97.576307131298577</c:v>
                </c:pt>
                <c:pt idx="9">
                  <c:v>97.018795354360265</c:v>
                </c:pt>
                <c:pt idx="10">
                  <c:v>97.716994359385495</c:v>
                </c:pt>
                <c:pt idx="11">
                  <c:v>97.743434766325848</c:v>
                </c:pt>
                <c:pt idx="12">
                  <c:v>97.696191920284107</c:v>
                </c:pt>
                <c:pt idx="13">
                  <c:v>97.597045095403047</c:v>
                </c:pt>
                <c:pt idx="14">
                  <c:v>97.477118527496017</c:v>
                </c:pt>
                <c:pt idx="15">
                  <c:v>97.36120473494546</c:v>
                </c:pt>
                <c:pt idx="16">
                  <c:v>97.27632929223563</c:v>
                </c:pt>
                <c:pt idx="17">
                  <c:v>97.227675301168176</c:v>
                </c:pt>
                <c:pt idx="18">
                  <c:v>97.142692215012346</c:v>
                </c:pt>
                <c:pt idx="19">
                  <c:v>97.04652192998428</c:v>
                </c:pt>
                <c:pt idx="20">
                  <c:v>96.931784106391646</c:v>
                </c:pt>
                <c:pt idx="21">
                  <c:v>96.153230888084821</c:v>
                </c:pt>
                <c:pt idx="22">
                  <c:v>96.689265645408966</c:v>
                </c:pt>
                <c:pt idx="23">
                  <c:v>96.624352111302812</c:v>
                </c:pt>
                <c:pt idx="24">
                  <c:v>96.575566524542168</c:v>
                </c:pt>
                <c:pt idx="25">
                  <c:v>96.570941712939529</c:v>
                </c:pt>
                <c:pt idx="26">
                  <c:v>96.576095647073387</c:v>
                </c:pt>
                <c:pt idx="27">
                  <c:v>96.590159566982649</c:v>
                </c:pt>
                <c:pt idx="28">
                  <c:v>96.620958717241905</c:v>
                </c:pt>
                <c:pt idx="29">
                  <c:v>96.64962304890976</c:v>
                </c:pt>
                <c:pt idx="30">
                  <c:v>96.704639435994906</c:v>
                </c:pt>
                <c:pt idx="31">
                  <c:v>96.765297498602365</c:v>
                </c:pt>
                <c:pt idx="32">
                  <c:v>96.772434957562922</c:v>
                </c:pt>
                <c:pt idx="33">
                  <c:v>96.126553256634111</c:v>
                </c:pt>
                <c:pt idx="34">
                  <c:v>96.749706084819238</c:v>
                </c:pt>
                <c:pt idx="35">
                  <c:v>96.723187641942005</c:v>
                </c:pt>
                <c:pt idx="36">
                  <c:v>96.719048201638529</c:v>
                </c:pt>
                <c:pt idx="37">
                  <c:v>96.723823351781306</c:v>
                </c:pt>
                <c:pt idx="38">
                  <c:v>96.746698796837549</c:v>
                </c:pt>
                <c:pt idx="39">
                  <c:v>96.782542365469709</c:v>
                </c:pt>
                <c:pt idx="40">
                  <c:v>96.824656158818968</c:v>
                </c:pt>
                <c:pt idx="41">
                  <c:v>96.813767432397029</c:v>
                </c:pt>
                <c:pt idx="42">
                  <c:v>96.807881758617171</c:v>
                </c:pt>
                <c:pt idx="43">
                  <c:v>96.756646478152732</c:v>
                </c:pt>
                <c:pt idx="44">
                  <c:v>96.73534808612618</c:v>
                </c:pt>
                <c:pt idx="45">
                  <c:v>96.060903384397179</c:v>
                </c:pt>
                <c:pt idx="46">
                  <c:v>96.655657164822401</c:v>
                </c:pt>
                <c:pt idx="47">
                  <c:v>96.654895457752971</c:v>
                </c:pt>
              </c:numCache>
            </c:numRef>
          </c:val>
          <c:smooth val="0"/>
          <c:extLst>
            <c:ext xmlns:c16="http://schemas.microsoft.com/office/drawing/2014/chart" uri="{C3380CC4-5D6E-409C-BE32-E72D297353CC}">
              <c16:uniqueId val="{00000002-D209-4402-A1B1-867E8A10CAC6}"/>
            </c:ext>
          </c:extLst>
        </c:ser>
        <c:ser>
          <c:idx val="3"/>
          <c:order val="3"/>
          <c:tx>
            <c:v>预测上限</c:v>
          </c:tx>
          <c:spPr>
            <a:ln w="22225">
              <a:solidFill>
                <a:srgbClr val="7030A0"/>
              </a:solidFill>
            </a:ln>
          </c:spPr>
          <c:marker>
            <c:symbol val="none"/>
          </c:marker>
          <c:val>
            <c:numRef>
              <c:f>成本费用收入比!$S$5:$S$52</c:f>
              <c:numCache>
                <c:formatCode>General</c:formatCode>
                <c:ptCount val="48"/>
                <c:pt idx="0">
                  <c:v>98.593760919051661</c:v>
                </c:pt>
                <c:pt idx="1">
                  <c:v>98.618875418806198</c:v>
                </c:pt>
                <c:pt idx="2">
                  <c:v>98.640402182415457</c:v>
                </c:pt>
                <c:pt idx="3">
                  <c:v>98.662027483117313</c:v>
                </c:pt>
                <c:pt idx="4">
                  <c:v>98.604467607418371</c:v>
                </c:pt>
                <c:pt idx="5">
                  <c:v>98.540672263833926</c:v>
                </c:pt>
                <c:pt idx="6">
                  <c:v>98.478220185161192</c:v>
                </c:pt>
                <c:pt idx="7">
                  <c:v>98.440852829911734</c:v>
                </c:pt>
                <c:pt idx="8">
                  <c:v>98.46110713129859</c:v>
                </c:pt>
                <c:pt idx="9">
                  <c:v>97.903595354360277</c:v>
                </c:pt>
                <c:pt idx="10">
                  <c:v>98.601794359385508</c:v>
                </c:pt>
                <c:pt idx="11">
                  <c:v>98.628234766325861</c:v>
                </c:pt>
                <c:pt idx="12">
                  <c:v>98.58099192028412</c:v>
                </c:pt>
                <c:pt idx="13">
                  <c:v>98.48184509540306</c:v>
                </c:pt>
                <c:pt idx="14">
                  <c:v>98.36191852749603</c:v>
                </c:pt>
                <c:pt idx="15">
                  <c:v>98.246004734945473</c:v>
                </c:pt>
                <c:pt idx="16">
                  <c:v>98.161129292235643</c:v>
                </c:pt>
                <c:pt idx="17">
                  <c:v>98.112475301168189</c:v>
                </c:pt>
                <c:pt idx="18">
                  <c:v>98.027492215012359</c:v>
                </c:pt>
                <c:pt idx="19">
                  <c:v>97.931321929984293</c:v>
                </c:pt>
                <c:pt idx="20">
                  <c:v>97.816584106391659</c:v>
                </c:pt>
                <c:pt idx="21">
                  <c:v>97.038030888084833</c:v>
                </c:pt>
                <c:pt idx="22">
                  <c:v>97.574065645408979</c:v>
                </c:pt>
                <c:pt idx="23">
                  <c:v>97.509152111302825</c:v>
                </c:pt>
                <c:pt idx="24">
                  <c:v>97.460366524542181</c:v>
                </c:pt>
                <c:pt idx="25">
                  <c:v>97.455741712939542</c:v>
                </c:pt>
                <c:pt idx="26">
                  <c:v>97.4608956470734</c:v>
                </c:pt>
                <c:pt idx="27">
                  <c:v>97.474959566982662</c:v>
                </c:pt>
                <c:pt idx="28">
                  <c:v>97.505758717241918</c:v>
                </c:pt>
                <c:pt idx="29">
                  <c:v>97.534423048909773</c:v>
                </c:pt>
                <c:pt idx="30">
                  <c:v>97.589439435994919</c:v>
                </c:pt>
                <c:pt idx="31">
                  <c:v>97.650097498602378</c:v>
                </c:pt>
                <c:pt idx="32">
                  <c:v>97.657234957562935</c:v>
                </c:pt>
                <c:pt idx="33">
                  <c:v>97.011353256634123</c:v>
                </c:pt>
                <c:pt idx="34">
                  <c:v>97.63450608481925</c:v>
                </c:pt>
                <c:pt idx="35">
                  <c:v>97.607987641942017</c:v>
                </c:pt>
                <c:pt idx="36">
                  <c:v>97.603848201638542</c:v>
                </c:pt>
                <c:pt idx="37">
                  <c:v>97.608623351781318</c:v>
                </c:pt>
                <c:pt idx="38">
                  <c:v>97.631498796837562</c:v>
                </c:pt>
                <c:pt idx="39">
                  <c:v>97.667342365469722</c:v>
                </c:pt>
                <c:pt idx="40">
                  <c:v>97.70945615881898</c:v>
                </c:pt>
                <c:pt idx="41">
                  <c:v>97.698567432397041</c:v>
                </c:pt>
                <c:pt idx="42">
                  <c:v>97.692681758617184</c:v>
                </c:pt>
                <c:pt idx="43">
                  <c:v>97.641446478152744</c:v>
                </c:pt>
                <c:pt idx="44">
                  <c:v>97.620148086126193</c:v>
                </c:pt>
                <c:pt idx="45">
                  <c:v>96.945703384397191</c:v>
                </c:pt>
                <c:pt idx="46">
                  <c:v>97.540457164822413</c:v>
                </c:pt>
                <c:pt idx="47">
                  <c:v>97.539695457752984</c:v>
                </c:pt>
              </c:numCache>
            </c:numRef>
          </c:val>
          <c:smooth val="0"/>
          <c:extLst>
            <c:ext xmlns:c16="http://schemas.microsoft.com/office/drawing/2014/chart" uri="{C3380CC4-5D6E-409C-BE32-E72D297353CC}">
              <c16:uniqueId val="{00000003-D209-4402-A1B1-867E8A10CAC6}"/>
            </c:ext>
          </c:extLst>
        </c:ser>
        <c:dLbls>
          <c:showLegendKey val="0"/>
          <c:showVal val="0"/>
          <c:showCatName val="0"/>
          <c:showSerName val="0"/>
          <c:showPercent val="0"/>
          <c:showBubbleSize val="0"/>
        </c:dLbls>
        <c:smooth val="0"/>
        <c:axId val="168723968"/>
        <c:axId val="168725504"/>
      </c:lineChart>
      <c:catAx>
        <c:axId val="168723968"/>
        <c:scaling>
          <c:orientation val="minMax"/>
        </c:scaling>
        <c:delete val="0"/>
        <c:axPos val="b"/>
        <c:majorTickMark val="out"/>
        <c:minorTickMark val="none"/>
        <c:tickLblPos val="nextTo"/>
        <c:crossAx val="168725504"/>
        <c:crosses val="autoZero"/>
        <c:auto val="1"/>
        <c:lblAlgn val="ctr"/>
        <c:lblOffset val="100"/>
        <c:noMultiLvlLbl val="0"/>
      </c:catAx>
      <c:valAx>
        <c:axId val="168725504"/>
        <c:scaling>
          <c:orientation val="minMax"/>
          <c:max val="99"/>
          <c:min val="95.5"/>
        </c:scaling>
        <c:delete val="0"/>
        <c:axPos val="l"/>
        <c:majorGridlines/>
        <c:numFmt formatCode="General" sourceLinked="1"/>
        <c:majorTickMark val="out"/>
        <c:minorTickMark val="none"/>
        <c:tickLblPos val="nextTo"/>
        <c:crossAx val="168723968"/>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6C0AD66-2F78-43CC-BE57-CEE3A607C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FF6D3A-299E-4711-87C9-3B040B484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3567F0-0728-499C-A8D5-576D2F3B3F77}" type="datetimeFigureOut">
              <a:rPr lang="zh-CN" altLang="en-US" smtClean="0"/>
              <a:t>2021/7/22</a:t>
            </a:fld>
            <a:endParaRPr lang="zh-CN" altLang="en-US"/>
          </a:p>
        </p:txBody>
      </p:sp>
      <p:sp>
        <p:nvSpPr>
          <p:cNvPr id="4" name="页脚占位符 3">
            <a:extLst>
              <a:ext uri="{FF2B5EF4-FFF2-40B4-BE49-F238E27FC236}">
                <a16:creationId xmlns:a16="http://schemas.microsoft.com/office/drawing/2014/main" id="{5E131F57-A24C-45BF-BCF8-8663207EC4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1B2F81A-E0B3-4B63-B514-676EEE3B44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8FBEF-C453-48FC-AD35-956CBD311D7B}" type="slidenum">
              <a:rPr lang="zh-CN" altLang="en-US" smtClean="0"/>
              <a:t>‹#›</a:t>
            </a:fld>
            <a:endParaRPr lang="zh-CN" altLang="en-US"/>
          </a:p>
        </p:txBody>
      </p:sp>
    </p:spTree>
    <p:extLst>
      <p:ext uri="{BB962C8B-B14F-4D97-AF65-F5344CB8AC3E}">
        <p14:creationId xmlns:p14="http://schemas.microsoft.com/office/powerpoint/2010/main" val="3461565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E1786-8C33-4CE3-ACC4-1549C63AD55C}" type="datetimeFigureOut">
              <a:rPr lang="zh-CN" altLang="en-US" smtClean="0"/>
              <a:t>2021/7/22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BB234-CAA8-4525-99DC-872E89321E40}" type="slidenum">
              <a:rPr lang="zh-CN" altLang="en-US" smtClean="0"/>
              <a:t>‹#›</a:t>
            </a:fld>
            <a:endParaRPr lang="zh-CN" altLang="en-US"/>
          </a:p>
        </p:txBody>
      </p:sp>
    </p:spTree>
    <p:extLst>
      <p:ext uri="{BB962C8B-B14F-4D97-AF65-F5344CB8AC3E}">
        <p14:creationId xmlns:p14="http://schemas.microsoft.com/office/powerpoint/2010/main" val="27681514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Noto Sans S Chinese Thin" panose="020B0200000000000000" pitchFamily="34" charset="-122"/>
                <a:ea typeface="Noto Sans S Chinese Thin" panose="020B0200000000000000" pitchFamily="34" charset="-122"/>
              </a:rPr>
              <a:t>封面：主标题</a:t>
            </a:r>
            <a:r>
              <a:rPr lang="en-US" altLang="zh-CN" dirty="0">
                <a:latin typeface="Noto Sans S Chinese Thin" panose="020B0200000000000000" pitchFamily="34" charset="-122"/>
                <a:ea typeface="Noto Sans S Chinese Thin" panose="020B0200000000000000" pitchFamily="34" charset="-122"/>
              </a:rPr>
              <a:t>+</a:t>
            </a:r>
            <a:r>
              <a:rPr lang="zh-CN" altLang="en-US" dirty="0">
                <a:latin typeface="Noto Sans S Chinese Thin" panose="020B0200000000000000" pitchFamily="34" charset="-122"/>
                <a:ea typeface="Noto Sans S Chinese Thin" panose="020B0200000000000000" pitchFamily="34" charset="-122"/>
              </a:rPr>
              <a:t>副标题</a:t>
            </a:r>
            <a:r>
              <a:rPr lang="en-US" altLang="zh-CN" dirty="0">
                <a:latin typeface="Noto Sans S Chinese Thin" panose="020B0200000000000000" pitchFamily="34" charset="-122"/>
                <a:ea typeface="Noto Sans S Chinese Thin" panose="020B0200000000000000" pitchFamily="34" charset="-122"/>
              </a:rPr>
              <a:t>+</a:t>
            </a:r>
            <a:r>
              <a:rPr lang="zh-CN" altLang="en-US" dirty="0">
                <a:latin typeface="Noto Sans S Chinese Thin" panose="020B0200000000000000" pitchFamily="34" charset="-122"/>
                <a:ea typeface="Noto Sans S Chinese Thin" panose="020B0200000000000000" pitchFamily="34" charset="-122"/>
              </a:rPr>
              <a:t>撰写方</a:t>
            </a:r>
            <a:endParaRPr lang="en-US" altLang="zh-CN" dirty="0">
              <a:latin typeface="Noto Sans S Chinese Thin" panose="020B0200000000000000" pitchFamily="34" charset="-122"/>
              <a:ea typeface="Noto Sans S Chinese Thin" panose="020B0200000000000000" pitchFamily="34" charset="-122"/>
            </a:endParaRPr>
          </a:p>
          <a:p>
            <a:r>
              <a:rPr lang="zh-CN" altLang="en-US" dirty="0">
                <a:latin typeface="Noto Sans S Chinese Thin" panose="020B0200000000000000" pitchFamily="34" charset="-122"/>
                <a:ea typeface="Noto Sans S Chinese Thin" panose="020B0200000000000000" pitchFamily="34" charset="-122"/>
              </a:rPr>
              <a:t>字体：思源黑体 </a:t>
            </a:r>
            <a:r>
              <a:rPr lang="en-US" altLang="zh-CN" dirty="0">
                <a:latin typeface="Noto Sans S Chinese Thin" panose="020B0200000000000000" pitchFamily="34" charset="-122"/>
                <a:ea typeface="Noto Sans S Chinese Thin" panose="020B0200000000000000" pitchFamily="34" charset="-122"/>
              </a:rPr>
              <a:t>Noto Sans S Chinese Regular</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Noto Sans S Chinese Thin" panose="020B0200000000000000" pitchFamily="34" charset="-122"/>
                <a:ea typeface="Noto Sans S Chinese Thin" panose="020B0200000000000000" pitchFamily="34" charset="-122"/>
              </a:rPr>
              <a:t>字号：可根据视觉效果调整，内容请勿覆盖底图及公司</a:t>
            </a:r>
            <a:r>
              <a:rPr lang="en-US" altLang="zh-CN" dirty="0">
                <a:latin typeface="Noto Sans S Chinese Thin" panose="020B0200000000000000" pitchFamily="34" charset="-122"/>
                <a:ea typeface="Noto Sans S Chinese Thin" panose="020B0200000000000000" pitchFamily="34" charset="-122"/>
              </a:rPr>
              <a:t>logo</a:t>
            </a:r>
            <a:endParaRPr lang="zh-CN" altLang="en-US" dirty="0">
              <a:latin typeface="Noto Sans S Chinese Thin" panose="020B0200000000000000" pitchFamily="34" charset="-122"/>
              <a:ea typeface="Noto Sans S Chinese Thin" panose="020B0200000000000000" pitchFamily="34" charset="-122"/>
            </a:endParaRPr>
          </a:p>
        </p:txBody>
      </p:sp>
      <p:sp>
        <p:nvSpPr>
          <p:cNvPr id="4" name="灯片编号占位符 3">
            <a:extLst>
              <a:ext uri="{FF2B5EF4-FFF2-40B4-BE49-F238E27FC236}">
                <a16:creationId xmlns:a16="http://schemas.microsoft.com/office/drawing/2014/main" id="{08E68DBA-5950-4D08-9039-38BCB63B5393}"/>
              </a:ext>
            </a:extLst>
          </p:cNvPr>
          <p:cNvSpPr>
            <a:spLocks noGrp="1"/>
          </p:cNvSpPr>
          <p:nvPr>
            <p:ph type="sldNum" sz="quarter" idx="5"/>
          </p:nvPr>
        </p:nvSpPr>
        <p:spPr/>
        <p:txBody>
          <a:bodyPr/>
          <a:lstStyle/>
          <a:p>
            <a:fld id="{A90BB234-CAA8-4525-99DC-872E89321E40}" type="slidenum">
              <a:rPr lang="zh-CN" altLang="en-US" smtClean="0"/>
              <a:t>1</a:t>
            </a:fld>
            <a:endParaRPr lang="zh-CN" altLang="en-US"/>
          </a:p>
        </p:txBody>
      </p:sp>
    </p:spTree>
    <p:extLst>
      <p:ext uri="{BB962C8B-B14F-4D97-AF65-F5344CB8AC3E}">
        <p14:creationId xmlns:p14="http://schemas.microsoft.com/office/powerpoint/2010/main" val="194037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作用：区分章节</a:t>
            </a:r>
            <a:endParaRPr lang="en-US" altLang="zh-CN" dirty="0"/>
          </a:p>
          <a:p>
            <a:r>
              <a:rPr lang="zh-CN" altLang="en-US" dirty="0">
                <a:latin typeface="Noto Sans S Chinese Thin" panose="020B0200000000000000" pitchFamily="34" charset="-122"/>
                <a:ea typeface="Noto Sans S Chinese Thin" panose="020B0200000000000000" pitchFamily="34" charset="-122"/>
              </a:rPr>
              <a:t>字体：思源黑体 </a:t>
            </a:r>
            <a:r>
              <a:rPr lang="en-US" altLang="zh-CN" dirty="0">
                <a:latin typeface="Noto Sans S Chinese Thin" panose="020B0200000000000000" pitchFamily="34" charset="-122"/>
                <a:ea typeface="Noto Sans S Chinese Thin" panose="020B0200000000000000" pitchFamily="34" charset="-122"/>
              </a:rPr>
              <a:t>Noto Sans S Chinese Regular</a:t>
            </a:r>
          </a:p>
          <a:p>
            <a:r>
              <a:rPr lang="zh-CN" altLang="en-US" dirty="0">
                <a:latin typeface="Noto Sans S Chinese Thin" panose="020B0200000000000000" pitchFamily="34" charset="-122"/>
                <a:ea typeface="Noto Sans S Chinese Thin" panose="020B0200000000000000" pitchFamily="34" charset="-122"/>
              </a:rPr>
              <a:t>字号：可根据视觉效果调整</a:t>
            </a:r>
            <a:endParaRPr lang="en-US" altLang="zh-CN" dirty="0">
              <a:latin typeface="Noto Sans S Chinese Thin" panose="020B0200000000000000" pitchFamily="34" charset="-122"/>
              <a:ea typeface="Noto Sans S Chinese Thin" panose="020B0200000000000000" pitchFamily="34" charset="-122"/>
            </a:endParaRPr>
          </a:p>
          <a:p>
            <a:r>
              <a:rPr lang="en-US" altLang="zh-CN" dirty="0">
                <a:latin typeface="Noto Sans S Chinese Thin" panose="020B0200000000000000" pitchFamily="34" charset="-122"/>
                <a:ea typeface="Noto Sans S Chinese Thin" panose="020B0200000000000000" pitchFamily="34" charset="-122"/>
              </a:rPr>
              <a:t>PS</a:t>
            </a:r>
            <a:r>
              <a:rPr lang="zh-CN" altLang="en-US" dirty="0">
                <a:latin typeface="Noto Sans S Chinese Thin" panose="020B0200000000000000" pitchFamily="34" charset="-122"/>
                <a:ea typeface="Noto Sans S Chinese Thin" panose="020B0200000000000000" pitchFamily="34" charset="-122"/>
              </a:rPr>
              <a:t>：内容请勿覆盖底图及公司</a:t>
            </a:r>
            <a:r>
              <a:rPr lang="en-US" altLang="zh-CN" dirty="0">
                <a:latin typeface="Noto Sans S Chinese Thin" panose="020B0200000000000000" pitchFamily="34" charset="-122"/>
                <a:ea typeface="Noto Sans S Chinese Thin" panose="020B0200000000000000" pitchFamily="34" charset="-122"/>
              </a:rPr>
              <a:t>logo</a:t>
            </a:r>
            <a:endParaRPr lang="zh-CN" altLang="en-US" dirty="0">
              <a:latin typeface="Noto Sans S Chinese Thin" panose="020B0200000000000000" pitchFamily="34" charset="-122"/>
              <a:ea typeface="Noto Sans S Chinese Thin" panose="020B0200000000000000" pitchFamily="34" charset="-122"/>
            </a:endParaRPr>
          </a:p>
        </p:txBody>
      </p:sp>
      <p:sp>
        <p:nvSpPr>
          <p:cNvPr id="4" name="灯片编号占位符 3"/>
          <p:cNvSpPr>
            <a:spLocks noGrp="1"/>
          </p:cNvSpPr>
          <p:nvPr>
            <p:ph type="sldNum" sz="quarter" idx="5"/>
          </p:nvPr>
        </p:nvSpPr>
        <p:spPr/>
        <p:txBody>
          <a:bodyPr/>
          <a:lstStyle/>
          <a:p>
            <a:fld id="{A90BB234-CAA8-4525-99DC-872E89321E40}" type="slidenum">
              <a:rPr lang="zh-CN" altLang="en-US" smtClean="0"/>
              <a:t>2</a:t>
            </a:fld>
            <a:endParaRPr lang="zh-CN" altLang="en-US"/>
          </a:p>
        </p:txBody>
      </p:sp>
    </p:spTree>
    <p:extLst>
      <p:ext uri="{BB962C8B-B14F-4D97-AF65-F5344CB8AC3E}">
        <p14:creationId xmlns:p14="http://schemas.microsoft.com/office/powerpoint/2010/main" val="230189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Noto Sans S Chinese Thin" panose="020B0200000000000000" pitchFamily="34" charset="-122"/>
                <a:ea typeface="Noto Sans S Chinese Thin" panose="020B0200000000000000" pitchFamily="34" charset="-122"/>
              </a:rPr>
              <a:t>作用：撰写报告内容主体（正文）</a:t>
            </a:r>
            <a:endParaRPr lang="en-US" altLang="zh-CN" sz="1200" dirty="0">
              <a:latin typeface="Noto Sans S Chinese Thin" panose="020B0200000000000000" pitchFamily="34" charset="-122"/>
              <a:ea typeface="Noto Sans S Chinese Thin" panose="020B0200000000000000" pitchFamily="34" charset="-122"/>
            </a:endParaRPr>
          </a:p>
          <a:p>
            <a:r>
              <a:rPr lang="en-US" altLang="zh-CN" sz="1200" dirty="0">
                <a:latin typeface="Noto Sans S Chinese Thin" panose="020B0200000000000000" pitchFamily="34" charset="-122"/>
                <a:ea typeface="Noto Sans S Chinese Thin" panose="020B0200000000000000" pitchFamily="34" charset="-122"/>
              </a:rPr>
              <a:t>Tagline</a:t>
            </a:r>
            <a:r>
              <a:rPr lang="zh-CN" altLang="en-US" sz="1200" dirty="0">
                <a:latin typeface="Noto Sans S Chinese Thin" panose="020B0200000000000000" pitchFamily="34" charset="-122"/>
                <a:ea typeface="Noto Sans S Chinese Thin" panose="020B0200000000000000" pitchFamily="34" charset="-122"/>
              </a:rPr>
              <a:t>：字体</a:t>
            </a:r>
            <a:r>
              <a:rPr lang="en-US" altLang="zh-CN" sz="1200" dirty="0">
                <a:latin typeface="Noto Sans S Chinese Thin" panose="020B0200000000000000" pitchFamily="34" charset="-122"/>
                <a:ea typeface="Noto Sans S Chinese Thin" panose="020B0200000000000000" pitchFamily="34" charset="-122"/>
              </a:rPr>
              <a:t>=</a:t>
            </a:r>
            <a:r>
              <a:rPr lang="zh-CN" altLang="en-US" sz="1200" dirty="0">
                <a:latin typeface="Noto Sans S Chinese Thin" panose="020B0200000000000000" pitchFamily="34" charset="-122"/>
                <a:ea typeface="Noto Sans S Chinese Thin" panose="020B0200000000000000" pitchFamily="34" charset="-122"/>
              </a:rPr>
              <a:t>思源黑体 </a:t>
            </a:r>
            <a:r>
              <a:rPr lang="en-US" altLang="zh-CN" sz="1200" dirty="0">
                <a:latin typeface="Noto Sans S Chinese Thin" panose="020B0200000000000000" pitchFamily="34" charset="-122"/>
                <a:ea typeface="Noto Sans S Chinese Thin" panose="020B0200000000000000" pitchFamily="34" charset="-122"/>
              </a:rPr>
              <a:t>Noto Sans S Chinese Regular</a:t>
            </a:r>
            <a:r>
              <a:rPr lang="zh-CN" altLang="en-US" sz="1200" dirty="0">
                <a:latin typeface="Noto Sans S Chinese Thin" panose="020B0200000000000000" pitchFamily="34" charset="-122"/>
                <a:ea typeface="Noto Sans S Chinese Thin" panose="020B0200000000000000" pitchFamily="34" charset="-122"/>
              </a:rPr>
              <a:t>，字号</a:t>
            </a:r>
            <a:r>
              <a:rPr lang="en-US" altLang="zh-CN" sz="1200" dirty="0">
                <a:latin typeface="Noto Sans S Chinese Thin" panose="020B0200000000000000" pitchFamily="34" charset="-122"/>
                <a:ea typeface="Noto Sans S Chinese Thin" panose="020B0200000000000000" pitchFamily="34" charset="-122"/>
              </a:rPr>
              <a:t>=22</a:t>
            </a:r>
            <a:r>
              <a:rPr lang="zh-CN" altLang="en-US" sz="1200" dirty="0">
                <a:latin typeface="Noto Sans S Chinese Thin" panose="020B0200000000000000" pitchFamily="34" charset="-122"/>
                <a:ea typeface="Noto Sans S Chinese Thin" panose="020B0200000000000000" pitchFamily="34" charset="-122"/>
              </a:rPr>
              <a:t>号（可根据字数往下调整）</a:t>
            </a:r>
            <a:endParaRPr lang="en-US" altLang="zh-CN" sz="1200" dirty="0">
              <a:latin typeface="Noto Sans S Chinese Thin" panose="020B0200000000000000" pitchFamily="34" charset="-122"/>
              <a:ea typeface="Noto Sans S Chinese Thin" panose="020B0200000000000000" pitchFamily="34" charset="-122"/>
            </a:endParaRPr>
          </a:p>
          <a:p>
            <a:r>
              <a:rPr lang="en-US" altLang="zh-CN" sz="1200" dirty="0">
                <a:latin typeface="Noto Sans S Chinese Thin" panose="020B0200000000000000" pitchFamily="34" charset="-122"/>
                <a:ea typeface="Noto Sans S Chinese Thin" panose="020B0200000000000000" pitchFamily="34" charset="-122"/>
              </a:rPr>
              <a:t>Commentary</a:t>
            </a:r>
            <a:r>
              <a:rPr lang="zh-CN" altLang="en-US" sz="1200" dirty="0">
                <a:latin typeface="Noto Sans S Chinese Thin" panose="020B0200000000000000" pitchFamily="34" charset="-122"/>
                <a:ea typeface="Noto Sans S Chinese Thin" panose="020B0200000000000000" pitchFamily="34" charset="-122"/>
              </a:rPr>
              <a:t>：字体</a:t>
            </a:r>
            <a:r>
              <a:rPr lang="en-US" altLang="zh-CN" sz="1200" dirty="0">
                <a:latin typeface="Noto Sans S Chinese Thin" panose="020B0200000000000000" pitchFamily="34" charset="-122"/>
                <a:ea typeface="Noto Sans S Chinese Thin" panose="020B0200000000000000" pitchFamily="34" charset="-122"/>
              </a:rPr>
              <a:t>=</a:t>
            </a:r>
            <a:r>
              <a:rPr lang="zh-CN" altLang="en-US" sz="1200" dirty="0">
                <a:latin typeface="Noto Sans S Chinese Thin" panose="020B0200000000000000" pitchFamily="34" charset="-122"/>
                <a:ea typeface="Noto Sans S Chinese Thin" panose="020B0200000000000000" pitchFamily="34" charset="-122"/>
              </a:rPr>
              <a:t>思源黑体 </a:t>
            </a:r>
            <a:r>
              <a:rPr lang="en-US" altLang="zh-CN" sz="1200" dirty="0">
                <a:latin typeface="Noto Sans S Chinese Thin" panose="020B0200000000000000" pitchFamily="34" charset="-122"/>
                <a:ea typeface="Noto Sans S Chinese Thin" panose="020B0200000000000000" pitchFamily="34" charset="-122"/>
              </a:rPr>
              <a:t>Noto Sans S Chinese Light</a:t>
            </a:r>
            <a:r>
              <a:rPr lang="zh-CN" altLang="en-US" sz="1200" dirty="0">
                <a:latin typeface="Noto Sans S Chinese Thin" panose="020B0200000000000000" pitchFamily="34" charset="-122"/>
                <a:ea typeface="Noto Sans S Chinese Thin" panose="020B0200000000000000" pitchFamily="34" charset="-122"/>
              </a:rPr>
              <a:t>，字号通常为</a:t>
            </a:r>
            <a:r>
              <a:rPr lang="en-US" altLang="zh-CN" sz="1200" dirty="0">
                <a:latin typeface="Noto Sans S Chinese Thin" panose="020B0200000000000000" pitchFamily="34" charset="-122"/>
                <a:ea typeface="Noto Sans S Chinese Thin" panose="020B0200000000000000" pitchFamily="34" charset="-122"/>
              </a:rPr>
              <a:t>18-20</a:t>
            </a:r>
            <a:r>
              <a:rPr lang="zh-CN" altLang="en-US" sz="1200" dirty="0">
                <a:latin typeface="Noto Sans S Chinese Thin" panose="020B0200000000000000" pitchFamily="34" charset="-122"/>
                <a:ea typeface="Noto Sans S Chinese Thin" panose="020B0200000000000000" pitchFamily="34" charset="-122"/>
              </a:rPr>
              <a:t>号，可根据撰写内容层次和重要性进行调整</a:t>
            </a:r>
            <a:endParaRPr lang="en-US" altLang="zh-CN" sz="1200" dirty="0">
              <a:latin typeface="Noto Sans S Chinese Thin" panose="020B0200000000000000" pitchFamily="34" charset="-122"/>
              <a:ea typeface="Noto Sans S Chinese Thin" panose="020B0200000000000000" pitchFamily="34" charset="-122"/>
            </a:endParaRPr>
          </a:p>
          <a:p>
            <a:r>
              <a:rPr lang="en-US" altLang="zh-CN" sz="1200" dirty="0"/>
              <a:t>Notes</a:t>
            </a:r>
            <a:r>
              <a:rPr lang="zh-CN" altLang="en-US" sz="1200" dirty="0"/>
              <a:t>：字体</a:t>
            </a:r>
            <a:r>
              <a:rPr lang="en-US" altLang="zh-CN" sz="1200" dirty="0"/>
              <a:t>=</a:t>
            </a:r>
            <a:r>
              <a:rPr lang="zh-CN" altLang="en-US" sz="1200" dirty="0">
                <a:latin typeface="Noto Sans S Chinese Thin" panose="020B0200000000000000" pitchFamily="34" charset="-122"/>
                <a:ea typeface="Noto Sans S Chinese Thin" panose="020B0200000000000000" pitchFamily="34" charset="-122"/>
              </a:rPr>
              <a:t>思源黑体 </a:t>
            </a:r>
            <a:r>
              <a:rPr lang="en-US" altLang="zh-CN" sz="1200" dirty="0">
                <a:latin typeface="Noto Sans S Chinese Thin" panose="020B0200000000000000" pitchFamily="34" charset="-122"/>
                <a:ea typeface="Noto Sans S Chinese Thin" panose="020B0200000000000000" pitchFamily="34" charset="-122"/>
              </a:rPr>
              <a:t>Noto Sans S Chinese Light</a:t>
            </a:r>
            <a:r>
              <a:rPr lang="zh-CN" altLang="en-US" sz="1200" dirty="0">
                <a:latin typeface="Noto Sans S Chinese Thin" panose="020B0200000000000000" pitchFamily="34" charset="-122"/>
                <a:ea typeface="Noto Sans S Chinese Thin" panose="020B0200000000000000" pitchFamily="34" charset="-122"/>
              </a:rPr>
              <a:t>，字号</a:t>
            </a:r>
            <a:r>
              <a:rPr lang="en-US" altLang="zh-CN" sz="1200" dirty="0">
                <a:latin typeface="Noto Sans S Chinese Thin" panose="020B0200000000000000" pitchFamily="34" charset="-122"/>
                <a:ea typeface="Noto Sans S Chinese Thin" panose="020B0200000000000000" pitchFamily="34" charset="-122"/>
              </a:rPr>
              <a:t>=12-14</a:t>
            </a:r>
            <a:r>
              <a:rPr lang="zh-CN" altLang="en-US" sz="1200" dirty="0">
                <a:latin typeface="Noto Sans S Chinese Thin" panose="020B0200000000000000" pitchFamily="34" charset="-122"/>
                <a:ea typeface="Noto Sans S Chinese Thin" panose="020B0200000000000000" pitchFamily="34" charset="-122"/>
              </a:rPr>
              <a:t>号</a:t>
            </a:r>
            <a:endParaRPr lang="en-US" altLang="zh-CN" sz="1200" dirty="0"/>
          </a:p>
          <a:p>
            <a:r>
              <a:rPr lang="en-US" altLang="zh-CN" sz="1200" dirty="0"/>
              <a:t>Source</a:t>
            </a:r>
            <a:r>
              <a:rPr lang="zh-CN" altLang="en-US" sz="1200" dirty="0"/>
              <a:t>：字体</a:t>
            </a:r>
            <a:r>
              <a:rPr lang="en-US" altLang="zh-CN" sz="1200" dirty="0"/>
              <a:t>=</a:t>
            </a:r>
            <a:r>
              <a:rPr lang="zh-CN" altLang="en-US" sz="1200" dirty="0">
                <a:latin typeface="Noto Sans S Chinese Thin" panose="020B0200000000000000" pitchFamily="34" charset="-122"/>
                <a:ea typeface="Noto Sans S Chinese Thin" panose="020B0200000000000000" pitchFamily="34" charset="-122"/>
              </a:rPr>
              <a:t>思源黑体 </a:t>
            </a:r>
            <a:r>
              <a:rPr lang="en-US" altLang="zh-CN" sz="1200" dirty="0">
                <a:latin typeface="Noto Sans S Chinese Thin" panose="020B0200000000000000" pitchFamily="34" charset="-122"/>
                <a:ea typeface="Noto Sans S Chinese Thin" panose="020B0200000000000000" pitchFamily="34" charset="-122"/>
              </a:rPr>
              <a:t>Noto Sans S Chinese Light</a:t>
            </a:r>
            <a:r>
              <a:rPr lang="zh-CN" altLang="en-US" sz="1200" dirty="0">
                <a:latin typeface="Noto Sans S Chinese Thin" panose="020B0200000000000000" pitchFamily="34" charset="-122"/>
                <a:ea typeface="Noto Sans S Chinese Thin" panose="020B0200000000000000" pitchFamily="34" charset="-122"/>
              </a:rPr>
              <a:t>，字号</a:t>
            </a:r>
            <a:r>
              <a:rPr lang="en-US" altLang="zh-CN" sz="1200" dirty="0">
                <a:latin typeface="Noto Sans S Chinese Thin" panose="020B0200000000000000" pitchFamily="34" charset="-122"/>
                <a:ea typeface="Noto Sans S Chinese Thin" panose="020B0200000000000000" pitchFamily="34" charset="-122"/>
              </a:rPr>
              <a:t>=12-14</a:t>
            </a:r>
            <a:r>
              <a:rPr lang="zh-CN" altLang="en-US" sz="1200" dirty="0">
                <a:latin typeface="Noto Sans S Chinese Thin" panose="020B0200000000000000" pitchFamily="34" charset="-122"/>
                <a:ea typeface="Noto Sans S Chinese Thin" panose="020B0200000000000000" pitchFamily="34" charset="-122"/>
              </a:rPr>
              <a:t>号，色号</a:t>
            </a:r>
            <a:r>
              <a:rPr lang="en-US" altLang="zh-CN" sz="1200" dirty="0">
                <a:latin typeface="Noto Sans S Chinese Thin" panose="020B0200000000000000" pitchFamily="34" charset="-122"/>
                <a:ea typeface="Noto Sans S Chinese Thin" panose="020B0200000000000000" pitchFamily="34" charset="-122"/>
              </a:rPr>
              <a:t>=</a:t>
            </a:r>
            <a:r>
              <a:rPr lang="zh-CN" altLang="en-US" sz="1200" dirty="0">
                <a:latin typeface="Noto Sans S Chinese Thin" panose="020B0200000000000000" pitchFamily="34" charset="-122"/>
                <a:ea typeface="Noto Sans S Chinese Thin" panose="020B0200000000000000" pitchFamily="34" charset="-122"/>
              </a:rPr>
              <a:t>深灰色</a:t>
            </a:r>
            <a:endParaRPr lang="en-US" altLang="zh-CN" sz="1200" dirty="0">
              <a:latin typeface="Noto Sans S Chinese Thin" panose="020B0200000000000000" pitchFamily="34" charset="-122"/>
              <a:ea typeface="Noto Sans S Chinese Thin" panose="020B02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Noto Sans S Chinese Thin" panose="020B0200000000000000" pitchFamily="34" charset="-122"/>
                <a:ea typeface="Noto Sans S Chinese Thin" panose="020B0200000000000000" pitchFamily="34" charset="-122"/>
              </a:rPr>
              <a:t>PS</a:t>
            </a:r>
            <a:r>
              <a:rPr lang="zh-CN" altLang="en-US" dirty="0">
                <a:latin typeface="Noto Sans S Chinese Thin" panose="020B0200000000000000" pitchFamily="34" charset="-122"/>
                <a:ea typeface="Noto Sans S Chinese Thin" panose="020B0200000000000000" pitchFamily="34" charset="-122"/>
              </a:rPr>
              <a:t>：内容请勿覆盖底图及公司</a:t>
            </a:r>
            <a:r>
              <a:rPr lang="en-US" altLang="zh-CN" dirty="0">
                <a:latin typeface="Noto Sans S Chinese Thin" panose="020B0200000000000000" pitchFamily="34" charset="-122"/>
                <a:ea typeface="Noto Sans S Chinese Thin" panose="020B0200000000000000" pitchFamily="34" charset="-122"/>
              </a:rPr>
              <a:t>logo</a:t>
            </a:r>
            <a:endParaRPr lang="zh-CN" altLang="en-US" dirty="0">
              <a:latin typeface="Noto Sans S Chinese Thin" panose="020B0200000000000000" pitchFamily="34" charset="-122"/>
              <a:ea typeface="Noto Sans S Chinese Thin" panose="020B0200000000000000" pitchFamily="34" charset="-122"/>
            </a:endParaRPr>
          </a:p>
          <a:p>
            <a:endParaRPr lang="en-US" altLang="zh-CN" sz="1200" dirty="0"/>
          </a:p>
        </p:txBody>
      </p:sp>
      <p:sp>
        <p:nvSpPr>
          <p:cNvPr id="4" name="灯片编号占位符 3"/>
          <p:cNvSpPr>
            <a:spLocks noGrp="1"/>
          </p:cNvSpPr>
          <p:nvPr>
            <p:ph type="sldNum" sz="quarter" idx="5"/>
          </p:nvPr>
        </p:nvSpPr>
        <p:spPr/>
        <p:txBody>
          <a:bodyPr/>
          <a:lstStyle/>
          <a:p>
            <a:fld id="{A90BB234-CAA8-4525-99DC-872E89321E40}" type="slidenum">
              <a:rPr lang="zh-CN" altLang="en-US" smtClean="0"/>
              <a:t>3</a:t>
            </a:fld>
            <a:endParaRPr lang="zh-CN" altLang="en-US"/>
          </a:p>
        </p:txBody>
      </p:sp>
    </p:spTree>
    <p:extLst>
      <p:ext uri="{BB962C8B-B14F-4D97-AF65-F5344CB8AC3E}">
        <p14:creationId xmlns:p14="http://schemas.microsoft.com/office/powerpoint/2010/main" val="235224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0BB234-CAA8-4525-99DC-872E89321E40}" type="slidenum">
              <a:rPr lang="zh-CN" altLang="en-US" smtClean="0"/>
              <a:t>6</a:t>
            </a:fld>
            <a:endParaRPr lang="zh-CN" altLang="en-US"/>
          </a:p>
        </p:txBody>
      </p:sp>
    </p:spTree>
    <p:extLst>
      <p:ext uri="{BB962C8B-B14F-4D97-AF65-F5344CB8AC3E}">
        <p14:creationId xmlns:p14="http://schemas.microsoft.com/office/powerpoint/2010/main" val="192592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bg1"/>
                </a:solidFill>
                <a:latin typeface="微軟正黑體" panose="020B0604030504040204" pitchFamily="34" charset="-120"/>
                <a:ea typeface="微軟正黑體" panose="020B0604030504040204" pitchFamily="34" charset="-120"/>
              </a:rPr>
              <a:t>可增加内容：</a:t>
            </a:r>
            <a:endParaRPr lang="en-US" altLang="zh-CN" sz="1200" dirty="0">
              <a:solidFill>
                <a:schemeClr val="bg1"/>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dirty="0">
                <a:solidFill>
                  <a:schemeClr val="bg1"/>
                </a:solidFill>
                <a:latin typeface="微軟正黑體" panose="020B0604030504040204" pitchFamily="34" charset="-120"/>
                <a:ea typeface="微軟正黑體" panose="020B0604030504040204" pitchFamily="34" charset="-120"/>
              </a:rPr>
              <a:t>撰写者名字</a:t>
            </a:r>
            <a:endParaRPr lang="en-US" altLang="zh-CN" sz="1200" dirty="0">
              <a:solidFill>
                <a:schemeClr val="bg1"/>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dirty="0">
                <a:solidFill>
                  <a:schemeClr val="bg1"/>
                </a:solidFill>
                <a:latin typeface="微軟正黑體" panose="020B0604030504040204" pitchFamily="34" charset="-120"/>
                <a:ea typeface="微軟正黑體" panose="020B0604030504040204" pitchFamily="34" charset="-120"/>
              </a:rPr>
              <a:t>协同方名字</a:t>
            </a:r>
            <a:endParaRPr lang="en-US" altLang="zh-CN" sz="1200" dirty="0">
              <a:solidFill>
                <a:schemeClr val="bg1"/>
              </a:solidFill>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dirty="0">
                <a:solidFill>
                  <a:schemeClr val="bg1"/>
                </a:solidFill>
                <a:latin typeface="微軟正黑體" panose="020B0604030504040204" pitchFamily="34" charset="-120"/>
                <a:ea typeface="微軟正黑體" panose="020B0604030504040204" pitchFamily="34" charset="-120"/>
              </a:rPr>
              <a:t>其他需要提及信息</a:t>
            </a:r>
            <a:endParaRPr lang="en-US" altLang="zh-CN" sz="1200" dirty="0">
              <a:solidFill>
                <a:schemeClr val="bg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Noto Sans S Chinese Thin" panose="020B0200000000000000" pitchFamily="34" charset="-122"/>
                <a:ea typeface="Noto Sans S Chinese Thin" panose="020B0200000000000000" pitchFamily="34" charset="-122"/>
              </a:rPr>
              <a:t>PS</a:t>
            </a:r>
            <a:r>
              <a:rPr lang="zh-CN" altLang="en-US" dirty="0">
                <a:latin typeface="Noto Sans S Chinese Thin" panose="020B0200000000000000" pitchFamily="34" charset="-122"/>
                <a:ea typeface="Noto Sans S Chinese Thin" panose="020B0200000000000000" pitchFamily="34" charset="-122"/>
              </a:rPr>
              <a:t>：内容请勿覆盖底图及公司</a:t>
            </a:r>
            <a:r>
              <a:rPr lang="en-US" altLang="zh-CN" dirty="0">
                <a:latin typeface="Noto Sans S Chinese Thin" panose="020B0200000000000000" pitchFamily="34" charset="-122"/>
                <a:ea typeface="Noto Sans S Chinese Thin" panose="020B0200000000000000" pitchFamily="34" charset="-122"/>
              </a:rPr>
              <a:t>logo</a:t>
            </a:r>
            <a:endParaRPr lang="zh-CN" altLang="en-US" dirty="0">
              <a:latin typeface="Noto Sans S Chinese Thin" panose="020B0200000000000000" pitchFamily="34" charset="-122"/>
              <a:ea typeface="Noto Sans S Chinese Thin" panose="020B0200000000000000" pitchFamily="34" charset="-122"/>
            </a:endParaRPr>
          </a:p>
        </p:txBody>
      </p:sp>
      <p:sp>
        <p:nvSpPr>
          <p:cNvPr id="4" name="灯片编号占位符 3">
            <a:extLst>
              <a:ext uri="{FF2B5EF4-FFF2-40B4-BE49-F238E27FC236}">
                <a16:creationId xmlns:a16="http://schemas.microsoft.com/office/drawing/2014/main" id="{F17A6E3D-D63B-4621-B767-277F597099F7}"/>
              </a:ext>
            </a:extLst>
          </p:cNvPr>
          <p:cNvSpPr>
            <a:spLocks noGrp="1"/>
          </p:cNvSpPr>
          <p:nvPr>
            <p:ph type="sldNum" sz="quarter" idx="5"/>
          </p:nvPr>
        </p:nvSpPr>
        <p:spPr/>
        <p:txBody>
          <a:bodyPr/>
          <a:lstStyle/>
          <a:p>
            <a:fld id="{A90BB234-CAA8-4525-99DC-872E89321E40}" type="slidenum">
              <a:rPr lang="zh-CN" altLang="en-US" smtClean="0"/>
              <a:t>34</a:t>
            </a:fld>
            <a:endParaRPr lang="zh-CN" altLang="en-US"/>
          </a:p>
        </p:txBody>
      </p:sp>
    </p:spTree>
    <p:extLst>
      <p:ext uri="{BB962C8B-B14F-4D97-AF65-F5344CB8AC3E}">
        <p14:creationId xmlns:p14="http://schemas.microsoft.com/office/powerpoint/2010/main" val="302153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頁A">
    <p:bg>
      <p:bgPr>
        <a:solidFill>
          <a:schemeClr val="bg1"/>
        </a:solidFill>
        <a:effectLst/>
      </p:bgPr>
    </p:bg>
    <p:spTree>
      <p:nvGrpSpPr>
        <p:cNvPr id="1" name=""/>
        <p:cNvGrpSpPr/>
        <p:nvPr/>
      </p:nvGrpSpPr>
      <p:grpSpPr>
        <a:xfrm>
          <a:off x="0" y="0"/>
          <a:ext cx="0" cy="0"/>
          <a:chOff x="0" y="0"/>
          <a:chExt cx="0" cy="0"/>
        </a:xfrm>
      </p:grpSpPr>
      <p:pic>
        <p:nvPicPr>
          <p:cNvPr id="7" name="圖片 4">
            <a:extLst>
              <a:ext uri="{FF2B5EF4-FFF2-40B4-BE49-F238E27FC236}">
                <a16:creationId xmlns:a16="http://schemas.microsoft.com/office/drawing/2014/main" id="{D8A3FAEF-96B1-44A1-8F53-943D8F821094}"/>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8741" y="5902411"/>
            <a:ext cx="2710891" cy="955589"/>
          </a:xfrm>
          <a:prstGeom prst="rect">
            <a:avLst/>
          </a:prstGeom>
        </p:spPr>
      </p:pic>
      <p:pic>
        <p:nvPicPr>
          <p:cNvPr id="8" name="圖片 3">
            <a:extLst>
              <a:ext uri="{FF2B5EF4-FFF2-40B4-BE49-F238E27FC236}">
                <a16:creationId xmlns:a16="http://schemas.microsoft.com/office/drawing/2014/main" id="{B460D8F7-378E-4CEF-A2EC-35B3CC7029A9}"/>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3221" y="3781168"/>
            <a:ext cx="5888779" cy="3069173"/>
          </a:xfrm>
          <a:prstGeom prst="rect">
            <a:avLst/>
          </a:prstGeom>
        </p:spPr>
      </p:pic>
    </p:spTree>
    <p:extLst>
      <p:ext uri="{BB962C8B-B14F-4D97-AF65-F5344CB8AC3E}">
        <p14:creationId xmlns:p14="http://schemas.microsoft.com/office/powerpoint/2010/main" val="112397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56EF77A-1029-4B8F-B510-7734D059AC14}"/>
              </a:ext>
            </a:extLst>
          </p:cNvPr>
          <p:cNvSpPr txBox="1">
            <a:spLocks/>
          </p:cNvSpPr>
          <p:nvPr userDrawn="1"/>
        </p:nvSpPr>
        <p:spPr>
          <a:xfrm>
            <a:off x="413332" y="80829"/>
            <a:ext cx="11410367" cy="6058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000" dirty="0">
              <a:latin typeface="Noto Sans S Chinese Regular" panose="020B0500000000000000" pitchFamily="34" charset="-122"/>
              <a:ea typeface="Noto Sans S Chinese Regular" panose="020B0500000000000000" pitchFamily="34" charset="-122"/>
            </a:endParaRPr>
          </a:p>
        </p:txBody>
      </p:sp>
      <p:pic>
        <p:nvPicPr>
          <p:cNvPr id="11" name="图片 10" descr="文本&#10;&#10;描述已自动生成">
            <a:extLst>
              <a:ext uri="{FF2B5EF4-FFF2-40B4-BE49-F238E27FC236}">
                <a16:creationId xmlns:a16="http://schemas.microsoft.com/office/drawing/2014/main" id="{A3886027-B5D1-4A8B-91EB-0312479A8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38" y="200342"/>
            <a:ext cx="3063875" cy="486329"/>
          </a:xfrm>
          <a:prstGeom prst="rect">
            <a:avLst/>
          </a:prstGeom>
        </p:spPr>
      </p:pic>
      <p:pic>
        <p:nvPicPr>
          <p:cNvPr id="9" name="圖片 3">
            <a:extLst>
              <a:ext uri="{FF2B5EF4-FFF2-40B4-BE49-F238E27FC236}">
                <a16:creationId xmlns:a16="http://schemas.microsoft.com/office/drawing/2014/main" id="{BACBD2D0-0F5D-4FF1-882A-4492B8E1DEC0}"/>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3221" y="3781168"/>
            <a:ext cx="5888779" cy="3069173"/>
          </a:xfrm>
          <a:prstGeom prst="rect">
            <a:avLst/>
          </a:prstGeom>
        </p:spPr>
      </p:pic>
    </p:spTree>
    <p:extLst>
      <p:ext uri="{BB962C8B-B14F-4D97-AF65-F5344CB8AC3E}">
        <p14:creationId xmlns:p14="http://schemas.microsoft.com/office/powerpoint/2010/main" val="254648124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56EF77A-1029-4B8F-B510-7734D059AC14}"/>
              </a:ext>
            </a:extLst>
          </p:cNvPr>
          <p:cNvSpPr txBox="1">
            <a:spLocks/>
          </p:cNvSpPr>
          <p:nvPr userDrawn="1"/>
        </p:nvSpPr>
        <p:spPr>
          <a:xfrm>
            <a:off x="413332" y="80829"/>
            <a:ext cx="11410367" cy="6058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000" dirty="0">
              <a:latin typeface="Noto Sans S Chinese Regular" panose="020B0500000000000000" pitchFamily="34" charset="-122"/>
              <a:ea typeface="Noto Sans S Chinese Regular" panose="020B0500000000000000" pitchFamily="34" charset="-122"/>
            </a:endParaRPr>
          </a:p>
        </p:txBody>
      </p:sp>
      <p:sp>
        <p:nvSpPr>
          <p:cNvPr id="9" name="标题 1">
            <a:extLst>
              <a:ext uri="{FF2B5EF4-FFF2-40B4-BE49-F238E27FC236}">
                <a16:creationId xmlns:a16="http://schemas.microsoft.com/office/drawing/2014/main" id="{E20570EB-8736-4017-AFCA-47C4CD9EC19D}"/>
              </a:ext>
            </a:extLst>
          </p:cNvPr>
          <p:cNvSpPr>
            <a:spLocks noGrp="1"/>
          </p:cNvSpPr>
          <p:nvPr>
            <p:ph type="title"/>
          </p:nvPr>
        </p:nvSpPr>
        <p:spPr>
          <a:xfrm>
            <a:off x="368301" y="285749"/>
            <a:ext cx="11481467" cy="396000"/>
          </a:xfrm>
        </p:spPr>
        <p:txBody>
          <a:bodyPr anchor="ctr">
            <a:noAutofit/>
          </a:bodyPr>
          <a:lstStyle>
            <a:lvl1pPr algn="l">
              <a:lnSpc>
                <a:spcPct val="100000"/>
              </a:lnSpc>
              <a:defRPr sz="2200"/>
            </a:lvl1pPr>
          </a:lstStyle>
          <a:p>
            <a:r>
              <a:rPr lang="zh-CN" altLang="en-US" dirty="0"/>
              <a:t>单击此处编辑母版标题样式</a:t>
            </a:r>
          </a:p>
        </p:txBody>
      </p:sp>
      <p:sp>
        <p:nvSpPr>
          <p:cNvPr id="5" name="矩形: 圆角 4">
            <a:extLst>
              <a:ext uri="{FF2B5EF4-FFF2-40B4-BE49-F238E27FC236}">
                <a16:creationId xmlns:a16="http://schemas.microsoft.com/office/drawing/2014/main" id="{3F666EBC-915B-4FBB-8885-C28502689B0B}"/>
              </a:ext>
            </a:extLst>
          </p:cNvPr>
          <p:cNvSpPr/>
          <p:nvPr userDrawn="1"/>
        </p:nvSpPr>
        <p:spPr>
          <a:xfrm>
            <a:off x="306000" y="293925"/>
            <a:ext cx="72000" cy="180000"/>
          </a:xfrm>
          <a:prstGeom prst="roundRect">
            <a:avLst/>
          </a:prstGeom>
          <a:solidFill>
            <a:srgbClr val="9DB9E0"/>
          </a:solidFill>
          <a:ln>
            <a:solidFill>
              <a:srgbClr val="9DB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AD95883A-1288-49D4-88E3-39DBF66A4CBC}"/>
              </a:ext>
            </a:extLst>
          </p:cNvPr>
          <p:cNvSpPr/>
          <p:nvPr userDrawn="1"/>
        </p:nvSpPr>
        <p:spPr>
          <a:xfrm>
            <a:off x="306365" y="496888"/>
            <a:ext cx="72000" cy="180000"/>
          </a:xfrm>
          <a:prstGeom prst="roundRect">
            <a:avLst/>
          </a:prstGeom>
          <a:solidFill>
            <a:schemeClr val="bg1"/>
          </a:solidFill>
          <a:ln>
            <a:solidFill>
              <a:srgbClr val="9DB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灯片编号占位符 18">
            <a:extLst>
              <a:ext uri="{FF2B5EF4-FFF2-40B4-BE49-F238E27FC236}">
                <a16:creationId xmlns:a16="http://schemas.microsoft.com/office/drawing/2014/main" id="{8923FC4D-BCD5-4F10-8C5A-360B952EC84C}"/>
              </a:ext>
            </a:extLst>
          </p:cNvPr>
          <p:cNvSpPr>
            <a:spLocks noGrp="1"/>
          </p:cNvSpPr>
          <p:nvPr>
            <p:ph type="sldNum" sz="quarter" idx="12"/>
          </p:nvPr>
        </p:nvSpPr>
        <p:spPr>
          <a:xfrm>
            <a:off x="11279954" y="6233221"/>
            <a:ext cx="747659" cy="296734"/>
          </a:xfrm>
        </p:spPr>
        <p:txBody>
          <a:bodyPr/>
          <a:lstStyle>
            <a:lvl1pPr algn="ctr">
              <a:defRPr>
                <a:solidFill>
                  <a:schemeClr val="tx1"/>
                </a:solidFill>
              </a:defRPr>
            </a:lvl1pPr>
          </a:lstStyle>
          <a:p>
            <a:fld id="{E9982F2F-007C-48EF-ACAA-A879DE0C084A}" type="slidenum">
              <a:rPr lang="zh-CN" altLang="en-US" smtClean="0"/>
              <a:pPr/>
              <a:t>‹#›</a:t>
            </a:fld>
            <a:endParaRPr lang="zh-CN" altLang="en-US" dirty="0"/>
          </a:p>
        </p:txBody>
      </p:sp>
      <p:pic>
        <p:nvPicPr>
          <p:cNvPr id="24" name="图片 23">
            <a:extLst>
              <a:ext uri="{FF2B5EF4-FFF2-40B4-BE49-F238E27FC236}">
                <a16:creationId xmlns:a16="http://schemas.microsoft.com/office/drawing/2014/main" id="{6A12964D-2DE3-497C-AD86-BA8752FBC257}"/>
              </a:ext>
            </a:extLst>
          </p:cNvPr>
          <p:cNvPicPr>
            <a:picLocks noChangeAspect="1"/>
          </p:cNvPicPr>
          <p:nvPr userDrawn="1"/>
        </p:nvPicPr>
        <p:blipFill>
          <a:blip r:embed="rId2">
            <a:alphaModFix amt="30000"/>
          </a:blip>
          <a:stretch>
            <a:fillRect/>
          </a:stretch>
        </p:blipFill>
        <p:spPr>
          <a:xfrm>
            <a:off x="11465070" y="6194441"/>
            <a:ext cx="391968" cy="359621"/>
          </a:xfrm>
          <a:prstGeom prst="rect">
            <a:avLst/>
          </a:prstGeom>
        </p:spPr>
      </p:pic>
      <p:sp>
        <p:nvSpPr>
          <p:cNvPr id="2" name="文本框 1">
            <a:extLst>
              <a:ext uri="{FF2B5EF4-FFF2-40B4-BE49-F238E27FC236}">
                <a16:creationId xmlns:a16="http://schemas.microsoft.com/office/drawing/2014/main" id="{7EB677EA-B8EC-47E8-90C5-3402EF98B903}"/>
              </a:ext>
            </a:extLst>
          </p:cNvPr>
          <p:cNvSpPr txBox="1"/>
          <p:nvPr userDrawn="1"/>
        </p:nvSpPr>
        <p:spPr>
          <a:xfrm>
            <a:off x="10178473" y="6249873"/>
            <a:ext cx="1313820" cy="261610"/>
          </a:xfrm>
          <a:prstGeom prst="rect">
            <a:avLst/>
          </a:prstGeom>
          <a:noFill/>
        </p:spPr>
        <p:txBody>
          <a:bodyPr wrap="square" rtlCol="0">
            <a:spAutoFit/>
          </a:bodyPr>
          <a:lstStyle/>
          <a:p>
            <a:pPr algn="ctr"/>
            <a:r>
              <a:rPr lang="en-US" altLang="zh-CN" sz="1100" dirty="0"/>
              <a:t>XSG | </a:t>
            </a:r>
            <a:r>
              <a:rPr lang="zh-CN" altLang="en-US" sz="1100" dirty="0"/>
              <a:t>商業研究部</a:t>
            </a:r>
          </a:p>
        </p:txBody>
      </p:sp>
      <p:pic>
        <p:nvPicPr>
          <p:cNvPr id="14" name="圖片 4">
            <a:extLst>
              <a:ext uri="{FF2B5EF4-FFF2-40B4-BE49-F238E27FC236}">
                <a16:creationId xmlns:a16="http://schemas.microsoft.com/office/drawing/2014/main" id="{25F8D0BD-BF39-4967-9DE5-EABEAC650F9D}"/>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87688" y="259341"/>
            <a:ext cx="1184532" cy="417547"/>
          </a:xfrm>
          <a:prstGeom prst="rect">
            <a:avLst/>
          </a:prstGeom>
        </p:spPr>
      </p:pic>
    </p:spTree>
    <p:extLst>
      <p:ext uri="{BB962C8B-B14F-4D97-AF65-F5344CB8AC3E}">
        <p14:creationId xmlns:p14="http://schemas.microsoft.com/office/powerpoint/2010/main" val="3517249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尾頁">
    <p:bg>
      <p:bgPr>
        <a:solidFill>
          <a:schemeClr val="bg1"/>
        </a:solidFill>
        <a:effectLst/>
      </p:bgPr>
    </p:bg>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258D937-D9B6-4B92-8076-451ABA4C7709}"/>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03221" y="3781168"/>
            <a:ext cx="5888779" cy="3069173"/>
          </a:xfrm>
          <a:prstGeom prst="rect">
            <a:avLst/>
          </a:prstGeom>
        </p:spPr>
      </p:pic>
      <p:pic>
        <p:nvPicPr>
          <p:cNvPr id="3" name="图片 2" descr="文本&#10;&#10;描述已自动生成">
            <a:extLst>
              <a:ext uri="{FF2B5EF4-FFF2-40B4-BE49-F238E27FC236}">
                <a16:creationId xmlns:a16="http://schemas.microsoft.com/office/drawing/2014/main" id="{4F064620-1F50-414A-9B28-8734FB5987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038" y="200342"/>
            <a:ext cx="3063875" cy="486329"/>
          </a:xfrm>
          <a:prstGeom prst="rect">
            <a:avLst/>
          </a:prstGeom>
        </p:spPr>
      </p:pic>
    </p:spTree>
    <p:extLst>
      <p:ext uri="{BB962C8B-B14F-4D97-AF65-F5344CB8AC3E}">
        <p14:creationId xmlns:p14="http://schemas.microsoft.com/office/powerpoint/2010/main" val="1054825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DEC0E-B45E-4849-81D6-6A2740D8E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A4BC0F-EA6F-467F-9838-B5BFD89AA17D}"/>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C12A268A-477E-4F0B-93CB-779867CC686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0F2FBC-9CC0-4892-8A4D-B735B2D8892C}"/>
              </a:ext>
            </a:extLst>
          </p:cNvPr>
          <p:cNvSpPr>
            <a:spLocks noGrp="1"/>
          </p:cNvSpPr>
          <p:nvPr>
            <p:ph type="sldNum" sz="quarter" idx="12"/>
          </p:nvPr>
        </p:nvSpPr>
        <p:spPr/>
        <p:txBody>
          <a:bodyPr/>
          <a:lstStyle/>
          <a:p>
            <a:fld id="{E9982F2F-007C-48EF-ACAA-A879DE0C084A}" type="slidenum">
              <a:rPr lang="zh-CN" altLang="en-US" smtClean="0"/>
              <a:t>‹#›</a:t>
            </a:fld>
            <a:endParaRPr lang="zh-CN" altLang="en-US"/>
          </a:p>
        </p:txBody>
      </p:sp>
    </p:spTree>
    <p:extLst>
      <p:ext uri="{BB962C8B-B14F-4D97-AF65-F5344CB8AC3E}">
        <p14:creationId xmlns:p14="http://schemas.microsoft.com/office/powerpoint/2010/main" val="1061095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8C59FE-E7CB-456A-80E7-C231D3E99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9DF7B97-3793-4426-91ED-66DCDAFCF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6046E5F3-F06E-47BE-95A7-365103D1A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ADE20B87-A443-4064-A34C-73385AB87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B82CB4A-261D-4EE9-B050-F68D014A9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82F2F-007C-48EF-ACAA-A879DE0C084A}" type="slidenum">
              <a:rPr lang="zh-CN" altLang="en-US" smtClean="0"/>
              <a:t>‹#›</a:t>
            </a:fld>
            <a:endParaRPr lang="zh-CN" altLang="en-US"/>
          </a:p>
        </p:txBody>
      </p:sp>
    </p:spTree>
    <p:extLst>
      <p:ext uri="{BB962C8B-B14F-4D97-AF65-F5344CB8AC3E}">
        <p14:creationId xmlns:p14="http://schemas.microsoft.com/office/powerpoint/2010/main" val="3888367368"/>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5" r:id="rId3"/>
    <p:sldLayoutId id="2147483661" r:id="rId4"/>
    <p:sldLayoutId id="214748366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5" orient="horz" pos="432" userDrawn="1">
          <p15:clr>
            <a:srgbClr val="F26B43"/>
          </p15:clr>
        </p15:guide>
        <p15:guide id="6" orient="horz" pos="3888" userDrawn="1">
          <p15:clr>
            <a:srgbClr val="F26B43"/>
          </p15:clr>
        </p15:guide>
        <p15:guide id="8" orient="horz" pos="3067" userDrawn="1">
          <p15:clr>
            <a:srgbClr val="F26B43"/>
          </p15:clr>
        </p15:guide>
        <p15:guide id="9" pos="7469" userDrawn="1">
          <p15:clr>
            <a:srgbClr val="F26B43"/>
          </p15:clr>
        </p15:guide>
        <p15:guide id="10" orient="horz" pos="1253" userDrawn="1">
          <p15:clr>
            <a:srgbClr val="F26B43"/>
          </p15:clr>
        </p15:guide>
        <p15:guide id="11" pos="5654" userDrawn="1">
          <p15:clr>
            <a:srgbClr val="F26B43"/>
          </p15:clr>
        </p15:guide>
        <p15:guide id="12" pos="20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1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oleObject" Target="../embeddings/oleObject6.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slideLayout" Target="../slideLayouts/slideLayout3.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slideLayout" Target="../slideLayouts/slideLayout3.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9.bin"/><Relationship Id="rId1" Type="http://schemas.openxmlformats.org/officeDocument/2006/relationships/slideLayout" Target="../slideLayouts/slideLayout3.xml"/><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11.bin"/><Relationship Id="rId1" Type="http://schemas.openxmlformats.org/officeDocument/2006/relationships/slideLayout" Target="../slideLayouts/slideLayout3.xml"/><Relationship Id="rId6" Type="http://schemas.openxmlformats.org/officeDocument/2006/relationships/oleObject" Target="../embeddings/oleObject13.bin"/><Relationship Id="rId5" Type="http://schemas.openxmlformats.org/officeDocument/2006/relationships/image" Target="../media/image49.wmf"/><Relationship Id="rId4" Type="http://schemas.openxmlformats.org/officeDocument/2006/relationships/oleObject" Target="../embeddings/oleObject12.bin"/><Relationship Id="rId9" Type="http://schemas.openxmlformats.org/officeDocument/2006/relationships/image" Target="../media/image51.wmf"/></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emf"/><Relationship Id="rId2" Type="http://schemas.openxmlformats.org/officeDocument/2006/relationships/oleObject" Target="../embeddings/oleObject15.bin"/><Relationship Id="rId1" Type="http://schemas.openxmlformats.org/officeDocument/2006/relationships/slideLayout" Target="../slideLayouts/slideLayout3.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6" Type="http://schemas.openxmlformats.org/officeDocument/2006/relationships/tags" Target="../tags/tag30.xml"/><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7" Type="http://schemas.openxmlformats.org/officeDocument/2006/relationships/tags" Target="../tags/tag11.xml"/><Relationship Id="rId71" Type="http://schemas.openxmlformats.org/officeDocument/2006/relationships/tags" Target="../tags/tag75.xml"/><Relationship Id="rId2" Type="http://schemas.openxmlformats.org/officeDocument/2006/relationships/tags" Target="../tags/tag6.xml"/><Relationship Id="rId16" Type="http://schemas.openxmlformats.org/officeDocument/2006/relationships/tags" Target="../tags/tag20.xml"/><Relationship Id="rId29" Type="http://schemas.openxmlformats.org/officeDocument/2006/relationships/tags" Target="../tags/tag33.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tags" Target="../tags/tag57.xml"/><Relationship Id="rId58" Type="http://schemas.openxmlformats.org/officeDocument/2006/relationships/tags" Target="../tags/tag62.xml"/><Relationship Id="rId66" Type="http://schemas.openxmlformats.org/officeDocument/2006/relationships/tags" Target="../tags/tag70.xml"/><Relationship Id="rId5" Type="http://schemas.openxmlformats.org/officeDocument/2006/relationships/tags" Target="../tags/tag9.xml"/><Relationship Id="rId61" Type="http://schemas.openxmlformats.org/officeDocument/2006/relationships/tags" Target="../tags/tag65.xml"/><Relationship Id="rId19" Type="http://schemas.openxmlformats.org/officeDocument/2006/relationships/tags" Target="../tags/tag2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tags" Target="../tags/tag52.xml"/><Relationship Id="rId56" Type="http://schemas.openxmlformats.org/officeDocument/2006/relationships/tags" Target="../tags/tag60.xml"/><Relationship Id="rId64" Type="http://schemas.openxmlformats.org/officeDocument/2006/relationships/tags" Target="../tags/tag68.xml"/><Relationship Id="rId69" Type="http://schemas.openxmlformats.org/officeDocument/2006/relationships/tags" Target="../tags/tag73.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slideLayout" Target="../slideLayouts/slideLayout3.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 Id="rId70" Type="http://schemas.openxmlformats.org/officeDocument/2006/relationships/tags" Target="../tags/tag74.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image" Target="../media/image6.wmf"/><Relationship Id="rId3" Type="http://schemas.openxmlformats.org/officeDocument/2006/relationships/tags" Target="../tags/tag78.xml"/><Relationship Id="rId21" Type="http://schemas.openxmlformats.org/officeDocument/2006/relationships/oleObject" Target="../embeddings/oleObject3.bin"/><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oleObject" Target="../embeddings/oleObject1.bin"/><Relationship Id="rId2" Type="http://schemas.openxmlformats.org/officeDocument/2006/relationships/tags" Target="../tags/tag77.xml"/><Relationship Id="rId16" Type="http://schemas.openxmlformats.org/officeDocument/2006/relationships/slideLayout" Target="../slideLayouts/slideLayout3.xml"/><Relationship Id="rId20" Type="http://schemas.openxmlformats.org/officeDocument/2006/relationships/image" Target="../media/image7.wmf"/><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image" Target="../media/image10.png"/><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image" Target="../media/image9.png"/><Relationship Id="rId10" Type="http://schemas.openxmlformats.org/officeDocument/2006/relationships/tags" Target="../tags/tag85.xml"/><Relationship Id="rId19" Type="http://schemas.openxmlformats.org/officeDocument/2006/relationships/oleObject" Target="../embeddings/oleObject2.bin"/><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image" Target="../media/image15.wmf"/><Relationship Id="rId3" Type="http://schemas.openxmlformats.org/officeDocument/2006/relationships/tags" Target="../tags/tag93.xml"/><Relationship Id="rId21" Type="http://schemas.openxmlformats.org/officeDocument/2006/relationships/tags" Target="../tags/tag111.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image" Target="../media/image14.wmf"/><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image" Target="../media/image18.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image" Target="../media/image13.wmf"/><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slideLayout" Target="../slideLayouts/slideLayout3.xml"/><Relationship Id="rId28" Type="http://schemas.openxmlformats.org/officeDocument/2006/relationships/image" Target="../media/image17.wmf"/><Relationship Id="rId10" Type="http://schemas.openxmlformats.org/officeDocument/2006/relationships/tags" Target="../tags/tag100.xml"/><Relationship Id="rId19" Type="http://schemas.openxmlformats.org/officeDocument/2006/relationships/tags" Target="../tags/tag109.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image" Target="../media/image16.wmf"/><Relationship Id="rId30"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019年设计部规划">
            <a:extLst>
              <a:ext uri="{FF2B5EF4-FFF2-40B4-BE49-F238E27FC236}">
                <a16:creationId xmlns:a16="http://schemas.microsoft.com/office/drawing/2014/main" id="{1C458379-1BA5-4687-91FF-43B865513764}"/>
              </a:ext>
            </a:extLst>
          </p:cNvPr>
          <p:cNvSpPr txBox="1"/>
          <p:nvPr/>
        </p:nvSpPr>
        <p:spPr>
          <a:xfrm>
            <a:off x="1857910" y="1899255"/>
            <a:ext cx="6271329" cy="51296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defTabSz="584200">
              <a:defRPr sz="6000">
                <a:solidFill>
                  <a:srgbClr val="FFFFFF"/>
                </a:solidFill>
                <a:latin typeface="Microsoft YaHei"/>
                <a:ea typeface="Microsoft YaHei"/>
                <a:cs typeface="Microsoft YaHei"/>
                <a:sym typeface="Microsoft YaHei"/>
              </a:defRPr>
            </a:lvl1pPr>
          </a:lstStyle>
          <a:p>
            <a:r>
              <a:rPr lang="en-US" sz="3000" dirty="0">
                <a:solidFill>
                  <a:schemeClr val="tx1"/>
                </a:solidFill>
              </a:rPr>
              <a:t>M</a:t>
            </a:r>
            <a:r>
              <a:rPr lang="en-US" altLang="zh-CN" sz="3000" dirty="0">
                <a:solidFill>
                  <a:schemeClr val="tx1"/>
                </a:solidFill>
              </a:rPr>
              <a:t>achine Learning / Data Mining</a:t>
            </a:r>
            <a:endParaRPr sz="3000" dirty="0">
              <a:solidFill>
                <a:schemeClr val="tx1"/>
              </a:solidFill>
            </a:endParaRPr>
          </a:p>
        </p:txBody>
      </p:sp>
      <p:sp>
        <p:nvSpPr>
          <p:cNvPr id="10" name="SSP设计组规划">
            <a:extLst>
              <a:ext uri="{FF2B5EF4-FFF2-40B4-BE49-F238E27FC236}">
                <a16:creationId xmlns:a16="http://schemas.microsoft.com/office/drawing/2014/main" id="{C2D20F82-0E57-4F83-8F16-F14A72EE1D85}"/>
              </a:ext>
            </a:extLst>
          </p:cNvPr>
          <p:cNvSpPr txBox="1"/>
          <p:nvPr/>
        </p:nvSpPr>
        <p:spPr>
          <a:xfrm>
            <a:off x="1857910" y="2827099"/>
            <a:ext cx="5364926" cy="35907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defTabSz="584200">
              <a:defRPr sz="4000" b="0">
                <a:solidFill>
                  <a:srgbClr val="FFFFFF"/>
                </a:solidFill>
                <a:latin typeface="Microsoft YaHei"/>
                <a:ea typeface="Microsoft YaHei"/>
                <a:cs typeface="Microsoft YaHei"/>
                <a:sym typeface="Microsoft YaHei"/>
              </a:defRPr>
            </a:lvl1pPr>
          </a:lstStyle>
          <a:p>
            <a:r>
              <a:rPr lang="en-US" altLang="zh-CN" sz="2000" dirty="0">
                <a:solidFill>
                  <a:schemeClr val="tx1"/>
                </a:solidFill>
              </a:rPr>
              <a:t>Work based on the Crisp-DM </a:t>
            </a:r>
            <a:endParaRPr lang="zh-CN" altLang="en-US" sz="2000" dirty="0">
              <a:solidFill>
                <a:schemeClr val="tx1"/>
              </a:solidFill>
            </a:endParaRPr>
          </a:p>
        </p:txBody>
      </p:sp>
      <p:sp>
        <p:nvSpPr>
          <p:cNvPr id="11" name="线条">
            <a:extLst>
              <a:ext uri="{FF2B5EF4-FFF2-40B4-BE49-F238E27FC236}">
                <a16:creationId xmlns:a16="http://schemas.microsoft.com/office/drawing/2014/main" id="{DBA66DF9-1B3C-4F51-86E3-1E632E59E0F3}"/>
              </a:ext>
            </a:extLst>
          </p:cNvPr>
          <p:cNvSpPr/>
          <p:nvPr/>
        </p:nvSpPr>
        <p:spPr>
          <a:xfrm flipH="1" flipV="1">
            <a:off x="1890824" y="4038596"/>
            <a:ext cx="331467" cy="0"/>
          </a:xfrm>
          <a:prstGeom prst="line">
            <a:avLst/>
          </a:prstGeom>
          <a:ln w="63500">
            <a:solidFill>
              <a:srgbClr val="9DB9E0"/>
            </a:solidFill>
            <a:miter lim="400000"/>
          </a:ln>
        </p:spPr>
        <p:txBody>
          <a:bodyPr lIns="25400" tIns="25400" rIns="25400" bIns="25400" anchor="ctr"/>
          <a:lstStyle/>
          <a:p>
            <a:pPr defTabSz="228600">
              <a:defRPr sz="1200" b="0">
                <a:latin typeface="Helvetica"/>
                <a:ea typeface="Helvetica"/>
                <a:cs typeface="Helvetica"/>
                <a:sym typeface="Helvetica"/>
              </a:defRPr>
            </a:pPr>
            <a:endParaRPr sz="600"/>
          </a:p>
        </p:txBody>
      </p:sp>
      <p:sp>
        <p:nvSpPr>
          <p:cNvPr id="12" name="黄海澄">
            <a:extLst>
              <a:ext uri="{FF2B5EF4-FFF2-40B4-BE49-F238E27FC236}">
                <a16:creationId xmlns:a16="http://schemas.microsoft.com/office/drawing/2014/main" id="{2D8D2E0B-F6C8-41FA-A2CB-D300F3FABD97}"/>
              </a:ext>
            </a:extLst>
          </p:cNvPr>
          <p:cNvSpPr txBox="1"/>
          <p:nvPr/>
        </p:nvSpPr>
        <p:spPr>
          <a:xfrm>
            <a:off x="1857910" y="4154421"/>
            <a:ext cx="4040202"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defTabSz="584200">
              <a:defRPr sz="4000" b="0">
                <a:solidFill>
                  <a:srgbClr val="FFFFFF"/>
                </a:solidFill>
                <a:latin typeface="Microsoft YaHei"/>
                <a:ea typeface="Microsoft YaHei"/>
                <a:cs typeface="Microsoft YaHei"/>
                <a:sym typeface="Microsoft YaHei"/>
              </a:defRPr>
            </a:lvl1pPr>
          </a:lstStyle>
          <a:p>
            <a:r>
              <a:rPr lang="zh-CN" altLang="en-US" sz="2000" dirty="0">
                <a:solidFill>
                  <a:schemeClr val="tx1"/>
                </a:solidFill>
              </a:rPr>
              <a:t>商業研究部</a:t>
            </a:r>
            <a:endParaRPr lang="en-US" altLang="zh-CN" sz="2000" dirty="0">
              <a:solidFill>
                <a:schemeClr val="tx1"/>
              </a:solidFill>
            </a:endParaRPr>
          </a:p>
        </p:txBody>
      </p:sp>
      <p:cxnSp>
        <p:nvCxnSpPr>
          <p:cNvPr id="13" name="PA-直线连接符 4">
            <a:extLst>
              <a:ext uri="{FF2B5EF4-FFF2-40B4-BE49-F238E27FC236}">
                <a16:creationId xmlns:a16="http://schemas.microsoft.com/office/drawing/2014/main" id="{C5CA7792-0B48-44C5-8059-5114EE728AAE}"/>
              </a:ext>
            </a:extLst>
          </p:cNvPr>
          <p:cNvCxnSpPr>
            <a:cxnSpLocks/>
          </p:cNvCxnSpPr>
          <p:nvPr>
            <p:custDataLst>
              <p:tags r:id="rId1"/>
            </p:custDataLst>
          </p:nvPr>
        </p:nvCxnSpPr>
        <p:spPr>
          <a:xfrm>
            <a:off x="1890824" y="2615198"/>
            <a:ext cx="1956174" cy="0"/>
          </a:xfrm>
          <a:prstGeom prst="line">
            <a:avLst/>
          </a:prstGeom>
          <a:noFill/>
          <a:ln w="25400" cap="flat">
            <a:solidFill>
              <a:srgbClr val="9DB9E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2902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B63F7-6EAA-40FC-AA67-87EEDDCCDC27}"/>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4E5FD2AB-4509-4322-A780-6DA8F2A0A851}"/>
              </a:ext>
            </a:extLst>
          </p:cNvPr>
          <p:cNvSpPr>
            <a:spLocks noGrp="1"/>
          </p:cNvSpPr>
          <p:nvPr>
            <p:ph type="sldNum" sz="quarter" idx="12"/>
          </p:nvPr>
        </p:nvSpPr>
        <p:spPr/>
        <p:txBody>
          <a:bodyPr/>
          <a:lstStyle/>
          <a:p>
            <a:fld id="{E9982F2F-007C-48EF-ACAA-A879DE0C084A}" type="slidenum">
              <a:rPr lang="zh-CN" altLang="en-US" smtClean="0"/>
              <a:pPr/>
              <a:t>10</a:t>
            </a:fld>
            <a:endParaRPr lang="zh-CN" altLang="en-US" dirty="0"/>
          </a:p>
        </p:txBody>
      </p:sp>
      <p:sp>
        <p:nvSpPr>
          <p:cNvPr id="4" name="TextBox 10">
            <a:extLst>
              <a:ext uri="{FF2B5EF4-FFF2-40B4-BE49-F238E27FC236}">
                <a16:creationId xmlns:a16="http://schemas.microsoft.com/office/drawing/2014/main" id="{24056CBA-851D-465A-8AF1-E59F72F74CAD}"/>
              </a:ext>
            </a:extLst>
          </p:cNvPr>
          <p:cNvSpPr txBox="1">
            <a:spLocks noChangeArrowheads="1"/>
          </p:cNvSpPr>
          <p:nvPr>
            <p:custDataLst>
              <p:tags r:id="rId1"/>
            </p:custDataLst>
          </p:nvPr>
        </p:nvSpPr>
        <p:spPr bwMode="auto">
          <a:xfrm>
            <a:off x="1649413" y="1030288"/>
            <a:ext cx="574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zh-CN" altLang="en-US" sz="1600" b="1">
                <a:solidFill>
                  <a:srgbClr val="000000"/>
                </a:solidFill>
                <a:latin typeface="华文楷体" panose="02010600040101010101" pitchFamily="2" charset="-122"/>
                <a:cs typeface="Arial" panose="020B0604020202020204" pitchFamily="34" charset="0"/>
              </a:rPr>
              <a:t>分类的主要算法：</a:t>
            </a:r>
            <a:r>
              <a:rPr lang="en-US" altLang="zh-CN" sz="1600" b="1">
                <a:solidFill>
                  <a:srgbClr val="FF0000"/>
                </a:solidFill>
                <a:latin typeface="华文楷体" panose="02010600040101010101" pitchFamily="2" charset="-122"/>
                <a:cs typeface="Arial" panose="020B0604020202020204" pitchFamily="34" charset="0"/>
              </a:rPr>
              <a:t>KNN</a:t>
            </a:r>
            <a:r>
              <a:rPr lang="zh-CN" altLang="en-US" sz="1600" b="1">
                <a:solidFill>
                  <a:srgbClr val="FF0000"/>
                </a:solidFill>
                <a:latin typeface="华文楷体" panose="02010600040101010101" pitchFamily="2" charset="-122"/>
                <a:cs typeface="Arial" panose="020B0604020202020204" pitchFamily="34" charset="0"/>
              </a:rPr>
              <a:t>算法、</a:t>
            </a:r>
            <a:r>
              <a:rPr lang="zh-CN" altLang="en-US" sz="1600">
                <a:solidFill>
                  <a:srgbClr val="000000"/>
                </a:solidFill>
                <a:latin typeface="华文楷体" panose="02010600040101010101" pitchFamily="2" charset="-122"/>
                <a:cs typeface="Arial" panose="020B0604020202020204" pitchFamily="34" charset="0"/>
              </a:rPr>
              <a:t>决策树（</a:t>
            </a:r>
            <a:r>
              <a:rPr lang="en-US" altLang="zh-CN" sz="1600">
                <a:solidFill>
                  <a:srgbClr val="000000"/>
                </a:solidFill>
                <a:latin typeface="华文楷体" panose="02010600040101010101" pitchFamily="2" charset="-122"/>
                <a:cs typeface="Arial" panose="020B0604020202020204" pitchFamily="34" charset="0"/>
              </a:rPr>
              <a:t>CART</a:t>
            </a:r>
            <a:r>
              <a:rPr lang="zh-CN" altLang="en-US" sz="1600">
                <a:solidFill>
                  <a:srgbClr val="000000"/>
                </a:solidFill>
                <a:latin typeface="华文楷体" panose="02010600040101010101" pitchFamily="2" charset="-122"/>
                <a:cs typeface="Arial" panose="020B0604020202020204" pitchFamily="34" charset="0"/>
              </a:rPr>
              <a:t>、</a:t>
            </a:r>
            <a:r>
              <a:rPr lang="en-US" altLang="zh-CN" sz="1600">
                <a:solidFill>
                  <a:srgbClr val="000000"/>
                </a:solidFill>
                <a:latin typeface="华文楷体" panose="02010600040101010101" pitchFamily="2" charset="-122"/>
                <a:cs typeface="Arial" panose="020B0604020202020204" pitchFamily="34" charset="0"/>
              </a:rPr>
              <a:t>C4.5</a:t>
            </a:r>
            <a:r>
              <a:rPr lang="zh-CN" altLang="en-US" sz="1600">
                <a:solidFill>
                  <a:srgbClr val="000000"/>
                </a:solidFill>
                <a:latin typeface="华文楷体" panose="02010600040101010101" pitchFamily="2" charset="-122"/>
                <a:cs typeface="Arial" panose="020B0604020202020204" pitchFamily="34" charset="0"/>
              </a:rPr>
              <a:t>等）、</a:t>
            </a:r>
            <a:r>
              <a:rPr lang="en-US" altLang="zh-CN" sz="1600">
                <a:solidFill>
                  <a:srgbClr val="000000"/>
                </a:solidFill>
                <a:latin typeface="华文楷体" panose="02010600040101010101" pitchFamily="2" charset="-122"/>
                <a:cs typeface="Arial" panose="020B0604020202020204" pitchFamily="34" charset="0"/>
              </a:rPr>
              <a:t>SVM</a:t>
            </a:r>
            <a:r>
              <a:rPr lang="zh-CN" altLang="en-US" sz="1600">
                <a:solidFill>
                  <a:srgbClr val="000000"/>
                </a:solidFill>
                <a:latin typeface="华文楷体" panose="02010600040101010101" pitchFamily="2" charset="-122"/>
                <a:cs typeface="Arial" panose="020B0604020202020204" pitchFamily="34" charset="0"/>
              </a:rPr>
              <a:t>算法、贝叶斯算法、</a:t>
            </a:r>
            <a:r>
              <a:rPr lang="en-US" altLang="zh-CN" sz="1600">
                <a:solidFill>
                  <a:srgbClr val="000000"/>
                </a:solidFill>
                <a:latin typeface="华文楷体" panose="02010600040101010101" pitchFamily="2" charset="-122"/>
                <a:cs typeface="Arial" panose="020B0604020202020204" pitchFamily="34" charset="0"/>
              </a:rPr>
              <a:t>BP</a:t>
            </a:r>
            <a:r>
              <a:rPr lang="zh-CN" altLang="en-US" sz="1600">
                <a:solidFill>
                  <a:srgbClr val="000000"/>
                </a:solidFill>
                <a:latin typeface="华文楷体" panose="02010600040101010101" pitchFamily="2" charset="-122"/>
                <a:cs typeface="Arial" panose="020B0604020202020204" pitchFamily="34" charset="0"/>
              </a:rPr>
              <a:t>神经网络等</a:t>
            </a:r>
            <a:endParaRPr lang="en-US" altLang="zh-CN" sz="1600">
              <a:solidFill>
                <a:srgbClr val="000000"/>
              </a:solidFill>
              <a:latin typeface="华文楷体" panose="02010600040101010101" pitchFamily="2" charset="-122"/>
              <a:cs typeface="Arial" panose="020B0604020202020204" pitchFamily="34" charset="0"/>
            </a:endParaRPr>
          </a:p>
        </p:txBody>
      </p:sp>
      <p:pic>
        <p:nvPicPr>
          <p:cNvPr id="5" name="Picture 2" descr="无标题-1">
            <a:extLst>
              <a:ext uri="{FF2B5EF4-FFF2-40B4-BE49-F238E27FC236}">
                <a16:creationId xmlns:a16="http://schemas.microsoft.com/office/drawing/2014/main" id="{4CD2BDF9-C8D9-4714-A577-F784AB201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9" y="1030289"/>
            <a:ext cx="27146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1">
            <a:extLst>
              <a:ext uri="{FF2B5EF4-FFF2-40B4-BE49-F238E27FC236}">
                <a16:creationId xmlns:a16="http://schemas.microsoft.com/office/drawing/2014/main" id="{CBA08DB7-F455-4F47-9E48-B6C9B750C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1" y="3101976"/>
            <a:ext cx="8696325" cy="249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43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3D10FB-A3C8-49E6-9199-8C27DD73E8EC}"/>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52386A83-A1B5-4534-97B8-D0286614CC75}"/>
              </a:ext>
            </a:extLst>
          </p:cNvPr>
          <p:cNvSpPr>
            <a:spLocks noGrp="1"/>
          </p:cNvSpPr>
          <p:nvPr>
            <p:ph type="sldNum" sz="quarter" idx="12"/>
          </p:nvPr>
        </p:nvSpPr>
        <p:spPr/>
        <p:txBody>
          <a:bodyPr/>
          <a:lstStyle/>
          <a:p>
            <a:fld id="{E9982F2F-007C-48EF-ACAA-A879DE0C084A}" type="slidenum">
              <a:rPr lang="zh-CN" altLang="en-US" smtClean="0"/>
              <a:pPr/>
              <a:t>11</a:t>
            </a:fld>
            <a:endParaRPr lang="zh-CN" altLang="en-US" dirty="0"/>
          </a:p>
        </p:txBody>
      </p:sp>
      <p:sp>
        <p:nvSpPr>
          <p:cNvPr id="4" name="TextBox 10">
            <a:extLst>
              <a:ext uri="{FF2B5EF4-FFF2-40B4-BE49-F238E27FC236}">
                <a16:creationId xmlns:a16="http://schemas.microsoft.com/office/drawing/2014/main" id="{DADBC58D-ACCE-4622-8F71-BD7E894C8874}"/>
              </a:ext>
            </a:extLst>
          </p:cNvPr>
          <p:cNvSpPr txBox="1">
            <a:spLocks noChangeArrowheads="1"/>
          </p:cNvSpPr>
          <p:nvPr>
            <p:custDataLst>
              <p:tags r:id="rId1"/>
            </p:custDataLst>
          </p:nvPr>
        </p:nvSpPr>
        <p:spPr bwMode="auto">
          <a:xfrm>
            <a:off x="1649413" y="1030288"/>
            <a:ext cx="574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zh-CN" altLang="en-US" sz="1600" b="1">
                <a:solidFill>
                  <a:srgbClr val="000000"/>
                </a:solidFill>
                <a:latin typeface="华文楷体" panose="02010600040101010101" pitchFamily="2" charset="-122"/>
                <a:cs typeface="Arial" panose="020B0604020202020204" pitchFamily="34" charset="0"/>
              </a:rPr>
              <a:t>分类的主要算法：</a:t>
            </a:r>
            <a:r>
              <a:rPr lang="en-US" altLang="zh-CN" sz="1600">
                <a:solidFill>
                  <a:srgbClr val="000000"/>
                </a:solidFill>
                <a:latin typeface="华文楷体" panose="02010600040101010101" pitchFamily="2" charset="-122"/>
                <a:cs typeface="Arial" panose="020B0604020202020204" pitchFamily="34" charset="0"/>
              </a:rPr>
              <a:t>KNN</a:t>
            </a:r>
            <a:r>
              <a:rPr lang="zh-CN" altLang="en-US" sz="1600">
                <a:solidFill>
                  <a:srgbClr val="000000"/>
                </a:solidFill>
                <a:latin typeface="华文楷体" panose="02010600040101010101" pitchFamily="2" charset="-122"/>
                <a:cs typeface="Arial" panose="020B0604020202020204" pitchFamily="34" charset="0"/>
              </a:rPr>
              <a:t>算法、决策树（</a:t>
            </a:r>
            <a:r>
              <a:rPr lang="en-US" altLang="zh-CN" sz="1600">
                <a:solidFill>
                  <a:srgbClr val="000000"/>
                </a:solidFill>
                <a:latin typeface="华文楷体" panose="02010600040101010101" pitchFamily="2" charset="-122"/>
                <a:cs typeface="Arial" panose="020B0604020202020204" pitchFamily="34" charset="0"/>
              </a:rPr>
              <a:t>CART</a:t>
            </a:r>
            <a:r>
              <a:rPr lang="zh-CN" altLang="en-US" sz="1600">
                <a:solidFill>
                  <a:srgbClr val="000000"/>
                </a:solidFill>
                <a:latin typeface="华文楷体" panose="02010600040101010101" pitchFamily="2" charset="-122"/>
                <a:cs typeface="Arial" panose="020B0604020202020204" pitchFamily="34" charset="0"/>
              </a:rPr>
              <a:t>、</a:t>
            </a:r>
            <a:r>
              <a:rPr lang="en-US" altLang="zh-CN" sz="1600" b="1">
                <a:solidFill>
                  <a:srgbClr val="FF0000"/>
                </a:solidFill>
                <a:latin typeface="华文楷体" panose="02010600040101010101" pitchFamily="2" charset="-122"/>
                <a:cs typeface="Arial" panose="020B0604020202020204" pitchFamily="34" charset="0"/>
              </a:rPr>
              <a:t>C4.5</a:t>
            </a:r>
            <a:r>
              <a:rPr lang="zh-CN" altLang="en-US" sz="1600">
                <a:solidFill>
                  <a:srgbClr val="000000"/>
                </a:solidFill>
                <a:latin typeface="华文楷体" panose="02010600040101010101" pitchFamily="2" charset="-122"/>
                <a:cs typeface="Arial" panose="020B0604020202020204" pitchFamily="34" charset="0"/>
              </a:rPr>
              <a:t>等）、</a:t>
            </a:r>
            <a:r>
              <a:rPr lang="en-US" altLang="zh-CN" sz="1600">
                <a:solidFill>
                  <a:srgbClr val="000000"/>
                </a:solidFill>
                <a:latin typeface="华文楷体" panose="02010600040101010101" pitchFamily="2" charset="-122"/>
                <a:cs typeface="Arial" panose="020B0604020202020204" pitchFamily="34" charset="0"/>
              </a:rPr>
              <a:t>SVM</a:t>
            </a:r>
            <a:r>
              <a:rPr lang="zh-CN" altLang="en-US" sz="1600">
                <a:solidFill>
                  <a:srgbClr val="000000"/>
                </a:solidFill>
                <a:latin typeface="华文楷体" panose="02010600040101010101" pitchFamily="2" charset="-122"/>
                <a:cs typeface="Arial" panose="020B0604020202020204" pitchFamily="34" charset="0"/>
              </a:rPr>
              <a:t>算法、贝叶斯算法、</a:t>
            </a:r>
            <a:r>
              <a:rPr lang="en-US" altLang="zh-CN" sz="1600">
                <a:solidFill>
                  <a:srgbClr val="000000"/>
                </a:solidFill>
                <a:latin typeface="华文楷体" panose="02010600040101010101" pitchFamily="2" charset="-122"/>
                <a:cs typeface="Arial" panose="020B0604020202020204" pitchFamily="34" charset="0"/>
              </a:rPr>
              <a:t>BP</a:t>
            </a:r>
            <a:r>
              <a:rPr lang="zh-CN" altLang="en-US" sz="1600">
                <a:solidFill>
                  <a:srgbClr val="000000"/>
                </a:solidFill>
                <a:latin typeface="华文楷体" panose="02010600040101010101" pitchFamily="2" charset="-122"/>
                <a:cs typeface="Arial" panose="020B0604020202020204" pitchFamily="34" charset="0"/>
              </a:rPr>
              <a:t>神经网络等</a:t>
            </a:r>
            <a:endParaRPr lang="en-US" altLang="zh-CN" sz="1600">
              <a:solidFill>
                <a:srgbClr val="000000"/>
              </a:solidFill>
              <a:latin typeface="华文楷体" panose="02010600040101010101" pitchFamily="2" charset="-122"/>
              <a:cs typeface="Arial" panose="020B0604020202020204" pitchFamily="34" charset="0"/>
            </a:endParaRPr>
          </a:p>
        </p:txBody>
      </p:sp>
      <p:graphicFrame>
        <p:nvGraphicFramePr>
          <p:cNvPr id="5" name="表格 4">
            <a:extLst>
              <a:ext uri="{FF2B5EF4-FFF2-40B4-BE49-F238E27FC236}">
                <a16:creationId xmlns:a16="http://schemas.microsoft.com/office/drawing/2014/main" id="{D1DD09C0-C062-424C-A40C-88FDB2286B55}"/>
              </a:ext>
            </a:extLst>
          </p:cNvPr>
          <p:cNvGraphicFramePr>
            <a:graphicFrameLocks noGrp="1"/>
          </p:cNvGraphicFramePr>
          <p:nvPr/>
        </p:nvGraphicFramePr>
        <p:xfrm>
          <a:off x="1968500" y="1639888"/>
          <a:ext cx="4186238" cy="4785348"/>
        </p:xfrm>
        <a:graphic>
          <a:graphicData uri="http://schemas.openxmlformats.org/drawingml/2006/table">
            <a:tbl>
              <a:tblPr/>
              <a:tblGrid>
                <a:gridCol w="4186238">
                  <a:extLst>
                    <a:ext uri="{9D8B030D-6E8A-4147-A177-3AD203B41FA5}">
                      <a16:colId xmlns:a16="http://schemas.microsoft.com/office/drawing/2014/main" val="20000"/>
                    </a:ext>
                  </a:extLst>
                </a:gridCol>
              </a:tblGrid>
              <a:tr h="4784725">
                <a:tc>
                  <a:txBody>
                    <a:bodyPr/>
                    <a:lstStyle/>
                    <a:p>
                      <a:pPr algn="l" fontAlgn="t"/>
                      <a:r>
                        <a:rPr lang="zh-CN" altLang="en-US" sz="1400" b="1" i="0" u="none" strike="noStrike" dirty="0">
                          <a:solidFill>
                            <a:srgbClr val="000000"/>
                          </a:solidFill>
                          <a:effectLst/>
                          <a:latin typeface="华文楷体"/>
                        </a:rPr>
                        <a:t>算法介绍：</a:t>
                      </a:r>
                      <a:endParaRPr lang="en-US" altLang="zh-CN" sz="1400" b="1" i="0" u="none" strike="noStrike" dirty="0">
                        <a:solidFill>
                          <a:srgbClr val="000000"/>
                        </a:solidFill>
                        <a:effectLst/>
                        <a:latin typeface="华文楷体"/>
                      </a:endParaRPr>
                    </a:p>
                    <a:p>
                      <a:pPr algn="l" fontAlgn="t"/>
                      <a:r>
                        <a:rPr lang="en-US" altLang="zh-CN" sz="1400" b="0" i="0" u="none" strike="noStrike" dirty="0">
                          <a:solidFill>
                            <a:srgbClr val="000000"/>
                          </a:solidFill>
                          <a:effectLst/>
                          <a:latin typeface="华文楷体"/>
                        </a:rPr>
                        <a:t>     C4.5</a:t>
                      </a:r>
                      <a:r>
                        <a:rPr lang="zh-CN" altLang="en-US" sz="1400" b="0" i="0" u="none" strike="noStrike" dirty="0">
                          <a:solidFill>
                            <a:srgbClr val="000000"/>
                          </a:solidFill>
                          <a:effectLst/>
                          <a:latin typeface="华文楷体"/>
                        </a:rPr>
                        <a:t>是一种类似二叉树或多叉树的树结构。树中的每个非叶结点（包括根结点）对应于训练样本集总一个非类属性的测试，非叶结点的每一个分支对应属性的一个测试结果，每个叶结点代表一个类或类分布。从根结点到叶子结点的一条路径形成一条分类规则。决策树可以很方便地转化为分类规则，一种非常直观的分类模型的表示形式。</a:t>
                      </a:r>
                      <a:br>
                        <a:rPr lang="zh-CN" altLang="en-US" sz="1400" b="0" i="0" u="none" strike="noStrike" dirty="0">
                          <a:solidFill>
                            <a:srgbClr val="000000"/>
                          </a:solidFill>
                          <a:effectLst/>
                          <a:latin typeface="华文楷体"/>
                        </a:rPr>
                      </a:br>
                      <a:r>
                        <a:rPr lang="zh-CN" altLang="en-US" sz="1400" b="0" i="0" u="none" strike="noStrike" dirty="0">
                          <a:solidFill>
                            <a:srgbClr val="000000"/>
                          </a:solidFill>
                          <a:effectLst/>
                          <a:latin typeface="华文楷体"/>
                        </a:rPr>
                        <a:t>     </a:t>
                      </a:r>
                      <a:r>
                        <a:rPr lang="en-US" altLang="zh-CN" sz="1400" b="0" i="0" u="none" strike="noStrike" dirty="0">
                          <a:solidFill>
                            <a:srgbClr val="000000"/>
                          </a:solidFill>
                          <a:effectLst/>
                          <a:latin typeface="华文楷体"/>
                        </a:rPr>
                        <a:t>C45</a:t>
                      </a:r>
                      <a:r>
                        <a:rPr lang="zh-CN" altLang="en-US" sz="1400" b="0" i="0" u="none" strike="noStrike" dirty="0">
                          <a:solidFill>
                            <a:srgbClr val="000000"/>
                          </a:solidFill>
                          <a:effectLst/>
                          <a:latin typeface="华文楷体"/>
                        </a:rPr>
                        <a:t>属于一种归纳学习算法。归纳学习（</a:t>
                      </a:r>
                      <a:r>
                        <a:rPr lang="en-US" altLang="zh-CN" sz="1400" b="0" i="0" u="none" strike="noStrike" dirty="0">
                          <a:solidFill>
                            <a:srgbClr val="000000"/>
                          </a:solidFill>
                          <a:effectLst/>
                          <a:latin typeface="华文楷体"/>
                        </a:rPr>
                        <a:t>Inductive Learning</a:t>
                      </a:r>
                      <a:r>
                        <a:rPr lang="zh-CN" altLang="en-US" sz="1400" b="0" i="0" u="none" strike="noStrike" dirty="0">
                          <a:solidFill>
                            <a:srgbClr val="000000"/>
                          </a:solidFill>
                          <a:effectLst/>
                          <a:latin typeface="华文楷体"/>
                        </a:rPr>
                        <a:t>）旨在从大量经验数据中归纳抽取一般的判定规则和模式，它是机器学习（</a:t>
                      </a:r>
                      <a:r>
                        <a:rPr lang="en-US" altLang="zh-CN" sz="1400" b="0" i="0" u="none" strike="noStrike" dirty="0">
                          <a:solidFill>
                            <a:srgbClr val="000000"/>
                          </a:solidFill>
                          <a:effectLst/>
                          <a:latin typeface="华文楷体"/>
                        </a:rPr>
                        <a:t>Machine Learning</a:t>
                      </a:r>
                      <a:r>
                        <a:rPr lang="zh-CN" altLang="en-US" sz="1400" b="0" i="0" u="none" strike="noStrike" dirty="0">
                          <a:solidFill>
                            <a:srgbClr val="000000"/>
                          </a:solidFill>
                          <a:effectLst/>
                          <a:latin typeface="华文楷体"/>
                        </a:rPr>
                        <a:t>）中最核心、最成熟的一个分支。</a:t>
                      </a:r>
                      <a:br>
                        <a:rPr lang="zh-CN" altLang="en-US" sz="1400" b="0" i="0" u="none" strike="noStrike" dirty="0">
                          <a:solidFill>
                            <a:srgbClr val="000000"/>
                          </a:solidFill>
                          <a:effectLst/>
                          <a:latin typeface="华文楷体"/>
                        </a:rPr>
                      </a:br>
                      <a:r>
                        <a:rPr lang="zh-CN" altLang="en-US" sz="1400" b="0" i="0" u="none" strike="noStrike" dirty="0">
                          <a:solidFill>
                            <a:srgbClr val="000000"/>
                          </a:solidFill>
                          <a:effectLst/>
                          <a:latin typeface="华文楷体"/>
                        </a:rPr>
                        <a:t>      根据有无导师指导，归纳学习又分为有导师学习（</a:t>
                      </a:r>
                      <a:r>
                        <a:rPr lang="en-US" altLang="zh-CN" sz="1400" b="0" i="0" u="none" strike="noStrike" dirty="0">
                          <a:solidFill>
                            <a:srgbClr val="000000"/>
                          </a:solidFill>
                          <a:effectLst/>
                          <a:latin typeface="华文楷体"/>
                        </a:rPr>
                        <a:t>Supervised Learning</a:t>
                      </a:r>
                      <a:r>
                        <a:rPr lang="zh-CN" altLang="en-US" sz="1400" b="0" i="0" u="none" strike="noStrike" dirty="0">
                          <a:solidFill>
                            <a:srgbClr val="000000"/>
                          </a:solidFill>
                          <a:effectLst/>
                          <a:latin typeface="华文楷体"/>
                        </a:rPr>
                        <a:t>，又称为示例学习）和无导师学习</a:t>
                      </a:r>
                      <a:r>
                        <a:rPr lang="en-US" altLang="zh-CN" sz="1400" b="0" i="0" u="none" strike="noStrike" dirty="0">
                          <a:solidFill>
                            <a:srgbClr val="000000"/>
                          </a:solidFill>
                          <a:effectLst/>
                          <a:latin typeface="华文楷体"/>
                        </a:rPr>
                        <a:t>(Unsupervised Learning)</a:t>
                      </a:r>
                      <a:r>
                        <a:rPr lang="zh-CN" altLang="en-US" sz="1400" b="0" i="0" u="none" strike="noStrike" dirty="0">
                          <a:solidFill>
                            <a:srgbClr val="000000"/>
                          </a:solidFill>
                          <a:effectLst/>
                          <a:latin typeface="华文楷体"/>
                        </a:rPr>
                        <a:t>。</a:t>
                      </a:r>
                      <a:br>
                        <a:rPr lang="zh-CN" altLang="en-US" sz="1400" b="0" i="0" u="none" strike="noStrike" dirty="0">
                          <a:solidFill>
                            <a:srgbClr val="000000"/>
                          </a:solidFill>
                          <a:effectLst/>
                          <a:latin typeface="华文楷体"/>
                        </a:rPr>
                      </a:br>
                      <a:r>
                        <a:rPr lang="zh-CN" altLang="en-US" sz="1400" b="0" i="0" u="none" strike="noStrike" dirty="0">
                          <a:solidFill>
                            <a:srgbClr val="000000"/>
                          </a:solidFill>
                          <a:effectLst/>
                          <a:latin typeface="华文楷体"/>
                        </a:rPr>
                        <a:t>      </a:t>
                      </a:r>
                      <a:r>
                        <a:rPr lang="en-US" altLang="zh-CN" sz="1400" b="0" i="0" u="none" strike="noStrike" dirty="0">
                          <a:solidFill>
                            <a:srgbClr val="000000"/>
                          </a:solidFill>
                          <a:effectLst/>
                          <a:latin typeface="华文楷体"/>
                        </a:rPr>
                        <a:t>C45</a:t>
                      </a:r>
                      <a:r>
                        <a:rPr lang="zh-CN" altLang="en-US" sz="1400" b="0" i="0" u="none" strike="noStrike" dirty="0">
                          <a:solidFill>
                            <a:srgbClr val="000000"/>
                          </a:solidFill>
                          <a:effectLst/>
                          <a:latin typeface="华文楷体"/>
                        </a:rPr>
                        <a:t>属于有导师的学习算法。</a:t>
                      </a:r>
                      <a:endParaRPr lang="en-US" altLang="zh-CN" sz="1400" b="0" i="0" u="none" strike="noStrike" dirty="0">
                        <a:solidFill>
                          <a:srgbClr val="000000"/>
                        </a:solidFill>
                        <a:effectLst/>
                        <a:latin typeface="华文楷体"/>
                      </a:endParaRPr>
                    </a:p>
                    <a:p>
                      <a:pPr algn="l" fontAlgn="t"/>
                      <a:endParaRPr lang="en-US" altLang="zh-CN" sz="1400" b="0" i="0" u="none" strike="noStrike" dirty="0">
                        <a:solidFill>
                          <a:srgbClr val="000000"/>
                        </a:solidFill>
                        <a:effectLst/>
                        <a:latin typeface="华文楷体"/>
                      </a:endParaRPr>
                    </a:p>
                    <a:p>
                      <a:pPr algn="l" fontAlgn="t"/>
                      <a:r>
                        <a:rPr lang="zh-CN" altLang="en-US" sz="1400" b="1" i="0" u="none" strike="noStrike" dirty="0">
                          <a:solidFill>
                            <a:srgbClr val="000000"/>
                          </a:solidFill>
                          <a:effectLst/>
                          <a:latin typeface="华文楷体"/>
                        </a:rPr>
                        <a:t>算法特点：</a:t>
                      </a:r>
                      <a:endParaRPr lang="en-US" altLang="zh-CN" sz="1400" b="1" i="0" u="none" strike="noStrike" dirty="0">
                        <a:solidFill>
                          <a:srgbClr val="000000"/>
                        </a:solidFill>
                        <a:effectLst/>
                        <a:latin typeface="华文楷体"/>
                      </a:endParaRPr>
                    </a:p>
                    <a:p>
                      <a:pPr algn="l" fontAlgn="t"/>
                      <a:r>
                        <a:rPr lang="zh-CN" altLang="en-US" sz="1400" b="0" i="0" u="none" strike="noStrike" dirty="0">
                          <a:solidFill>
                            <a:srgbClr val="000000"/>
                          </a:solidFill>
                          <a:effectLst/>
                          <a:latin typeface="华文楷体"/>
                        </a:rPr>
                        <a:t>（</a:t>
                      </a:r>
                      <a:r>
                        <a:rPr lang="en-US" altLang="zh-CN" sz="1400" b="0" i="0" u="none" strike="noStrike" dirty="0">
                          <a:solidFill>
                            <a:srgbClr val="000000"/>
                          </a:solidFill>
                          <a:effectLst/>
                          <a:latin typeface="华文楷体"/>
                        </a:rPr>
                        <a:t>1</a:t>
                      </a:r>
                      <a:r>
                        <a:rPr lang="zh-CN" altLang="en-US" sz="1400" b="0" i="0" u="none" strike="noStrike" dirty="0">
                          <a:solidFill>
                            <a:srgbClr val="000000"/>
                          </a:solidFill>
                          <a:effectLst/>
                          <a:latin typeface="华文楷体"/>
                        </a:rPr>
                        <a:t>）模型直观清晰，分类规则易于解释；</a:t>
                      </a:r>
                      <a:endParaRPr lang="en-US" altLang="zh-CN" sz="1400" b="0" i="0" u="none" strike="noStrike" dirty="0">
                        <a:solidFill>
                          <a:srgbClr val="000000"/>
                        </a:solidFill>
                        <a:effectLst/>
                        <a:latin typeface="华文楷体"/>
                      </a:endParaRPr>
                    </a:p>
                    <a:p>
                      <a:pPr algn="l" fontAlgn="t"/>
                      <a:r>
                        <a:rPr lang="zh-CN" altLang="en-US" sz="1400" b="0" i="0" u="none" strike="noStrike" dirty="0">
                          <a:solidFill>
                            <a:srgbClr val="000000"/>
                          </a:solidFill>
                          <a:effectLst/>
                          <a:latin typeface="华文楷体"/>
                        </a:rPr>
                        <a:t>（</a:t>
                      </a:r>
                      <a:r>
                        <a:rPr lang="en-US" altLang="zh-CN" sz="1400" b="0" i="0" u="none" strike="noStrike" dirty="0">
                          <a:solidFill>
                            <a:srgbClr val="000000"/>
                          </a:solidFill>
                          <a:effectLst/>
                          <a:latin typeface="华文楷体"/>
                        </a:rPr>
                        <a:t>2</a:t>
                      </a:r>
                      <a:r>
                        <a:rPr lang="zh-CN" altLang="en-US" sz="1400" b="0" i="0" u="none" strike="noStrike" dirty="0">
                          <a:solidFill>
                            <a:srgbClr val="000000"/>
                          </a:solidFill>
                          <a:effectLst/>
                          <a:latin typeface="华文楷体"/>
                        </a:rPr>
                        <a:t>）解决了连续数据值的学习问题；</a:t>
                      </a:r>
                      <a:endParaRPr lang="en-US" altLang="zh-CN" sz="1400" b="0" i="0" u="none" strike="noStrike" dirty="0">
                        <a:solidFill>
                          <a:srgbClr val="000000"/>
                        </a:solidFill>
                        <a:effectLst/>
                        <a:latin typeface="华文楷体"/>
                      </a:endParaRPr>
                    </a:p>
                    <a:p>
                      <a:pPr algn="l" fontAlgn="t"/>
                      <a:r>
                        <a:rPr lang="zh-CN" altLang="en-US" sz="1400" b="0" i="0" u="none" strike="noStrike" dirty="0">
                          <a:solidFill>
                            <a:srgbClr val="000000"/>
                          </a:solidFill>
                          <a:effectLst/>
                          <a:latin typeface="华文楷体"/>
                        </a:rPr>
                        <a:t>（</a:t>
                      </a:r>
                      <a:r>
                        <a:rPr lang="en-US" altLang="zh-CN" sz="1400" b="0" i="0" u="none" strike="noStrike" dirty="0">
                          <a:solidFill>
                            <a:srgbClr val="000000"/>
                          </a:solidFill>
                          <a:effectLst/>
                          <a:latin typeface="华文楷体"/>
                        </a:rPr>
                        <a:t>3</a:t>
                      </a:r>
                      <a:r>
                        <a:rPr lang="zh-CN" altLang="en-US" sz="1400" b="0" i="0" u="none" strike="noStrike" dirty="0">
                          <a:solidFill>
                            <a:srgbClr val="000000"/>
                          </a:solidFill>
                          <a:effectLst/>
                          <a:latin typeface="华文楷体"/>
                        </a:rPr>
                        <a:t>）提供了将学习结果决策树到等价规则集的转换功能。</a:t>
                      </a:r>
                    </a:p>
                  </a:txBody>
                  <a:tcPr marL="91443" marR="91443" marT="45714" marB="45714">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TextBox 6">
            <a:extLst>
              <a:ext uri="{FF2B5EF4-FFF2-40B4-BE49-F238E27FC236}">
                <a16:creationId xmlns:a16="http://schemas.microsoft.com/office/drawing/2014/main" id="{0DB28E85-D020-4A1E-B330-5F7F1D193799}"/>
              </a:ext>
            </a:extLst>
          </p:cNvPr>
          <p:cNvSpPr txBox="1">
            <a:spLocks noChangeArrowheads="1"/>
          </p:cNvSpPr>
          <p:nvPr/>
        </p:nvSpPr>
        <p:spPr bwMode="auto">
          <a:xfrm>
            <a:off x="6170613" y="1614489"/>
            <a:ext cx="4178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决策树示例：</a:t>
            </a:r>
            <a:endParaRPr lang="en-US" altLang="zh-CN" sz="1200">
              <a:solidFill>
                <a:srgbClr val="000000"/>
              </a:solidFill>
              <a:cs typeface="Arial" panose="020B0604020202020204" pitchFamily="34" charset="0"/>
            </a:endParaRPr>
          </a:p>
          <a:p>
            <a:pPr eaLnBrk="1" hangingPunct="1"/>
            <a:r>
              <a:rPr lang="zh-CN" altLang="en-US" sz="1200">
                <a:solidFill>
                  <a:srgbClr val="000000"/>
                </a:solidFill>
                <a:cs typeface="Arial" panose="020B0604020202020204" pitchFamily="34" charset="0"/>
              </a:rPr>
              <a:t>套用俗语，决策树分类的思想类似于找对象。现想象一个女孩的母亲要给这个女孩介绍男朋友，于是有了下面的对话：</a:t>
            </a:r>
          </a:p>
          <a:p>
            <a:pPr eaLnBrk="1" hangingPunct="1"/>
            <a:r>
              <a:rPr lang="zh-CN" altLang="en-US" sz="1200">
                <a:solidFill>
                  <a:srgbClr val="000000"/>
                </a:solidFill>
                <a:cs typeface="Arial" panose="020B0604020202020204" pitchFamily="34" charset="0"/>
              </a:rPr>
              <a:t>      女儿：多大年纪了？</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母亲：</a:t>
            </a:r>
            <a:r>
              <a:rPr lang="en-US" altLang="zh-CN" sz="1200">
                <a:solidFill>
                  <a:srgbClr val="000000"/>
                </a:solidFill>
                <a:cs typeface="Arial" panose="020B0604020202020204" pitchFamily="34" charset="0"/>
              </a:rPr>
              <a:t>26</a:t>
            </a:r>
            <a:r>
              <a:rPr lang="zh-CN" altLang="en-US" sz="1200">
                <a:solidFill>
                  <a:srgbClr val="000000"/>
                </a:solidFill>
                <a:cs typeface="Arial" panose="020B0604020202020204" pitchFamily="34" charset="0"/>
              </a:rPr>
              <a:t>。</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女儿：长的帅不帅？</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母亲：挺帅的。</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女儿：收入高不？</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母亲：不算很高，中等情况。</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女儿：是公务员不？</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母亲：是，在税务局上班呢。</a:t>
            </a:r>
            <a:br>
              <a:rPr lang="zh-CN" altLang="en-US" sz="1200">
                <a:solidFill>
                  <a:srgbClr val="000000"/>
                </a:solidFill>
                <a:cs typeface="Arial" panose="020B0604020202020204" pitchFamily="34" charset="0"/>
              </a:rPr>
            </a:br>
            <a:r>
              <a:rPr lang="zh-CN" altLang="en-US" sz="1200">
                <a:solidFill>
                  <a:srgbClr val="000000"/>
                </a:solidFill>
                <a:cs typeface="Arial" panose="020B0604020202020204" pitchFamily="34" charset="0"/>
              </a:rPr>
              <a:t>      女儿：那好，我去见见。</a:t>
            </a:r>
          </a:p>
        </p:txBody>
      </p:sp>
      <p:pic>
        <p:nvPicPr>
          <p:cNvPr id="7" name="Picture 7">
            <a:extLst>
              <a:ext uri="{FF2B5EF4-FFF2-40B4-BE49-F238E27FC236}">
                <a16:creationId xmlns:a16="http://schemas.microsoft.com/office/drawing/2014/main" id="{9E5933EB-8BED-44DB-8895-43506C31D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922714"/>
            <a:ext cx="2882900" cy="254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3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968380-268D-4A84-B59E-A6C9BF032315}"/>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91F7C6E4-78EA-4DB8-A7DF-E1E2293B5DA4}"/>
              </a:ext>
            </a:extLst>
          </p:cNvPr>
          <p:cNvSpPr>
            <a:spLocks noGrp="1"/>
          </p:cNvSpPr>
          <p:nvPr>
            <p:ph type="sldNum" sz="quarter" idx="12"/>
          </p:nvPr>
        </p:nvSpPr>
        <p:spPr/>
        <p:txBody>
          <a:bodyPr/>
          <a:lstStyle/>
          <a:p>
            <a:fld id="{E9982F2F-007C-48EF-ACAA-A879DE0C084A}" type="slidenum">
              <a:rPr lang="zh-CN" altLang="en-US" smtClean="0"/>
              <a:pPr/>
              <a:t>12</a:t>
            </a:fld>
            <a:endParaRPr lang="zh-CN" altLang="en-US" dirty="0"/>
          </a:p>
        </p:txBody>
      </p:sp>
      <p:sp>
        <p:nvSpPr>
          <p:cNvPr id="4" name="TextBox 10">
            <a:extLst>
              <a:ext uri="{FF2B5EF4-FFF2-40B4-BE49-F238E27FC236}">
                <a16:creationId xmlns:a16="http://schemas.microsoft.com/office/drawing/2014/main" id="{C16E85BE-9996-4430-8B25-BFC66E496495}"/>
              </a:ext>
            </a:extLst>
          </p:cNvPr>
          <p:cNvSpPr txBox="1">
            <a:spLocks noChangeArrowheads="1"/>
          </p:cNvSpPr>
          <p:nvPr>
            <p:custDataLst>
              <p:tags r:id="rId1"/>
            </p:custDataLst>
          </p:nvPr>
        </p:nvSpPr>
        <p:spPr bwMode="auto">
          <a:xfrm>
            <a:off x="1649413" y="1030289"/>
            <a:ext cx="9218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zh-CN" altLang="en-US" sz="1600" b="1">
                <a:solidFill>
                  <a:srgbClr val="000000"/>
                </a:solidFill>
                <a:latin typeface="华文楷体" panose="02010600040101010101" pitchFamily="2" charset="-122"/>
                <a:cs typeface="Arial" panose="020B0604020202020204" pitchFamily="34" charset="0"/>
              </a:rPr>
              <a:t>分类的主要算法：</a:t>
            </a:r>
            <a:r>
              <a:rPr lang="en-US" altLang="zh-CN" sz="1600">
                <a:solidFill>
                  <a:srgbClr val="000000"/>
                </a:solidFill>
                <a:latin typeface="华文楷体" panose="02010600040101010101" pitchFamily="2" charset="-122"/>
                <a:cs typeface="Arial" panose="020B0604020202020204" pitchFamily="34" charset="0"/>
              </a:rPr>
              <a:t>KNN</a:t>
            </a:r>
            <a:r>
              <a:rPr lang="zh-CN" altLang="en-US" sz="1600">
                <a:solidFill>
                  <a:srgbClr val="000000"/>
                </a:solidFill>
                <a:latin typeface="华文楷体" panose="02010600040101010101" pitchFamily="2" charset="-122"/>
                <a:cs typeface="Arial" panose="020B0604020202020204" pitchFamily="34" charset="0"/>
              </a:rPr>
              <a:t>算法、决策树（</a:t>
            </a:r>
            <a:r>
              <a:rPr lang="en-US" altLang="zh-CN" sz="1600">
                <a:solidFill>
                  <a:srgbClr val="000000"/>
                </a:solidFill>
                <a:latin typeface="华文楷体" panose="02010600040101010101" pitchFamily="2" charset="-122"/>
                <a:cs typeface="Arial" panose="020B0604020202020204" pitchFamily="34" charset="0"/>
              </a:rPr>
              <a:t>CART</a:t>
            </a:r>
            <a:r>
              <a:rPr lang="zh-CN" altLang="en-US" sz="1600">
                <a:solidFill>
                  <a:srgbClr val="000000"/>
                </a:solidFill>
                <a:latin typeface="华文楷体" panose="02010600040101010101" pitchFamily="2" charset="-122"/>
                <a:cs typeface="Arial" panose="020B0604020202020204" pitchFamily="34" charset="0"/>
              </a:rPr>
              <a:t>、</a:t>
            </a:r>
            <a:r>
              <a:rPr lang="en-US" altLang="zh-CN" sz="1600" b="1">
                <a:solidFill>
                  <a:srgbClr val="000000"/>
                </a:solidFill>
                <a:latin typeface="华文楷体" panose="02010600040101010101" pitchFamily="2" charset="-122"/>
                <a:cs typeface="Arial" panose="020B0604020202020204" pitchFamily="34" charset="0"/>
              </a:rPr>
              <a:t>C4.5</a:t>
            </a:r>
            <a:r>
              <a:rPr lang="zh-CN" altLang="en-US" sz="1600">
                <a:solidFill>
                  <a:srgbClr val="000000"/>
                </a:solidFill>
                <a:latin typeface="华文楷体" panose="02010600040101010101" pitchFamily="2" charset="-122"/>
                <a:cs typeface="Arial" panose="020B0604020202020204" pitchFamily="34" charset="0"/>
              </a:rPr>
              <a:t>等）、</a:t>
            </a:r>
            <a:r>
              <a:rPr lang="en-US" altLang="zh-CN" sz="1600">
                <a:solidFill>
                  <a:srgbClr val="000000"/>
                </a:solidFill>
                <a:latin typeface="华文楷体" panose="02010600040101010101" pitchFamily="2" charset="-122"/>
                <a:cs typeface="Arial" panose="020B0604020202020204" pitchFamily="34" charset="0"/>
              </a:rPr>
              <a:t>SVM</a:t>
            </a:r>
            <a:r>
              <a:rPr lang="zh-CN" altLang="en-US" sz="1600">
                <a:solidFill>
                  <a:srgbClr val="000000"/>
                </a:solidFill>
                <a:latin typeface="华文楷体" panose="02010600040101010101" pitchFamily="2" charset="-122"/>
                <a:cs typeface="Arial" panose="020B0604020202020204" pitchFamily="34" charset="0"/>
              </a:rPr>
              <a:t>算法、</a:t>
            </a:r>
            <a:r>
              <a:rPr lang="zh-CN" altLang="en-US" sz="1600">
                <a:solidFill>
                  <a:srgbClr val="FF0000"/>
                </a:solidFill>
                <a:latin typeface="华文楷体" panose="02010600040101010101" pitchFamily="2" charset="-122"/>
                <a:cs typeface="Arial" panose="020B0604020202020204" pitchFamily="34" charset="0"/>
              </a:rPr>
              <a:t>贝叶斯算法</a:t>
            </a:r>
            <a:r>
              <a:rPr lang="zh-CN" altLang="en-US" sz="1600">
                <a:solidFill>
                  <a:srgbClr val="000000"/>
                </a:solidFill>
                <a:latin typeface="华文楷体" panose="02010600040101010101" pitchFamily="2" charset="-122"/>
                <a:cs typeface="Arial" panose="020B0604020202020204" pitchFamily="34" charset="0"/>
              </a:rPr>
              <a:t>、</a:t>
            </a:r>
            <a:r>
              <a:rPr lang="en-US" altLang="zh-CN" sz="1600">
                <a:solidFill>
                  <a:srgbClr val="000000"/>
                </a:solidFill>
                <a:latin typeface="华文楷体" panose="02010600040101010101" pitchFamily="2" charset="-122"/>
                <a:cs typeface="Arial" panose="020B0604020202020204" pitchFamily="34" charset="0"/>
              </a:rPr>
              <a:t>BP</a:t>
            </a:r>
            <a:r>
              <a:rPr lang="zh-CN" altLang="en-US" sz="1600">
                <a:solidFill>
                  <a:srgbClr val="000000"/>
                </a:solidFill>
                <a:latin typeface="华文楷体" panose="02010600040101010101" pitchFamily="2" charset="-122"/>
                <a:cs typeface="Arial" panose="020B0604020202020204" pitchFamily="34" charset="0"/>
              </a:rPr>
              <a:t>神经网络等</a:t>
            </a:r>
            <a:endParaRPr lang="en-US" altLang="zh-CN" sz="1600">
              <a:solidFill>
                <a:srgbClr val="000000"/>
              </a:solidFill>
              <a:latin typeface="华文楷体" panose="02010600040101010101" pitchFamily="2" charset="-122"/>
              <a:cs typeface="Arial" panose="020B0604020202020204" pitchFamily="34" charset="0"/>
            </a:endParaRPr>
          </a:p>
        </p:txBody>
      </p:sp>
      <p:sp>
        <p:nvSpPr>
          <p:cNvPr id="5" name="矩形 3">
            <a:extLst>
              <a:ext uri="{FF2B5EF4-FFF2-40B4-BE49-F238E27FC236}">
                <a16:creationId xmlns:a16="http://schemas.microsoft.com/office/drawing/2014/main" id="{AF306575-DCC7-481A-A7BF-3B1F79DC4EFB}"/>
              </a:ext>
            </a:extLst>
          </p:cNvPr>
          <p:cNvSpPr>
            <a:spLocks noChangeArrowheads="1"/>
          </p:cNvSpPr>
          <p:nvPr/>
        </p:nvSpPr>
        <p:spPr bwMode="auto">
          <a:xfrm>
            <a:off x="1863725" y="1506539"/>
            <a:ext cx="43942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设每个数据样本用一个</a:t>
            </a:r>
            <a:r>
              <a:rPr lang="en-US" altLang="zh-CN" sz="1200">
                <a:solidFill>
                  <a:srgbClr val="000000"/>
                </a:solidFill>
                <a:latin typeface="华文楷体" panose="02010600040101010101" pitchFamily="2" charset="-122"/>
                <a:cs typeface="Arial" panose="020B0604020202020204" pitchFamily="34" charset="0"/>
              </a:rPr>
              <a:t>n</a:t>
            </a:r>
            <a:r>
              <a:rPr lang="zh-CN" altLang="en-US" sz="1200">
                <a:solidFill>
                  <a:srgbClr val="000000"/>
                </a:solidFill>
                <a:latin typeface="华文楷体" panose="02010600040101010101" pitchFamily="2" charset="-122"/>
                <a:cs typeface="Arial" panose="020B0604020202020204" pitchFamily="34" charset="0"/>
              </a:rPr>
              <a:t>维特征向量来描述</a:t>
            </a:r>
            <a:r>
              <a:rPr lang="en-US" altLang="zh-CN" sz="1200">
                <a:solidFill>
                  <a:srgbClr val="000000"/>
                </a:solidFill>
                <a:latin typeface="华文楷体" panose="02010600040101010101" pitchFamily="2" charset="-122"/>
                <a:cs typeface="Arial" panose="020B0604020202020204" pitchFamily="34" charset="0"/>
              </a:rPr>
              <a:t>n</a:t>
            </a:r>
            <a:r>
              <a:rPr lang="zh-CN" altLang="en-US" sz="1200">
                <a:solidFill>
                  <a:srgbClr val="000000"/>
                </a:solidFill>
                <a:latin typeface="华文楷体" panose="02010600040101010101" pitchFamily="2" charset="-122"/>
                <a:cs typeface="Arial" panose="020B0604020202020204" pitchFamily="34" charset="0"/>
              </a:rPr>
              <a:t>个属性的值，即：</a:t>
            </a:r>
            <a:r>
              <a:rPr lang="en-US" altLang="zh-CN" sz="1200">
                <a:solidFill>
                  <a:srgbClr val="000000"/>
                </a:solidFill>
                <a:latin typeface="华文楷体" panose="02010600040101010101" pitchFamily="2" charset="-122"/>
                <a:cs typeface="Arial" panose="020B0604020202020204" pitchFamily="34" charset="0"/>
              </a:rPr>
              <a:t>X={x1</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x2</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xn}</a:t>
            </a:r>
            <a:r>
              <a:rPr lang="zh-CN" altLang="en-US" sz="1200">
                <a:solidFill>
                  <a:srgbClr val="000000"/>
                </a:solidFill>
                <a:latin typeface="华文楷体" panose="02010600040101010101" pitchFamily="2" charset="-122"/>
                <a:cs typeface="Arial" panose="020B0604020202020204" pitchFamily="34" charset="0"/>
              </a:rPr>
              <a:t>，假定有</a:t>
            </a:r>
            <a:r>
              <a:rPr lang="en-US" altLang="zh-CN" sz="1200">
                <a:solidFill>
                  <a:srgbClr val="000000"/>
                </a:solidFill>
                <a:latin typeface="华文楷体" panose="02010600040101010101" pitchFamily="2" charset="-122"/>
                <a:cs typeface="Arial" panose="020B0604020202020204" pitchFamily="34" charset="0"/>
              </a:rPr>
              <a:t>m</a:t>
            </a:r>
            <a:r>
              <a:rPr lang="zh-CN" altLang="en-US" sz="1200">
                <a:solidFill>
                  <a:srgbClr val="000000"/>
                </a:solidFill>
                <a:latin typeface="华文楷体" panose="02010600040101010101" pitchFamily="2" charset="-122"/>
                <a:cs typeface="Arial" panose="020B0604020202020204" pitchFamily="34" charset="0"/>
              </a:rPr>
              <a:t>个类，分别用</a:t>
            </a:r>
            <a:r>
              <a:rPr lang="en-US" altLang="zh-CN" sz="1200">
                <a:solidFill>
                  <a:srgbClr val="000000"/>
                </a:solidFill>
                <a:latin typeface="华文楷体" panose="02010600040101010101" pitchFamily="2" charset="-122"/>
                <a:cs typeface="Arial" panose="020B0604020202020204" pitchFamily="34" charset="0"/>
              </a:rPr>
              <a:t>C1, C2,…</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Cm</a:t>
            </a:r>
            <a:r>
              <a:rPr lang="zh-CN" altLang="en-US" sz="1200">
                <a:solidFill>
                  <a:srgbClr val="000000"/>
                </a:solidFill>
                <a:latin typeface="华文楷体" panose="02010600040101010101" pitchFamily="2" charset="-122"/>
                <a:cs typeface="Arial" panose="020B0604020202020204" pitchFamily="34" charset="0"/>
              </a:rPr>
              <a:t>表示。给定一个未知的数据样本</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（即没有类标号），若朴素贝叶斯分类法将未知的样本</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分配给类</a:t>
            </a:r>
            <a:r>
              <a:rPr lang="en-US" altLang="zh-CN" sz="1200">
                <a:solidFill>
                  <a:srgbClr val="000000"/>
                </a:solidFill>
                <a:latin typeface="华文楷体" panose="02010600040101010101" pitchFamily="2" charset="-122"/>
                <a:cs typeface="Arial" panose="020B0604020202020204" pitchFamily="34" charset="0"/>
              </a:rPr>
              <a:t>Ci</a:t>
            </a:r>
            <a:r>
              <a:rPr lang="zh-CN" altLang="en-US" sz="1200">
                <a:solidFill>
                  <a:srgbClr val="000000"/>
                </a:solidFill>
                <a:latin typeface="华文楷体" panose="02010600040101010101" pitchFamily="2" charset="-122"/>
                <a:cs typeface="Arial" panose="020B0604020202020204" pitchFamily="34" charset="0"/>
              </a:rPr>
              <a:t>，则一定是</a:t>
            </a:r>
          </a:p>
          <a:p>
            <a:pPr eaLnBrk="1" hangingPunct="1"/>
            <a:r>
              <a:rPr lang="en-US" altLang="zh-CN" sz="1200">
                <a:solidFill>
                  <a:srgbClr val="000000"/>
                </a:solidFill>
                <a:latin typeface="华文楷体" panose="02010600040101010101" pitchFamily="2" charset="-122"/>
                <a:cs typeface="Arial" panose="020B0604020202020204" pitchFamily="34" charset="0"/>
              </a:rPr>
              <a:t>P(Ci|X)&gt;P(Cj|X) 1≤j≤m</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j≠I</a:t>
            </a:r>
          </a:p>
          <a:p>
            <a:pPr eaLnBrk="1" hangingPunct="1"/>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根据贝叶斯定理</a:t>
            </a:r>
          </a:p>
          <a:p>
            <a:pPr eaLnBrk="1" hangingPunct="1"/>
            <a:r>
              <a:rPr lang="zh-CN" altLang="en-US" sz="1200">
                <a:solidFill>
                  <a:srgbClr val="000000"/>
                </a:solidFill>
                <a:latin typeface="华文楷体" panose="02010600040101010101" pitchFamily="2" charset="-122"/>
                <a:cs typeface="Arial" panose="020B0604020202020204" pitchFamily="34" charset="0"/>
              </a:rPr>
              <a:t>由于</a:t>
            </a:r>
            <a:r>
              <a:rPr lang="en-US" altLang="zh-CN" sz="1200">
                <a:solidFill>
                  <a:srgbClr val="000000"/>
                </a:solidFill>
                <a:latin typeface="华文楷体" panose="02010600040101010101" pitchFamily="2" charset="-122"/>
                <a:cs typeface="Arial" panose="020B0604020202020204" pitchFamily="34" charset="0"/>
              </a:rPr>
              <a:t>P(X)</a:t>
            </a:r>
            <a:r>
              <a:rPr lang="zh-CN" altLang="en-US" sz="1200">
                <a:solidFill>
                  <a:srgbClr val="000000"/>
                </a:solidFill>
                <a:latin typeface="华文楷体" panose="02010600040101010101" pitchFamily="2" charset="-122"/>
                <a:cs typeface="Arial" panose="020B0604020202020204" pitchFamily="34" charset="0"/>
              </a:rPr>
              <a:t>对于所有类为常数，最大化后验概率</a:t>
            </a:r>
            <a:r>
              <a:rPr lang="en-US" altLang="zh-CN" sz="1200">
                <a:solidFill>
                  <a:srgbClr val="000000"/>
                </a:solidFill>
                <a:latin typeface="华文楷体" panose="02010600040101010101" pitchFamily="2" charset="-122"/>
                <a:cs typeface="Arial" panose="020B0604020202020204" pitchFamily="34" charset="0"/>
              </a:rPr>
              <a:t>P(Ci|X)</a:t>
            </a:r>
            <a:r>
              <a:rPr lang="zh-CN" altLang="en-US" sz="1200">
                <a:solidFill>
                  <a:srgbClr val="000000"/>
                </a:solidFill>
                <a:latin typeface="华文楷体" panose="02010600040101010101" pitchFamily="2" charset="-122"/>
                <a:cs typeface="Arial" panose="020B0604020202020204" pitchFamily="34" charset="0"/>
              </a:rPr>
              <a:t>可转化为最大化先验概率</a:t>
            </a:r>
            <a:r>
              <a:rPr lang="en-US" altLang="zh-CN" sz="1200">
                <a:solidFill>
                  <a:srgbClr val="000000"/>
                </a:solidFill>
                <a:latin typeface="华文楷体" panose="02010600040101010101" pitchFamily="2" charset="-122"/>
                <a:cs typeface="Arial" panose="020B0604020202020204" pitchFamily="34" charset="0"/>
              </a:rPr>
              <a:t>P(X|Ci)P(Ci)</a:t>
            </a:r>
            <a:r>
              <a:rPr lang="zh-CN" altLang="en-US" sz="1200">
                <a:solidFill>
                  <a:srgbClr val="000000"/>
                </a:solidFill>
                <a:latin typeface="华文楷体" panose="02010600040101010101" pitchFamily="2" charset="-122"/>
                <a:cs typeface="Arial" panose="020B0604020202020204" pitchFamily="34" charset="0"/>
              </a:rPr>
              <a:t>。如果训练数据集有许多属性和元组，计算</a:t>
            </a:r>
            <a:r>
              <a:rPr lang="en-US" altLang="zh-CN" sz="1200">
                <a:solidFill>
                  <a:srgbClr val="000000"/>
                </a:solidFill>
                <a:latin typeface="华文楷体" panose="02010600040101010101" pitchFamily="2" charset="-122"/>
                <a:cs typeface="Arial" panose="020B0604020202020204" pitchFamily="34" charset="0"/>
              </a:rPr>
              <a:t>P(X|Ci)</a:t>
            </a:r>
            <a:r>
              <a:rPr lang="zh-CN" altLang="en-US" sz="1200">
                <a:solidFill>
                  <a:srgbClr val="000000"/>
                </a:solidFill>
                <a:latin typeface="华文楷体" panose="02010600040101010101" pitchFamily="2" charset="-122"/>
                <a:cs typeface="Arial" panose="020B0604020202020204" pitchFamily="34" charset="0"/>
              </a:rPr>
              <a:t>的开销可能非常大，为此，通常假设各属性的取值互相独立，这样先验概率</a:t>
            </a:r>
            <a:r>
              <a:rPr lang="en-US" altLang="zh-CN" sz="1200">
                <a:solidFill>
                  <a:srgbClr val="000000"/>
                </a:solidFill>
                <a:latin typeface="华文楷体" panose="02010600040101010101" pitchFamily="2" charset="-122"/>
                <a:cs typeface="Arial" panose="020B0604020202020204" pitchFamily="34" charset="0"/>
              </a:rPr>
              <a:t>P(x1|Ci)</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P(x2|Ci)</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P(xn|Ci)</a:t>
            </a:r>
            <a:r>
              <a:rPr lang="zh-CN" altLang="en-US" sz="1200">
                <a:solidFill>
                  <a:srgbClr val="000000"/>
                </a:solidFill>
                <a:latin typeface="华文楷体" panose="02010600040101010101" pitchFamily="2" charset="-122"/>
                <a:cs typeface="Arial" panose="020B0604020202020204" pitchFamily="34" charset="0"/>
              </a:rPr>
              <a:t>可以从训练数据集求得。</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endParaRPr lang="zh-CN" altLang="en-US"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根据此方法，对一个未知类别的样本</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，可以先分别计算出</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属于每一个类别</a:t>
            </a:r>
            <a:r>
              <a:rPr lang="en-US" altLang="zh-CN" sz="1200">
                <a:solidFill>
                  <a:srgbClr val="000000"/>
                </a:solidFill>
                <a:latin typeface="华文楷体" panose="02010600040101010101" pitchFamily="2" charset="-122"/>
                <a:cs typeface="Arial" panose="020B0604020202020204" pitchFamily="34" charset="0"/>
              </a:rPr>
              <a:t>Ci</a:t>
            </a:r>
            <a:r>
              <a:rPr lang="zh-CN" altLang="en-US" sz="1200">
                <a:solidFill>
                  <a:srgbClr val="000000"/>
                </a:solidFill>
                <a:latin typeface="华文楷体" panose="02010600040101010101" pitchFamily="2" charset="-122"/>
                <a:cs typeface="Arial" panose="020B0604020202020204" pitchFamily="34" charset="0"/>
              </a:rPr>
              <a:t>的概率</a:t>
            </a:r>
            <a:r>
              <a:rPr lang="en-US" altLang="zh-CN" sz="1200">
                <a:solidFill>
                  <a:srgbClr val="000000"/>
                </a:solidFill>
                <a:latin typeface="华文楷体" panose="02010600040101010101" pitchFamily="2" charset="-122"/>
                <a:cs typeface="Arial" panose="020B0604020202020204" pitchFamily="34" charset="0"/>
              </a:rPr>
              <a:t>P(X|Ci)P(Ci)</a:t>
            </a:r>
            <a:r>
              <a:rPr lang="zh-CN" altLang="en-US" sz="1200">
                <a:solidFill>
                  <a:srgbClr val="000000"/>
                </a:solidFill>
                <a:latin typeface="华文楷体" panose="02010600040101010101" pitchFamily="2" charset="-122"/>
                <a:cs typeface="Arial" panose="020B0604020202020204" pitchFamily="34" charset="0"/>
              </a:rPr>
              <a:t>，然后选择其中概率最大的类别作为其类别。</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endParaRPr lang="zh-CN" altLang="en-US"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朴素贝叶斯算法成立的前提是各属性之间互相独立。当数据集满足这种独立性假设时</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分类的准确度较高，否则可能较低。另外，该算法没有分类规则输出。</a:t>
            </a:r>
          </a:p>
        </p:txBody>
      </p:sp>
      <p:sp>
        <p:nvSpPr>
          <p:cNvPr id="6" name="矩形 5">
            <a:extLst>
              <a:ext uri="{FF2B5EF4-FFF2-40B4-BE49-F238E27FC236}">
                <a16:creationId xmlns:a16="http://schemas.microsoft.com/office/drawing/2014/main" id="{D2896CAE-C04F-4CE8-B2A2-8CE35C14EB0A}"/>
              </a:ext>
            </a:extLst>
          </p:cNvPr>
          <p:cNvSpPr>
            <a:spLocks noChangeArrowheads="1"/>
          </p:cNvSpPr>
          <p:nvPr/>
        </p:nvSpPr>
        <p:spPr bwMode="auto">
          <a:xfrm>
            <a:off x="6540501" y="1466850"/>
            <a:ext cx="391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b="1">
                <a:solidFill>
                  <a:srgbClr val="000000"/>
                </a:solidFill>
                <a:cs typeface="Arial" panose="020B0604020202020204" pitchFamily="34" charset="0"/>
              </a:rPr>
              <a:t>贝叶斯图像识别</a:t>
            </a:r>
            <a:endParaRPr lang="en-US" altLang="zh-CN" sz="1200" b="1">
              <a:solidFill>
                <a:srgbClr val="000000"/>
              </a:solidFill>
              <a:cs typeface="Arial" panose="020B0604020202020204" pitchFamily="34" charset="0"/>
            </a:endParaRPr>
          </a:p>
          <a:p>
            <a:pPr eaLnBrk="1" hangingPunct="1"/>
            <a:r>
              <a:rPr lang="zh-CN" altLang="en-US" sz="1200">
                <a:solidFill>
                  <a:srgbClr val="000000"/>
                </a:solidFill>
                <a:cs typeface="Arial" panose="020B0604020202020204" pitchFamily="34" charset="0"/>
              </a:rPr>
              <a:t>贝叶斯方法是一个非常通用的推理框架。其核心理念可以描述成：</a:t>
            </a:r>
            <a:r>
              <a:rPr lang="en-US" altLang="zh-CN" sz="1200">
                <a:solidFill>
                  <a:srgbClr val="000000"/>
                </a:solidFill>
                <a:cs typeface="Arial" panose="020B0604020202020204" pitchFamily="34" charset="0"/>
              </a:rPr>
              <a:t>Analysis by Synthesis </a:t>
            </a:r>
            <a:r>
              <a:rPr lang="zh-CN" altLang="en-US" sz="1200">
                <a:solidFill>
                  <a:srgbClr val="000000"/>
                </a:solidFill>
                <a:cs typeface="Arial" panose="020B0604020202020204" pitchFamily="34" charset="0"/>
              </a:rPr>
              <a:t>（通过合成来分析）。</a:t>
            </a:r>
            <a:r>
              <a:rPr lang="en-US" altLang="zh-CN" sz="1200">
                <a:solidFill>
                  <a:srgbClr val="000000"/>
                </a:solidFill>
                <a:cs typeface="Arial" panose="020B0604020202020204" pitchFamily="34" charset="0"/>
              </a:rPr>
              <a:t>06 </a:t>
            </a:r>
            <a:r>
              <a:rPr lang="zh-CN" altLang="en-US" sz="1200">
                <a:solidFill>
                  <a:srgbClr val="000000"/>
                </a:solidFill>
                <a:cs typeface="Arial" panose="020B0604020202020204" pitchFamily="34" charset="0"/>
              </a:rPr>
              <a:t>年的认知科学新进展上有一篇论文就是讲用贝叶斯推理来解释视觉识别的，一图胜千言，下图就是摘自这篇论文：</a:t>
            </a:r>
          </a:p>
        </p:txBody>
      </p:sp>
      <p:pic>
        <p:nvPicPr>
          <p:cNvPr id="7" name="Picture 2">
            <a:extLst>
              <a:ext uri="{FF2B5EF4-FFF2-40B4-BE49-F238E27FC236}">
                <a16:creationId xmlns:a16="http://schemas.microsoft.com/office/drawing/2014/main" id="{0C55A34C-50EE-408A-AC42-C9B9048D2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2643188"/>
            <a:ext cx="3614738" cy="14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6">
            <a:extLst>
              <a:ext uri="{FF2B5EF4-FFF2-40B4-BE49-F238E27FC236}">
                <a16:creationId xmlns:a16="http://schemas.microsoft.com/office/drawing/2014/main" id="{C654230D-4243-4784-8A45-1001B53B356B}"/>
              </a:ext>
            </a:extLst>
          </p:cNvPr>
          <p:cNvSpPr>
            <a:spLocks noChangeArrowheads="1"/>
          </p:cNvSpPr>
          <p:nvPr/>
        </p:nvSpPr>
        <p:spPr bwMode="auto">
          <a:xfrm>
            <a:off x="6618288" y="4395788"/>
            <a:ext cx="3668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首先是视觉系统提取图形的边角特征，然后使用这些特征自底向上地激活高层的抽象概念（比如是 </a:t>
            </a:r>
            <a:r>
              <a:rPr lang="en-US" altLang="zh-CN" sz="1200">
                <a:solidFill>
                  <a:srgbClr val="000000"/>
                </a:solidFill>
                <a:latin typeface="华文楷体" panose="02010600040101010101" pitchFamily="2" charset="-122"/>
                <a:cs typeface="Arial" panose="020B0604020202020204" pitchFamily="34" charset="0"/>
              </a:rPr>
              <a:t>E </a:t>
            </a:r>
            <a:r>
              <a:rPr lang="zh-CN" altLang="en-US" sz="1200">
                <a:solidFill>
                  <a:srgbClr val="000000"/>
                </a:solidFill>
                <a:latin typeface="华文楷体" panose="02010600040101010101" pitchFamily="2" charset="-122"/>
                <a:cs typeface="Arial" panose="020B0604020202020204" pitchFamily="34" charset="0"/>
              </a:rPr>
              <a:t>还是 </a:t>
            </a:r>
            <a:r>
              <a:rPr lang="en-US" altLang="zh-CN" sz="1200">
                <a:solidFill>
                  <a:srgbClr val="000000"/>
                </a:solidFill>
                <a:latin typeface="华文楷体" panose="02010600040101010101" pitchFamily="2" charset="-122"/>
                <a:cs typeface="Arial" panose="020B0604020202020204" pitchFamily="34" charset="0"/>
              </a:rPr>
              <a:t>F </a:t>
            </a:r>
            <a:r>
              <a:rPr lang="zh-CN" altLang="en-US" sz="1200">
                <a:solidFill>
                  <a:srgbClr val="000000"/>
                </a:solidFill>
                <a:latin typeface="华文楷体" panose="02010600040101010101" pitchFamily="2" charset="-122"/>
                <a:cs typeface="Arial" panose="020B0604020202020204" pitchFamily="34" charset="0"/>
              </a:rPr>
              <a:t>还是等号），然后使用一个自顶向下的验证来比较到底哪个概念最佳地解释了观察到的图像</a:t>
            </a:r>
          </a:p>
        </p:txBody>
      </p:sp>
    </p:spTree>
    <p:extLst>
      <p:ext uri="{BB962C8B-B14F-4D97-AF65-F5344CB8AC3E}">
        <p14:creationId xmlns:p14="http://schemas.microsoft.com/office/powerpoint/2010/main" val="38002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D41E1-D025-4B8F-AE8D-E39EFB9DA9A8}"/>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AB88B22C-FCD0-4343-8C29-62EF166B0C8A}"/>
              </a:ext>
            </a:extLst>
          </p:cNvPr>
          <p:cNvSpPr>
            <a:spLocks noGrp="1"/>
          </p:cNvSpPr>
          <p:nvPr>
            <p:ph type="sldNum" sz="quarter" idx="12"/>
          </p:nvPr>
        </p:nvSpPr>
        <p:spPr/>
        <p:txBody>
          <a:bodyPr/>
          <a:lstStyle/>
          <a:p>
            <a:fld id="{E9982F2F-007C-48EF-ACAA-A879DE0C084A}" type="slidenum">
              <a:rPr lang="zh-CN" altLang="en-US" smtClean="0"/>
              <a:pPr/>
              <a:t>13</a:t>
            </a:fld>
            <a:endParaRPr lang="zh-CN" altLang="en-US" dirty="0"/>
          </a:p>
        </p:txBody>
      </p:sp>
      <p:sp>
        <p:nvSpPr>
          <p:cNvPr id="4" name="TextBox 10">
            <a:extLst>
              <a:ext uri="{FF2B5EF4-FFF2-40B4-BE49-F238E27FC236}">
                <a16:creationId xmlns:a16="http://schemas.microsoft.com/office/drawing/2014/main" id="{8376975B-04F3-461D-98B2-BF9E1846F257}"/>
              </a:ext>
            </a:extLst>
          </p:cNvPr>
          <p:cNvSpPr txBox="1">
            <a:spLocks noChangeArrowheads="1"/>
          </p:cNvSpPr>
          <p:nvPr>
            <p:custDataLst>
              <p:tags r:id="rId1"/>
            </p:custDataLst>
          </p:nvPr>
        </p:nvSpPr>
        <p:spPr bwMode="auto">
          <a:xfrm>
            <a:off x="1649413" y="1030289"/>
            <a:ext cx="9205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zh-CN" altLang="en-US" sz="1600" b="1">
                <a:solidFill>
                  <a:srgbClr val="000000"/>
                </a:solidFill>
                <a:latin typeface="华文楷体" panose="02010600040101010101" pitchFamily="2" charset="-122"/>
                <a:cs typeface="Arial" panose="020B0604020202020204" pitchFamily="34" charset="0"/>
              </a:rPr>
              <a:t>分类的主要算法：</a:t>
            </a:r>
            <a:r>
              <a:rPr lang="en-US" altLang="zh-CN" sz="1600">
                <a:solidFill>
                  <a:srgbClr val="000000"/>
                </a:solidFill>
                <a:latin typeface="华文楷体" panose="02010600040101010101" pitchFamily="2" charset="-122"/>
                <a:cs typeface="Arial" panose="020B0604020202020204" pitchFamily="34" charset="0"/>
              </a:rPr>
              <a:t>KNN</a:t>
            </a:r>
            <a:r>
              <a:rPr lang="zh-CN" altLang="en-US" sz="1600">
                <a:solidFill>
                  <a:srgbClr val="000000"/>
                </a:solidFill>
                <a:latin typeface="华文楷体" panose="02010600040101010101" pitchFamily="2" charset="-122"/>
                <a:cs typeface="Arial" panose="020B0604020202020204" pitchFamily="34" charset="0"/>
              </a:rPr>
              <a:t>算法、决策树（</a:t>
            </a:r>
            <a:r>
              <a:rPr lang="en-US" altLang="zh-CN" sz="1600">
                <a:solidFill>
                  <a:srgbClr val="000000"/>
                </a:solidFill>
                <a:latin typeface="华文楷体" panose="02010600040101010101" pitchFamily="2" charset="-122"/>
                <a:cs typeface="Arial" panose="020B0604020202020204" pitchFamily="34" charset="0"/>
              </a:rPr>
              <a:t>CART</a:t>
            </a:r>
            <a:r>
              <a:rPr lang="zh-CN" altLang="en-US" sz="1600">
                <a:solidFill>
                  <a:srgbClr val="000000"/>
                </a:solidFill>
                <a:latin typeface="华文楷体" panose="02010600040101010101" pitchFamily="2" charset="-122"/>
                <a:cs typeface="Arial" panose="020B0604020202020204" pitchFamily="34" charset="0"/>
              </a:rPr>
              <a:t>、</a:t>
            </a:r>
            <a:r>
              <a:rPr lang="en-US" altLang="zh-CN" sz="1600" b="1">
                <a:solidFill>
                  <a:srgbClr val="000000"/>
                </a:solidFill>
                <a:latin typeface="华文楷体" panose="02010600040101010101" pitchFamily="2" charset="-122"/>
                <a:cs typeface="Arial" panose="020B0604020202020204" pitchFamily="34" charset="0"/>
              </a:rPr>
              <a:t>C4.5</a:t>
            </a:r>
            <a:r>
              <a:rPr lang="zh-CN" altLang="en-US" sz="1600">
                <a:solidFill>
                  <a:srgbClr val="000000"/>
                </a:solidFill>
                <a:latin typeface="华文楷体" panose="02010600040101010101" pitchFamily="2" charset="-122"/>
                <a:cs typeface="Arial" panose="020B0604020202020204" pitchFamily="34" charset="0"/>
              </a:rPr>
              <a:t>等）、</a:t>
            </a:r>
            <a:r>
              <a:rPr lang="en-US" altLang="zh-CN" sz="1600">
                <a:solidFill>
                  <a:srgbClr val="000000"/>
                </a:solidFill>
                <a:latin typeface="华文楷体" panose="02010600040101010101" pitchFamily="2" charset="-122"/>
                <a:cs typeface="Arial" panose="020B0604020202020204" pitchFamily="34" charset="0"/>
              </a:rPr>
              <a:t>SVM</a:t>
            </a:r>
            <a:r>
              <a:rPr lang="zh-CN" altLang="en-US" sz="1600">
                <a:solidFill>
                  <a:srgbClr val="000000"/>
                </a:solidFill>
                <a:latin typeface="华文楷体" panose="02010600040101010101" pitchFamily="2" charset="-122"/>
                <a:cs typeface="Arial" panose="020B0604020202020204" pitchFamily="34" charset="0"/>
              </a:rPr>
              <a:t>算法、贝叶斯算法、</a:t>
            </a:r>
            <a:r>
              <a:rPr lang="en-US" altLang="zh-CN" sz="1600">
                <a:solidFill>
                  <a:srgbClr val="FF0000"/>
                </a:solidFill>
                <a:latin typeface="华文楷体" panose="02010600040101010101" pitchFamily="2" charset="-122"/>
                <a:cs typeface="Arial" panose="020B0604020202020204" pitchFamily="34" charset="0"/>
              </a:rPr>
              <a:t>BP</a:t>
            </a:r>
            <a:r>
              <a:rPr lang="zh-CN" altLang="en-US" sz="1600">
                <a:solidFill>
                  <a:srgbClr val="FF0000"/>
                </a:solidFill>
                <a:latin typeface="华文楷体" panose="02010600040101010101" pitchFamily="2" charset="-122"/>
                <a:cs typeface="Arial" panose="020B0604020202020204" pitchFamily="34" charset="0"/>
              </a:rPr>
              <a:t>神经网络</a:t>
            </a:r>
            <a:r>
              <a:rPr lang="zh-CN" altLang="en-US" sz="1600">
                <a:solidFill>
                  <a:srgbClr val="000000"/>
                </a:solidFill>
                <a:latin typeface="华文楷体" panose="02010600040101010101" pitchFamily="2" charset="-122"/>
                <a:cs typeface="Arial" panose="020B0604020202020204" pitchFamily="34" charset="0"/>
              </a:rPr>
              <a:t>等</a:t>
            </a:r>
            <a:endParaRPr lang="en-US" altLang="zh-CN" sz="1600">
              <a:solidFill>
                <a:srgbClr val="000000"/>
              </a:solidFill>
              <a:latin typeface="华文楷体" panose="02010600040101010101" pitchFamily="2" charset="-122"/>
              <a:cs typeface="Arial" panose="020B0604020202020204" pitchFamily="34" charset="0"/>
            </a:endParaRPr>
          </a:p>
        </p:txBody>
      </p:sp>
      <p:sp>
        <p:nvSpPr>
          <p:cNvPr id="5" name="矩形 4">
            <a:extLst>
              <a:ext uri="{FF2B5EF4-FFF2-40B4-BE49-F238E27FC236}">
                <a16:creationId xmlns:a16="http://schemas.microsoft.com/office/drawing/2014/main" id="{4CB478BC-9541-4B43-99EA-60806F924BFA}"/>
              </a:ext>
            </a:extLst>
          </p:cNvPr>
          <p:cNvSpPr/>
          <p:nvPr/>
        </p:nvSpPr>
        <p:spPr>
          <a:xfrm>
            <a:off x="1863726" y="1741489"/>
            <a:ext cx="8804275" cy="4338637"/>
          </a:xfrm>
          <a:prstGeom prst="rect">
            <a:avLst/>
          </a:prstGeom>
        </p:spPr>
        <p:txBody>
          <a:bodyPr>
            <a:spAutoFit/>
          </a:bodyPr>
          <a:lstStyle/>
          <a:p>
            <a:pPr eaLnBrk="1" hangingPunct="1">
              <a:defRPr/>
            </a:pPr>
            <a:r>
              <a:rPr lang="en-US" altLang="zh-CN" sz="1200" dirty="0">
                <a:solidFill>
                  <a:prstClr val="black"/>
                </a:solidFill>
                <a:latin typeface="华文楷体" panose="02010600040101010101" pitchFamily="2" charset="-122"/>
                <a:cs typeface="Arial" charset="0"/>
              </a:rPr>
              <a:t>         BP</a:t>
            </a:r>
            <a:r>
              <a:rPr lang="zh-CN" altLang="en-US" sz="1200" dirty="0">
                <a:solidFill>
                  <a:prstClr val="black"/>
                </a:solidFill>
                <a:latin typeface="华文楷体" panose="02010600040101010101" pitchFamily="2" charset="-122"/>
                <a:cs typeface="Arial" charset="0"/>
              </a:rPr>
              <a:t>（</a:t>
            </a:r>
            <a:r>
              <a:rPr lang="en-US" altLang="zh-CN" sz="1200" dirty="0">
                <a:solidFill>
                  <a:prstClr val="black"/>
                </a:solidFill>
                <a:latin typeface="华文楷体" panose="02010600040101010101" pitchFamily="2" charset="-122"/>
                <a:cs typeface="Arial" charset="0"/>
              </a:rPr>
              <a:t>Back Propagation</a:t>
            </a:r>
            <a:r>
              <a:rPr lang="zh-CN" altLang="en-US" sz="1200" dirty="0">
                <a:solidFill>
                  <a:prstClr val="black"/>
                </a:solidFill>
                <a:latin typeface="华文楷体" panose="02010600040101010101" pitchFamily="2" charset="-122"/>
                <a:cs typeface="Arial" charset="0"/>
              </a:rPr>
              <a:t>）网络是</a:t>
            </a:r>
            <a:r>
              <a:rPr lang="en-US" altLang="zh-CN" sz="1200" dirty="0">
                <a:solidFill>
                  <a:prstClr val="black"/>
                </a:solidFill>
                <a:latin typeface="华文楷体" panose="02010600040101010101" pitchFamily="2" charset="-122"/>
                <a:cs typeface="Arial" charset="0"/>
              </a:rPr>
              <a:t>1986</a:t>
            </a:r>
            <a:r>
              <a:rPr lang="zh-CN" altLang="en-US" sz="1200" dirty="0">
                <a:solidFill>
                  <a:prstClr val="black"/>
                </a:solidFill>
                <a:latin typeface="华文楷体" panose="02010600040101010101" pitchFamily="2" charset="-122"/>
                <a:cs typeface="Arial" charset="0"/>
              </a:rPr>
              <a:t>年由</a:t>
            </a:r>
            <a:r>
              <a:rPr lang="en-US" altLang="zh-CN" sz="1200" dirty="0" err="1">
                <a:solidFill>
                  <a:prstClr val="black"/>
                </a:solidFill>
                <a:latin typeface="华文楷体" panose="02010600040101010101" pitchFamily="2" charset="-122"/>
                <a:cs typeface="Arial" charset="0"/>
              </a:rPr>
              <a:t>Rumelhart</a:t>
            </a:r>
            <a:r>
              <a:rPr lang="zh-CN" altLang="en-US" sz="1200" dirty="0">
                <a:solidFill>
                  <a:prstClr val="black"/>
                </a:solidFill>
                <a:latin typeface="华文楷体" panose="02010600040101010101" pitchFamily="2" charset="-122"/>
                <a:cs typeface="Arial" charset="0"/>
              </a:rPr>
              <a:t>（</a:t>
            </a:r>
            <a:r>
              <a:rPr lang="zh-CN" altLang="en-US" sz="1200" dirty="0">
                <a:solidFill>
                  <a:prstClr val="black"/>
                </a:solidFill>
                <a:latin typeface="Arial" charset="0"/>
                <a:cs typeface="Arial" charset="0"/>
              </a:rPr>
              <a:t>鲁姆哈特</a:t>
            </a:r>
            <a:r>
              <a:rPr lang="zh-CN" altLang="en-US" sz="1200" dirty="0">
                <a:solidFill>
                  <a:prstClr val="black"/>
                </a:solidFill>
                <a:latin typeface="华文楷体" panose="02010600040101010101" pitchFamily="2" charset="-122"/>
                <a:cs typeface="Arial" charset="0"/>
              </a:rPr>
              <a:t>）和</a:t>
            </a:r>
            <a:r>
              <a:rPr lang="en-US" altLang="zh-CN" sz="1200" dirty="0" err="1">
                <a:solidFill>
                  <a:prstClr val="black"/>
                </a:solidFill>
                <a:latin typeface="华文楷体" panose="02010600040101010101" pitchFamily="2" charset="-122"/>
                <a:cs typeface="Arial" charset="0"/>
              </a:rPr>
              <a:t>McCelland</a:t>
            </a:r>
            <a:r>
              <a:rPr lang="zh-CN" altLang="en-US" sz="1200" dirty="0">
                <a:solidFill>
                  <a:prstClr val="black"/>
                </a:solidFill>
                <a:latin typeface="华文楷体" panose="02010600040101010101" pitchFamily="2" charset="-122"/>
                <a:cs typeface="Arial" charset="0"/>
              </a:rPr>
              <a:t>（</a:t>
            </a:r>
            <a:r>
              <a:rPr lang="zh-CN" altLang="en-US" sz="1200" dirty="0">
                <a:solidFill>
                  <a:prstClr val="black"/>
                </a:solidFill>
                <a:latin typeface="Arial" charset="0"/>
                <a:cs typeface="Arial" charset="0"/>
              </a:rPr>
              <a:t>麦克利兰</a:t>
            </a:r>
            <a:r>
              <a:rPr lang="zh-CN" altLang="en-US" sz="1200" dirty="0">
                <a:solidFill>
                  <a:prstClr val="black"/>
                </a:solidFill>
                <a:latin typeface="华文楷体" panose="02010600040101010101" pitchFamily="2" charset="-122"/>
                <a:cs typeface="Arial" charset="0"/>
              </a:rPr>
              <a:t>）为首的科学家小组提出，是一种按误差逆传播算法训练的多层前馈网络，是目前应用最广泛的神经网络模型之一。</a:t>
            </a:r>
            <a:r>
              <a:rPr lang="en-US" altLang="zh-CN" sz="1200" dirty="0">
                <a:solidFill>
                  <a:prstClr val="black"/>
                </a:solidFill>
                <a:latin typeface="华文楷体" panose="02010600040101010101" pitchFamily="2" charset="-122"/>
                <a:cs typeface="Arial" charset="0"/>
              </a:rPr>
              <a:t>BP</a:t>
            </a:r>
            <a:r>
              <a:rPr lang="zh-CN" altLang="en-US" sz="1200" dirty="0">
                <a:solidFill>
                  <a:prstClr val="black"/>
                </a:solidFill>
                <a:latin typeface="华文楷体" panose="02010600040101010101" pitchFamily="2" charset="-122"/>
                <a:cs typeface="Arial" charset="0"/>
              </a:rPr>
              <a:t>网络能学习和存贮大量的输入</a:t>
            </a:r>
            <a:r>
              <a:rPr lang="en-US" altLang="zh-CN" sz="1200" dirty="0">
                <a:solidFill>
                  <a:prstClr val="black"/>
                </a:solidFill>
                <a:latin typeface="华文楷体" panose="02010600040101010101" pitchFamily="2" charset="-122"/>
                <a:cs typeface="Arial" charset="0"/>
              </a:rPr>
              <a:t>-</a:t>
            </a:r>
            <a:r>
              <a:rPr lang="zh-CN" altLang="en-US" sz="1200" dirty="0">
                <a:solidFill>
                  <a:prstClr val="black"/>
                </a:solidFill>
                <a:latin typeface="华文楷体" panose="02010600040101010101" pitchFamily="2" charset="-122"/>
                <a:cs typeface="Arial" charset="0"/>
              </a:rPr>
              <a:t>输出模式映射关系，而无需事前揭示描述这种映射关系的数学方程。它的学习规则是使用最速下降法，通过反向传播来不断调整网络的权值和阈值，使网络的误差平方和最小。</a:t>
            </a:r>
            <a:r>
              <a:rPr lang="en-US" altLang="zh-CN" sz="1200" dirty="0">
                <a:solidFill>
                  <a:prstClr val="black"/>
                </a:solidFill>
                <a:latin typeface="华文楷体" panose="02010600040101010101" pitchFamily="2" charset="-122"/>
                <a:cs typeface="Arial" charset="0"/>
              </a:rPr>
              <a:t>BP</a:t>
            </a:r>
            <a:r>
              <a:rPr lang="zh-CN" altLang="en-US" sz="1200" dirty="0">
                <a:solidFill>
                  <a:prstClr val="black"/>
                </a:solidFill>
                <a:latin typeface="华文楷体" panose="02010600040101010101" pitchFamily="2" charset="-122"/>
                <a:cs typeface="Arial" charset="0"/>
              </a:rPr>
              <a:t>神经网络模型拓扑结构包括输入层（</a:t>
            </a:r>
            <a:r>
              <a:rPr lang="en-US" altLang="zh-CN" sz="1200" dirty="0">
                <a:solidFill>
                  <a:prstClr val="black"/>
                </a:solidFill>
                <a:latin typeface="华文楷体" panose="02010600040101010101" pitchFamily="2" charset="-122"/>
                <a:cs typeface="Arial" charset="0"/>
              </a:rPr>
              <a:t>input</a:t>
            </a:r>
            <a:r>
              <a:rPr lang="zh-CN" altLang="en-US" sz="1200" dirty="0">
                <a:solidFill>
                  <a:prstClr val="black"/>
                </a:solidFill>
                <a:latin typeface="华文楷体" panose="02010600040101010101" pitchFamily="2" charset="-122"/>
                <a:cs typeface="Arial" charset="0"/>
              </a:rPr>
              <a:t>）、隐层</a:t>
            </a:r>
            <a:r>
              <a:rPr lang="en-US" altLang="zh-CN" sz="1200" dirty="0">
                <a:solidFill>
                  <a:prstClr val="black"/>
                </a:solidFill>
                <a:latin typeface="华文楷体" panose="02010600040101010101" pitchFamily="2" charset="-122"/>
                <a:cs typeface="Arial" charset="0"/>
              </a:rPr>
              <a:t>(hidden layer)</a:t>
            </a:r>
            <a:r>
              <a:rPr lang="zh-CN" altLang="en-US" sz="1200" dirty="0">
                <a:solidFill>
                  <a:prstClr val="black"/>
                </a:solidFill>
                <a:latin typeface="华文楷体" panose="02010600040101010101" pitchFamily="2" charset="-122"/>
                <a:cs typeface="Arial" charset="0"/>
              </a:rPr>
              <a:t>和输出层</a:t>
            </a:r>
            <a:r>
              <a:rPr lang="en-US" altLang="zh-CN" sz="1200" dirty="0">
                <a:solidFill>
                  <a:prstClr val="black"/>
                </a:solidFill>
                <a:latin typeface="华文楷体" panose="02010600040101010101" pitchFamily="2" charset="-122"/>
                <a:cs typeface="Arial" charset="0"/>
              </a:rPr>
              <a:t>(output layer)</a:t>
            </a:r>
            <a:r>
              <a:rPr lang="zh-CN" altLang="en-US" sz="1200" dirty="0">
                <a:solidFill>
                  <a:prstClr val="black"/>
                </a:solidFill>
                <a:latin typeface="华文楷体" panose="02010600040101010101" pitchFamily="2" charset="-122"/>
                <a:cs typeface="Arial" charset="0"/>
              </a:rPr>
              <a:t>。</a:t>
            </a:r>
            <a:endParaRPr lang="en-US" altLang="zh-CN" sz="1200" dirty="0">
              <a:solidFill>
                <a:prstClr val="black"/>
              </a:solidFill>
              <a:latin typeface="华文楷体" panose="02010600040101010101" pitchFamily="2" charset="-122"/>
              <a:cs typeface="Arial" charset="0"/>
            </a:endParaRPr>
          </a:p>
          <a:p>
            <a:pPr eaLnBrk="1" hangingPunct="1">
              <a:defRPr/>
            </a:pPr>
            <a:endParaRPr lang="en-US" altLang="zh-CN" sz="1200" dirty="0">
              <a:solidFill>
                <a:prstClr val="black"/>
              </a:solidFill>
              <a:latin typeface="华文楷体" panose="02010600040101010101" pitchFamily="2" charset="-122"/>
              <a:cs typeface="Arial" charset="0"/>
            </a:endParaRPr>
          </a:p>
          <a:p>
            <a:pPr eaLnBrk="1" hangingPunct="1">
              <a:defRPr/>
            </a:pPr>
            <a:r>
              <a:rPr lang="en-US" altLang="zh-CN" sz="1200" b="1" dirty="0">
                <a:solidFill>
                  <a:prstClr val="black"/>
                </a:solidFill>
                <a:latin typeface="华文楷体" panose="02010600040101010101" pitchFamily="2" charset="-122"/>
                <a:cs typeface="Arial" charset="0"/>
              </a:rPr>
              <a:t>BP</a:t>
            </a:r>
            <a:r>
              <a:rPr lang="zh-CN" altLang="en-US" sz="1200" b="1" dirty="0">
                <a:solidFill>
                  <a:prstClr val="black"/>
                </a:solidFill>
                <a:latin typeface="华文楷体" panose="02010600040101010101" pitchFamily="2" charset="-122"/>
                <a:cs typeface="Arial" charset="0"/>
              </a:rPr>
              <a:t>神经网络学习过程</a:t>
            </a:r>
            <a:endParaRPr lang="en-US" altLang="zh-CN" sz="1200" b="1" dirty="0">
              <a:solidFill>
                <a:prstClr val="black"/>
              </a:solidFill>
              <a:latin typeface="华文楷体" panose="02010600040101010101" pitchFamily="2" charset="-122"/>
              <a:cs typeface="Arial" charset="0"/>
            </a:endParaRPr>
          </a:p>
          <a:p>
            <a:pPr eaLnBrk="1" hangingPunct="1">
              <a:defRPr/>
            </a:pPr>
            <a:endParaRPr lang="en-US" altLang="zh-CN" sz="1200" b="1" dirty="0">
              <a:solidFill>
                <a:prstClr val="black"/>
              </a:solidFill>
              <a:latin typeface="华文楷体" panose="02010600040101010101" pitchFamily="2" charset="-122"/>
              <a:cs typeface="Arial" charset="0"/>
            </a:endParaRPr>
          </a:p>
          <a:p>
            <a:pPr marL="171450" indent="-171450" eaLnBrk="1" hangingPunct="1">
              <a:buFont typeface="Wingdings" panose="05000000000000000000" pitchFamily="2" charset="2"/>
              <a:buChar char="Ø"/>
              <a:defRPr/>
            </a:pPr>
            <a:r>
              <a:rPr lang="zh-CN" altLang="en-US" sz="1200" dirty="0">
                <a:solidFill>
                  <a:prstClr val="black"/>
                </a:solidFill>
                <a:latin typeface="华文楷体" panose="02010600040101010101" pitchFamily="2" charset="-122"/>
                <a:cs typeface="Arial" charset="0"/>
              </a:rPr>
              <a:t>正向传播：</a:t>
            </a:r>
            <a:endParaRPr lang="en-US" altLang="zh-CN" sz="1200" dirty="0">
              <a:solidFill>
                <a:prstClr val="black"/>
              </a:solidFill>
              <a:latin typeface="华文楷体" panose="02010600040101010101" pitchFamily="2" charset="-122"/>
              <a:cs typeface="Arial" charset="0"/>
            </a:endParaRPr>
          </a:p>
          <a:p>
            <a:pPr marL="628650" lvl="1" indent="-171450" eaLnBrk="1" hangingPunct="1">
              <a:buFont typeface="Arial" panose="020B0604020202020204" pitchFamily="34" charset="0"/>
              <a:buChar char="•"/>
              <a:defRPr/>
            </a:pPr>
            <a:r>
              <a:rPr lang="zh-CN" altLang="en-US" sz="1200" dirty="0">
                <a:solidFill>
                  <a:prstClr val="black"/>
                </a:solidFill>
                <a:latin typeface="华文楷体" panose="02010600040101010101" pitchFamily="2" charset="-122"/>
                <a:cs typeface="Arial" charset="0"/>
              </a:rPr>
              <a:t>输入样本</a:t>
            </a:r>
            <a:r>
              <a:rPr lang="en-US" altLang="zh-CN" sz="1200" dirty="0">
                <a:solidFill>
                  <a:prstClr val="black"/>
                </a:solidFill>
                <a:latin typeface="华文楷体" panose="02010600040101010101" pitchFamily="2" charset="-122"/>
                <a:cs typeface="Arial" charset="0"/>
              </a:rPr>
              <a:t>-----</a:t>
            </a:r>
            <a:r>
              <a:rPr lang="zh-CN" altLang="en-US" sz="1200" dirty="0">
                <a:solidFill>
                  <a:prstClr val="black"/>
                </a:solidFill>
                <a:latin typeface="华文楷体" panose="02010600040101010101" pitchFamily="2" charset="-122"/>
                <a:cs typeface="Arial" charset="0"/>
              </a:rPr>
              <a:t>输入层</a:t>
            </a:r>
            <a:r>
              <a:rPr lang="en-US" altLang="zh-CN" sz="1200" dirty="0">
                <a:solidFill>
                  <a:prstClr val="black"/>
                </a:solidFill>
                <a:latin typeface="华文楷体" panose="02010600040101010101" pitchFamily="2" charset="-122"/>
                <a:cs typeface="Arial" charset="0"/>
              </a:rPr>
              <a:t>------</a:t>
            </a:r>
            <a:r>
              <a:rPr lang="zh-CN" altLang="en-US" sz="1200" dirty="0">
                <a:solidFill>
                  <a:prstClr val="black"/>
                </a:solidFill>
                <a:latin typeface="华文楷体" panose="02010600040101010101" pitchFamily="2" charset="-122"/>
                <a:cs typeface="Arial" charset="0"/>
              </a:rPr>
              <a:t>各隐藏层</a:t>
            </a:r>
            <a:r>
              <a:rPr lang="en-US" altLang="zh-CN" sz="1200" dirty="0">
                <a:solidFill>
                  <a:prstClr val="black"/>
                </a:solidFill>
                <a:latin typeface="华文楷体" panose="02010600040101010101" pitchFamily="2" charset="-122"/>
                <a:cs typeface="Arial" charset="0"/>
              </a:rPr>
              <a:t>-----</a:t>
            </a:r>
            <a:r>
              <a:rPr lang="zh-CN" altLang="en-US" sz="1200" dirty="0">
                <a:solidFill>
                  <a:prstClr val="black"/>
                </a:solidFill>
                <a:latin typeface="华文楷体" panose="02010600040101010101" pitchFamily="2" charset="-122"/>
                <a:cs typeface="Arial" charset="0"/>
              </a:rPr>
              <a:t>输出层</a:t>
            </a:r>
            <a:endParaRPr lang="en-US" altLang="zh-CN" sz="1200" dirty="0">
              <a:solidFill>
                <a:prstClr val="black"/>
              </a:solidFill>
              <a:latin typeface="华文楷体" panose="02010600040101010101" pitchFamily="2" charset="-122"/>
              <a:cs typeface="Arial" charset="0"/>
            </a:endParaRPr>
          </a:p>
          <a:p>
            <a:pPr marL="171450" indent="-171450" eaLnBrk="1" hangingPunct="1">
              <a:buFont typeface="Wingdings" panose="05000000000000000000" pitchFamily="2" charset="2"/>
              <a:buChar char="Ø"/>
              <a:defRPr/>
            </a:pPr>
            <a:r>
              <a:rPr lang="zh-CN" altLang="en-US" sz="1200" dirty="0">
                <a:solidFill>
                  <a:prstClr val="black"/>
                </a:solidFill>
                <a:latin typeface="华文楷体" panose="02010600040101010101" pitchFamily="2" charset="-122"/>
                <a:cs typeface="Arial" charset="0"/>
              </a:rPr>
              <a:t>判断是否转入反向传播阶段</a:t>
            </a:r>
            <a:endParaRPr lang="en-US" altLang="zh-CN" sz="1200" dirty="0">
              <a:solidFill>
                <a:prstClr val="black"/>
              </a:solidFill>
              <a:latin typeface="华文楷体" panose="02010600040101010101" pitchFamily="2" charset="-122"/>
              <a:cs typeface="Arial" charset="0"/>
            </a:endParaRPr>
          </a:p>
          <a:p>
            <a:pPr marL="628650" lvl="1" indent="-171450" eaLnBrk="1" hangingPunct="1">
              <a:buFont typeface="Arial" panose="020B0604020202020204" pitchFamily="34" charset="0"/>
              <a:buChar char="•"/>
              <a:defRPr/>
            </a:pPr>
            <a:r>
              <a:rPr lang="zh-CN" altLang="en-US" sz="1200" dirty="0">
                <a:solidFill>
                  <a:prstClr val="black"/>
                </a:solidFill>
                <a:latin typeface="华文楷体" panose="02010600040101010101" pitchFamily="2" charset="-122"/>
                <a:cs typeface="Arial" charset="0"/>
              </a:rPr>
              <a:t>若输出层的实际输出与期望输出不符</a:t>
            </a:r>
            <a:endParaRPr lang="en-US" altLang="zh-CN" sz="1200" dirty="0">
              <a:solidFill>
                <a:prstClr val="black"/>
              </a:solidFill>
              <a:latin typeface="华文楷体" panose="02010600040101010101" pitchFamily="2" charset="-122"/>
              <a:cs typeface="Arial" charset="0"/>
            </a:endParaRPr>
          </a:p>
          <a:p>
            <a:pPr marL="171450" indent="-171450" eaLnBrk="1" hangingPunct="1">
              <a:buFont typeface="Wingdings" panose="05000000000000000000" pitchFamily="2" charset="2"/>
              <a:buChar char="Ø"/>
              <a:defRPr/>
            </a:pPr>
            <a:r>
              <a:rPr lang="zh-CN" altLang="en-US" sz="1200" dirty="0">
                <a:solidFill>
                  <a:prstClr val="black"/>
                </a:solidFill>
                <a:latin typeface="华文楷体" panose="02010600040101010101" pitchFamily="2" charset="-122"/>
                <a:cs typeface="Arial" charset="0"/>
              </a:rPr>
              <a:t>误差反传</a:t>
            </a:r>
            <a:endParaRPr lang="en-US" altLang="zh-CN" sz="1200" dirty="0">
              <a:solidFill>
                <a:prstClr val="black"/>
              </a:solidFill>
              <a:latin typeface="华文楷体" panose="02010600040101010101" pitchFamily="2" charset="-122"/>
              <a:cs typeface="Arial" charset="0"/>
            </a:endParaRPr>
          </a:p>
          <a:p>
            <a:pPr marL="628650" lvl="1" indent="-171450" eaLnBrk="1" hangingPunct="1">
              <a:buFont typeface="Arial" panose="020B0604020202020204" pitchFamily="34" charset="0"/>
              <a:buChar char="•"/>
              <a:defRPr/>
            </a:pPr>
            <a:r>
              <a:rPr lang="zh-CN" altLang="en-US" sz="1200" dirty="0">
                <a:solidFill>
                  <a:prstClr val="black"/>
                </a:solidFill>
                <a:latin typeface="华文楷体" panose="02010600040101010101" pitchFamily="2" charset="-122"/>
                <a:cs typeface="Arial" charset="0"/>
              </a:rPr>
              <a:t>误差以某种形式在各层表示</a:t>
            </a:r>
            <a:r>
              <a:rPr lang="en-US" altLang="zh-CN" sz="1200" dirty="0">
                <a:solidFill>
                  <a:prstClr val="black"/>
                </a:solidFill>
                <a:latin typeface="华文楷体" panose="02010600040101010101" pitchFamily="2" charset="-122"/>
                <a:cs typeface="Arial" charset="0"/>
              </a:rPr>
              <a:t>-----</a:t>
            </a:r>
            <a:r>
              <a:rPr lang="zh-CN" altLang="en-US" sz="1200" dirty="0">
                <a:solidFill>
                  <a:prstClr val="black"/>
                </a:solidFill>
                <a:latin typeface="华文楷体" panose="02010600040101010101" pitchFamily="2" charset="-122"/>
                <a:cs typeface="Arial" charset="0"/>
              </a:rPr>
              <a:t>修正各层单元的权值</a:t>
            </a:r>
            <a:endParaRPr lang="en-US" altLang="zh-CN" sz="1200" dirty="0">
              <a:solidFill>
                <a:prstClr val="black"/>
              </a:solidFill>
              <a:latin typeface="华文楷体" panose="02010600040101010101" pitchFamily="2" charset="-122"/>
              <a:cs typeface="Arial" charset="0"/>
            </a:endParaRPr>
          </a:p>
          <a:p>
            <a:pPr marL="171450" indent="-171450" eaLnBrk="1" hangingPunct="1">
              <a:buFont typeface="Wingdings" panose="05000000000000000000" pitchFamily="2" charset="2"/>
              <a:buChar char="Ø"/>
              <a:defRPr/>
            </a:pPr>
            <a:r>
              <a:rPr lang="zh-CN" altLang="en-US" sz="1200" dirty="0">
                <a:solidFill>
                  <a:prstClr val="black"/>
                </a:solidFill>
                <a:latin typeface="华文楷体" panose="02010600040101010101" pitchFamily="2" charset="-122"/>
                <a:cs typeface="Arial" charset="0"/>
              </a:rPr>
              <a:t>网络输出的误差减少到可接受的程度或达到预先设定的学习次数为止</a:t>
            </a:r>
            <a:endParaRPr lang="en-US" altLang="zh-CN" sz="1200" dirty="0">
              <a:solidFill>
                <a:prstClr val="black"/>
              </a:solidFill>
              <a:latin typeface="华文楷体" panose="02010600040101010101" pitchFamily="2" charset="-122"/>
              <a:cs typeface="Arial" charset="0"/>
            </a:endParaRPr>
          </a:p>
          <a:p>
            <a:pPr eaLnBrk="1" hangingPunct="1">
              <a:defRPr/>
            </a:pPr>
            <a:endParaRPr lang="en-US" altLang="zh-CN" sz="1200" dirty="0">
              <a:solidFill>
                <a:prstClr val="black"/>
              </a:solidFill>
              <a:latin typeface="华文楷体" panose="02010600040101010101" pitchFamily="2" charset="-122"/>
              <a:cs typeface="Arial" charset="0"/>
            </a:endParaRPr>
          </a:p>
          <a:p>
            <a:pPr eaLnBrk="1" hangingPunct="1">
              <a:defRPr/>
            </a:pPr>
            <a:r>
              <a:rPr lang="en-US" altLang="zh-CN" sz="1200" b="1" dirty="0">
                <a:solidFill>
                  <a:prstClr val="black"/>
                </a:solidFill>
                <a:latin typeface="华文楷体" panose="02010600040101010101" pitchFamily="2" charset="-122"/>
                <a:cs typeface="Arial" charset="0"/>
              </a:rPr>
              <a:t>BP</a:t>
            </a:r>
            <a:r>
              <a:rPr lang="zh-CN" altLang="en-US" sz="1200" b="1" dirty="0">
                <a:solidFill>
                  <a:prstClr val="black"/>
                </a:solidFill>
                <a:latin typeface="华文楷体" panose="02010600040101010101" pitchFamily="2" charset="-122"/>
                <a:cs typeface="Arial" charset="0"/>
              </a:rPr>
              <a:t>神经网络的不足</a:t>
            </a:r>
            <a:endParaRPr lang="en-US" altLang="zh-CN" sz="1200" b="1" dirty="0">
              <a:solidFill>
                <a:prstClr val="black"/>
              </a:solidFill>
              <a:latin typeface="华文楷体" panose="02010600040101010101" pitchFamily="2" charset="-122"/>
              <a:cs typeface="Arial" charset="0"/>
            </a:endParaRPr>
          </a:p>
          <a:p>
            <a:pPr eaLnBrk="1" hangingPunct="1">
              <a:defRPr/>
            </a:pPr>
            <a:endParaRPr lang="en-US" altLang="zh-CN" sz="1200" b="1" dirty="0">
              <a:solidFill>
                <a:prstClr val="black"/>
              </a:solidFill>
              <a:latin typeface="华文楷体" panose="02010600040101010101" pitchFamily="2" charset="-122"/>
              <a:cs typeface="Arial" charset="0"/>
            </a:endParaRPr>
          </a:p>
          <a:p>
            <a:pPr eaLnBrk="1" hangingPunct="1">
              <a:defRPr/>
            </a:pPr>
            <a:r>
              <a:rPr lang="zh-CN" altLang="en-US" sz="1200" dirty="0">
                <a:solidFill>
                  <a:prstClr val="black"/>
                </a:solidFill>
                <a:latin typeface="Arial" charset="0"/>
                <a:cs typeface="Arial" charset="0"/>
              </a:rPr>
              <a:t>首先，由于学习速率是固定的，因此网络的收敛速度慢，需要较长的训练时间。</a:t>
            </a:r>
          </a:p>
          <a:p>
            <a:pPr eaLnBrk="1" hangingPunct="1">
              <a:defRPr/>
            </a:pPr>
            <a:r>
              <a:rPr lang="zh-CN" altLang="en-US" sz="1200" dirty="0">
                <a:solidFill>
                  <a:prstClr val="black"/>
                </a:solidFill>
                <a:latin typeface="Arial" charset="0"/>
                <a:cs typeface="Arial" charset="0"/>
              </a:rPr>
              <a:t>其次，</a:t>
            </a:r>
            <a:r>
              <a:rPr lang="en-US" altLang="zh-CN" sz="1200" dirty="0">
                <a:solidFill>
                  <a:prstClr val="black"/>
                </a:solidFill>
                <a:latin typeface="Arial" charset="0"/>
                <a:cs typeface="Arial" charset="0"/>
              </a:rPr>
              <a:t>BP</a:t>
            </a:r>
            <a:r>
              <a:rPr lang="zh-CN" altLang="en-US" sz="1200" dirty="0">
                <a:solidFill>
                  <a:prstClr val="black"/>
                </a:solidFill>
                <a:latin typeface="Arial" charset="0"/>
                <a:cs typeface="Arial" charset="0"/>
              </a:rPr>
              <a:t>算法可以使权值收敛到某个值，但并不保证其为误差平面的全局最小值。</a:t>
            </a:r>
          </a:p>
          <a:p>
            <a:pPr eaLnBrk="1" hangingPunct="1">
              <a:defRPr/>
            </a:pPr>
            <a:r>
              <a:rPr lang="zh-CN" altLang="en-US" sz="1200" dirty="0">
                <a:solidFill>
                  <a:prstClr val="black"/>
                </a:solidFill>
                <a:latin typeface="Arial" charset="0"/>
                <a:cs typeface="Arial" charset="0"/>
              </a:rPr>
              <a:t>再次，网络隐含层的层数和单元数的选择尚无理论上的指导，一般是根据经验或者通过反复实验确定。</a:t>
            </a:r>
          </a:p>
          <a:p>
            <a:pPr eaLnBrk="1" hangingPunct="1">
              <a:defRPr/>
            </a:pPr>
            <a:r>
              <a:rPr lang="zh-CN" altLang="en-US" sz="1200" dirty="0">
                <a:solidFill>
                  <a:prstClr val="black"/>
                </a:solidFill>
                <a:latin typeface="Arial" charset="0"/>
                <a:cs typeface="Arial" charset="0"/>
              </a:rPr>
              <a:t>最后，网络的学习和记忆具有不稳定性。也就是说，如果增加了学习样本，训练好的网络就需要从头开始训练，对于以前的权值和阈值是没有记忆的。</a:t>
            </a:r>
            <a:endParaRPr lang="en-US" altLang="zh-CN" sz="1200" dirty="0">
              <a:solidFill>
                <a:prstClr val="black"/>
              </a:solidFill>
              <a:latin typeface="华文楷体" panose="02010600040101010101" pitchFamily="2" charset="-122"/>
              <a:cs typeface="Arial" charset="0"/>
            </a:endParaRPr>
          </a:p>
          <a:p>
            <a:pPr eaLnBrk="1" hangingPunct="1">
              <a:defRPr/>
            </a:pPr>
            <a:endParaRPr lang="en-US" altLang="zh-CN" sz="1200" dirty="0">
              <a:solidFill>
                <a:prstClr val="black"/>
              </a:solidFill>
              <a:latin typeface="华文楷体" panose="02010600040101010101" pitchFamily="2" charset="-122"/>
              <a:cs typeface="Arial" charset="0"/>
            </a:endParaRPr>
          </a:p>
        </p:txBody>
      </p:sp>
      <p:grpSp>
        <p:nvGrpSpPr>
          <p:cNvPr id="6" name="组合 221193">
            <a:extLst>
              <a:ext uri="{FF2B5EF4-FFF2-40B4-BE49-F238E27FC236}">
                <a16:creationId xmlns:a16="http://schemas.microsoft.com/office/drawing/2014/main" id="{8C94ECA3-EE5A-4180-BAD4-D1387477A235}"/>
              </a:ext>
            </a:extLst>
          </p:cNvPr>
          <p:cNvGrpSpPr>
            <a:grpSpLocks/>
          </p:cNvGrpSpPr>
          <p:nvPr/>
        </p:nvGrpSpPr>
        <p:grpSpPr bwMode="auto">
          <a:xfrm>
            <a:off x="7056439" y="2711450"/>
            <a:ext cx="3265487" cy="1708150"/>
            <a:chOff x="2227534" y="4328338"/>
            <a:chExt cx="3266647" cy="1707416"/>
          </a:xfrm>
        </p:grpSpPr>
        <p:sp>
          <p:nvSpPr>
            <p:cNvPr id="7" name="椭圆 6">
              <a:extLst>
                <a:ext uri="{FF2B5EF4-FFF2-40B4-BE49-F238E27FC236}">
                  <a16:creationId xmlns:a16="http://schemas.microsoft.com/office/drawing/2014/main" id="{B2857D08-9499-43EC-BEAB-6EF797E6CE49}"/>
                </a:ext>
              </a:extLst>
            </p:cNvPr>
            <p:cNvSpPr/>
            <p:nvPr/>
          </p:nvSpPr>
          <p:spPr>
            <a:xfrm>
              <a:off x="2996157" y="4625073"/>
              <a:ext cx="173098" cy="19200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8" name="椭圆 7">
              <a:extLst>
                <a:ext uri="{FF2B5EF4-FFF2-40B4-BE49-F238E27FC236}">
                  <a16:creationId xmlns:a16="http://schemas.microsoft.com/office/drawing/2014/main" id="{75CF8C5E-A7FA-46BB-8315-CC41C004A230}"/>
                </a:ext>
              </a:extLst>
            </p:cNvPr>
            <p:cNvSpPr/>
            <p:nvPr/>
          </p:nvSpPr>
          <p:spPr>
            <a:xfrm>
              <a:off x="2996157" y="5053514"/>
              <a:ext cx="173098" cy="19200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椭圆 8">
              <a:extLst>
                <a:ext uri="{FF2B5EF4-FFF2-40B4-BE49-F238E27FC236}">
                  <a16:creationId xmlns:a16="http://schemas.microsoft.com/office/drawing/2014/main" id="{CE8B4A8C-1089-4675-9A60-8E284D83B58B}"/>
                </a:ext>
              </a:extLst>
            </p:cNvPr>
            <p:cNvSpPr/>
            <p:nvPr/>
          </p:nvSpPr>
          <p:spPr>
            <a:xfrm>
              <a:off x="2996157" y="5405788"/>
              <a:ext cx="173098" cy="19200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0" name="椭圆 9">
              <a:extLst>
                <a:ext uri="{FF2B5EF4-FFF2-40B4-BE49-F238E27FC236}">
                  <a16:creationId xmlns:a16="http://schemas.microsoft.com/office/drawing/2014/main" id="{A123FAA2-3BFF-4658-9B10-A37AAF51289F}"/>
                </a:ext>
              </a:extLst>
            </p:cNvPr>
            <p:cNvSpPr/>
            <p:nvPr/>
          </p:nvSpPr>
          <p:spPr>
            <a:xfrm>
              <a:off x="2996157" y="5777103"/>
              <a:ext cx="173098" cy="19200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1" name="TextBox 7">
              <a:extLst>
                <a:ext uri="{FF2B5EF4-FFF2-40B4-BE49-F238E27FC236}">
                  <a16:creationId xmlns:a16="http://schemas.microsoft.com/office/drawing/2014/main" id="{E8DFCD6D-F3DB-4B6A-9787-D125BB991072}"/>
                </a:ext>
              </a:extLst>
            </p:cNvPr>
            <p:cNvSpPr txBox="1">
              <a:spLocks noChangeArrowheads="1"/>
            </p:cNvSpPr>
            <p:nvPr/>
          </p:nvSpPr>
          <p:spPr bwMode="auto">
            <a:xfrm>
              <a:off x="2238374" y="4621619"/>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存款情况</a:t>
              </a:r>
            </a:p>
          </p:txBody>
        </p:sp>
        <p:sp>
          <p:nvSpPr>
            <p:cNvPr id="12" name="TextBox 14">
              <a:extLst>
                <a:ext uri="{FF2B5EF4-FFF2-40B4-BE49-F238E27FC236}">
                  <a16:creationId xmlns:a16="http://schemas.microsoft.com/office/drawing/2014/main" id="{F6F1747E-B822-4648-8296-ED6F21187A05}"/>
                </a:ext>
              </a:extLst>
            </p:cNvPr>
            <p:cNvSpPr txBox="1">
              <a:spLocks noChangeArrowheads="1"/>
            </p:cNvSpPr>
            <p:nvPr/>
          </p:nvSpPr>
          <p:spPr bwMode="auto">
            <a:xfrm>
              <a:off x="2227535" y="5035078"/>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库存情况</a:t>
              </a:r>
            </a:p>
          </p:txBody>
        </p:sp>
        <p:sp>
          <p:nvSpPr>
            <p:cNvPr id="13" name="TextBox 15">
              <a:extLst>
                <a:ext uri="{FF2B5EF4-FFF2-40B4-BE49-F238E27FC236}">
                  <a16:creationId xmlns:a16="http://schemas.microsoft.com/office/drawing/2014/main" id="{DC8EA60A-24BD-461F-A826-2E64CBCA4722}"/>
                </a:ext>
              </a:extLst>
            </p:cNvPr>
            <p:cNvSpPr txBox="1">
              <a:spLocks noChangeArrowheads="1"/>
            </p:cNvSpPr>
            <p:nvPr/>
          </p:nvSpPr>
          <p:spPr bwMode="auto">
            <a:xfrm>
              <a:off x="2246584" y="5380626"/>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销售情况</a:t>
              </a:r>
            </a:p>
          </p:txBody>
        </p:sp>
        <p:sp>
          <p:nvSpPr>
            <p:cNvPr id="14" name="TextBox 16">
              <a:extLst>
                <a:ext uri="{FF2B5EF4-FFF2-40B4-BE49-F238E27FC236}">
                  <a16:creationId xmlns:a16="http://schemas.microsoft.com/office/drawing/2014/main" id="{792ED942-C23D-475F-967E-B69DA2A6F2C6}"/>
                </a:ext>
              </a:extLst>
            </p:cNvPr>
            <p:cNvSpPr txBox="1">
              <a:spLocks noChangeArrowheads="1"/>
            </p:cNvSpPr>
            <p:nvPr/>
          </p:nvSpPr>
          <p:spPr bwMode="auto">
            <a:xfrm>
              <a:off x="2227534" y="5774144"/>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人员规模</a:t>
              </a:r>
            </a:p>
          </p:txBody>
        </p:sp>
        <p:sp>
          <p:nvSpPr>
            <p:cNvPr id="15" name="椭圆 14">
              <a:extLst>
                <a:ext uri="{FF2B5EF4-FFF2-40B4-BE49-F238E27FC236}">
                  <a16:creationId xmlns:a16="http://schemas.microsoft.com/office/drawing/2014/main" id="{F460A6C7-787D-4808-B665-DA0D5E433E1F}"/>
                </a:ext>
              </a:extLst>
            </p:cNvPr>
            <p:cNvSpPr/>
            <p:nvPr/>
          </p:nvSpPr>
          <p:spPr>
            <a:xfrm>
              <a:off x="3747311" y="4621900"/>
              <a:ext cx="173099" cy="190418"/>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6" name="椭圆 15">
              <a:extLst>
                <a:ext uri="{FF2B5EF4-FFF2-40B4-BE49-F238E27FC236}">
                  <a16:creationId xmlns:a16="http://schemas.microsoft.com/office/drawing/2014/main" id="{D42A331D-978E-4168-9F57-F4C569AF3FD8}"/>
                </a:ext>
              </a:extLst>
            </p:cNvPr>
            <p:cNvSpPr/>
            <p:nvPr/>
          </p:nvSpPr>
          <p:spPr>
            <a:xfrm>
              <a:off x="3763191" y="5034472"/>
              <a:ext cx="173099" cy="192004"/>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7" name="椭圆 16">
              <a:extLst>
                <a:ext uri="{FF2B5EF4-FFF2-40B4-BE49-F238E27FC236}">
                  <a16:creationId xmlns:a16="http://schemas.microsoft.com/office/drawing/2014/main" id="{F0E2C3AF-4C2C-42A8-9645-FD9702049B0C}"/>
                </a:ext>
              </a:extLst>
            </p:cNvPr>
            <p:cNvSpPr/>
            <p:nvPr/>
          </p:nvSpPr>
          <p:spPr>
            <a:xfrm>
              <a:off x="3775896" y="5399441"/>
              <a:ext cx="173099" cy="192004"/>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8" name="椭圆 17">
              <a:extLst>
                <a:ext uri="{FF2B5EF4-FFF2-40B4-BE49-F238E27FC236}">
                  <a16:creationId xmlns:a16="http://schemas.microsoft.com/office/drawing/2014/main" id="{D2C0B482-0F00-4E8F-A966-56F04FDFFE8B}"/>
                </a:ext>
              </a:extLst>
            </p:cNvPr>
            <p:cNvSpPr/>
            <p:nvPr/>
          </p:nvSpPr>
          <p:spPr>
            <a:xfrm>
              <a:off x="3779072" y="5773930"/>
              <a:ext cx="173099" cy="192004"/>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9" name="椭圆 18">
              <a:extLst>
                <a:ext uri="{FF2B5EF4-FFF2-40B4-BE49-F238E27FC236}">
                  <a16:creationId xmlns:a16="http://schemas.microsoft.com/office/drawing/2014/main" id="{1A51CC62-DC9E-463F-8E89-1507199231F3}"/>
                </a:ext>
              </a:extLst>
            </p:cNvPr>
            <p:cNvSpPr/>
            <p:nvPr/>
          </p:nvSpPr>
          <p:spPr>
            <a:xfrm>
              <a:off x="4568340" y="4840881"/>
              <a:ext cx="173098" cy="190418"/>
            </a:xfrm>
            <a:prstGeom prst="ellipse">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0" name="椭圆 19">
              <a:extLst>
                <a:ext uri="{FF2B5EF4-FFF2-40B4-BE49-F238E27FC236}">
                  <a16:creationId xmlns:a16="http://schemas.microsoft.com/office/drawing/2014/main" id="{7EA48742-75DC-4D47-B4D7-EFE3D5D31773}"/>
                </a:ext>
              </a:extLst>
            </p:cNvPr>
            <p:cNvSpPr/>
            <p:nvPr/>
          </p:nvSpPr>
          <p:spPr>
            <a:xfrm>
              <a:off x="4568340" y="5201088"/>
              <a:ext cx="173098" cy="192005"/>
            </a:xfrm>
            <a:prstGeom prst="ellipse">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1" name="椭圆 20">
              <a:extLst>
                <a:ext uri="{FF2B5EF4-FFF2-40B4-BE49-F238E27FC236}">
                  <a16:creationId xmlns:a16="http://schemas.microsoft.com/office/drawing/2014/main" id="{6364F018-E6C5-4336-A3DA-0CE3739160B7}"/>
                </a:ext>
              </a:extLst>
            </p:cNvPr>
            <p:cNvSpPr/>
            <p:nvPr/>
          </p:nvSpPr>
          <p:spPr>
            <a:xfrm>
              <a:off x="4568340" y="5547014"/>
              <a:ext cx="173098" cy="190418"/>
            </a:xfrm>
            <a:prstGeom prst="ellipse">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2" name="TextBox 24">
              <a:extLst>
                <a:ext uri="{FF2B5EF4-FFF2-40B4-BE49-F238E27FC236}">
                  <a16:creationId xmlns:a16="http://schemas.microsoft.com/office/drawing/2014/main" id="{4E6C0275-C06B-4CF6-8515-2273A9E3BEC3}"/>
                </a:ext>
              </a:extLst>
            </p:cNvPr>
            <p:cNvSpPr txBox="1">
              <a:spLocks noChangeArrowheads="1"/>
            </p:cNvSpPr>
            <p:nvPr/>
          </p:nvSpPr>
          <p:spPr bwMode="auto">
            <a:xfrm>
              <a:off x="4886322" y="4828186"/>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高风险</a:t>
              </a:r>
            </a:p>
          </p:txBody>
        </p:sp>
        <p:sp>
          <p:nvSpPr>
            <p:cNvPr id="23" name="TextBox 25">
              <a:extLst>
                <a:ext uri="{FF2B5EF4-FFF2-40B4-BE49-F238E27FC236}">
                  <a16:creationId xmlns:a16="http://schemas.microsoft.com/office/drawing/2014/main" id="{DFA818B0-C073-4988-9332-D237C5CE2174}"/>
                </a:ext>
              </a:extLst>
            </p:cNvPr>
            <p:cNvSpPr txBox="1">
              <a:spLocks noChangeArrowheads="1"/>
            </p:cNvSpPr>
            <p:nvPr/>
          </p:nvSpPr>
          <p:spPr bwMode="auto">
            <a:xfrm>
              <a:off x="4886322" y="5152716"/>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低风险</a:t>
              </a:r>
            </a:p>
          </p:txBody>
        </p:sp>
        <p:sp>
          <p:nvSpPr>
            <p:cNvPr id="24" name="TextBox 26">
              <a:extLst>
                <a:ext uri="{FF2B5EF4-FFF2-40B4-BE49-F238E27FC236}">
                  <a16:creationId xmlns:a16="http://schemas.microsoft.com/office/drawing/2014/main" id="{FEF09E57-ED76-4338-8936-0A1FD9626DC6}"/>
                </a:ext>
              </a:extLst>
            </p:cNvPr>
            <p:cNvSpPr txBox="1">
              <a:spLocks noChangeArrowheads="1"/>
            </p:cNvSpPr>
            <p:nvPr/>
          </p:nvSpPr>
          <p:spPr bwMode="auto">
            <a:xfrm>
              <a:off x="4886321" y="5526612"/>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无风险</a:t>
              </a:r>
            </a:p>
          </p:txBody>
        </p:sp>
        <p:cxnSp>
          <p:nvCxnSpPr>
            <p:cNvPr id="25" name="直接连接符 24">
              <a:extLst>
                <a:ext uri="{FF2B5EF4-FFF2-40B4-BE49-F238E27FC236}">
                  <a16:creationId xmlns:a16="http://schemas.microsoft.com/office/drawing/2014/main" id="{240CB7AB-F4EC-48A7-973C-CE2A29D3E857}"/>
                </a:ext>
              </a:extLst>
            </p:cNvPr>
            <p:cNvCxnSpPr>
              <a:stCxn id="7" idx="6"/>
              <a:endCxn id="15" idx="2"/>
            </p:cNvCxnSpPr>
            <p:nvPr/>
          </p:nvCxnSpPr>
          <p:spPr>
            <a:xfrm flipV="1">
              <a:off x="3169255" y="4717109"/>
              <a:ext cx="578055" cy="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D2D01A7-910C-46D3-85D4-ECFA03D64F7F}"/>
                </a:ext>
              </a:extLst>
            </p:cNvPr>
            <p:cNvCxnSpPr>
              <a:stCxn id="8" idx="6"/>
              <a:endCxn id="16" idx="2"/>
            </p:cNvCxnSpPr>
            <p:nvPr/>
          </p:nvCxnSpPr>
          <p:spPr>
            <a:xfrm flipV="1">
              <a:off x="3169255" y="5131268"/>
              <a:ext cx="593936" cy="17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069C17E-C166-40B0-AB08-98DD40CE8B68}"/>
                </a:ext>
              </a:extLst>
            </p:cNvPr>
            <p:cNvCxnSpPr>
              <a:stCxn id="9" idx="6"/>
              <a:endCxn id="17" idx="2"/>
            </p:cNvCxnSpPr>
            <p:nvPr/>
          </p:nvCxnSpPr>
          <p:spPr>
            <a:xfrm flipV="1">
              <a:off x="3169255" y="5494650"/>
              <a:ext cx="606640" cy="7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0781761F-7776-4DF4-8A20-32DE9DD72296}"/>
                </a:ext>
              </a:extLst>
            </p:cNvPr>
            <p:cNvCxnSpPr>
              <a:stCxn id="10" idx="6"/>
              <a:endCxn id="18" idx="2"/>
            </p:cNvCxnSpPr>
            <p:nvPr/>
          </p:nvCxnSpPr>
          <p:spPr>
            <a:xfrm flipV="1">
              <a:off x="3169255" y="5869139"/>
              <a:ext cx="609817" cy="4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539963A-A793-444D-AFF9-4F042967D4B7}"/>
                </a:ext>
              </a:extLst>
            </p:cNvPr>
            <p:cNvCxnSpPr>
              <a:stCxn id="7" idx="6"/>
              <a:endCxn id="16" idx="2"/>
            </p:cNvCxnSpPr>
            <p:nvPr/>
          </p:nvCxnSpPr>
          <p:spPr>
            <a:xfrm>
              <a:off x="3169255" y="4720283"/>
              <a:ext cx="593936" cy="410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882B750-F1FA-46DA-8A17-4FBCEC658B8A}"/>
                </a:ext>
              </a:extLst>
            </p:cNvPr>
            <p:cNvCxnSpPr>
              <a:stCxn id="8" idx="6"/>
              <a:endCxn id="17" idx="2"/>
            </p:cNvCxnSpPr>
            <p:nvPr/>
          </p:nvCxnSpPr>
          <p:spPr>
            <a:xfrm>
              <a:off x="3169255" y="5148723"/>
              <a:ext cx="606640" cy="345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26C9803B-03DC-442C-BD37-D2598EE1B21A}"/>
                </a:ext>
              </a:extLst>
            </p:cNvPr>
            <p:cNvCxnSpPr>
              <a:stCxn id="9" idx="6"/>
              <a:endCxn id="18" idx="2"/>
            </p:cNvCxnSpPr>
            <p:nvPr/>
          </p:nvCxnSpPr>
          <p:spPr>
            <a:xfrm>
              <a:off x="3169255" y="5502583"/>
              <a:ext cx="609817" cy="366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254AA5B3-2250-4345-86CE-308D69AD9156}"/>
                </a:ext>
              </a:extLst>
            </p:cNvPr>
            <p:cNvCxnSpPr>
              <a:stCxn id="8" idx="6"/>
              <a:endCxn id="15" idx="2"/>
            </p:cNvCxnSpPr>
            <p:nvPr/>
          </p:nvCxnSpPr>
          <p:spPr>
            <a:xfrm flipV="1">
              <a:off x="3169255" y="4717109"/>
              <a:ext cx="578055" cy="431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38D1B07-E26A-44E1-A004-FA737B193323}"/>
                </a:ext>
              </a:extLst>
            </p:cNvPr>
            <p:cNvCxnSpPr>
              <a:stCxn id="9" idx="6"/>
              <a:endCxn id="16" idx="2"/>
            </p:cNvCxnSpPr>
            <p:nvPr/>
          </p:nvCxnSpPr>
          <p:spPr>
            <a:xfrm flipV="1">
              <a:off x="3169255" y="5131268"/>
              <a:ext cx="593936" cy="371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72C6B1C-2D19-44D6-A919-1742018F96F9}"/>
                </a:ext>
              </a:extLst>
            </p:cNvPr>
            <p:cNvCxnSpPr>
              <a:stCxn id="10" idx="6"/>
              <a:endCxn id="17" idx="2"/>
            </p:cNvCxnSpPr>
            <p:nvPr/>
          </p:nvCxnSpPr>
          <p:spPr>
            <a:xfrm flipV="1">
              <a:off x="3169255" y="5494650"/>
              <a:ext cx="606640" cy="37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C72C24F3-BA81-4BF1-A0F9-ED8886C5A8E8}"/>
                </a:ext>
              </a:extLst>
            </p:cNvPr>
            <p:cNvCxnSpPr>
              <a:stCxn id="7" idx="6"/>
              <a:endCxn id="17" idx="2"/>
            </p:cNvCxnSpPr>
            <p:nvPr/>
          </p:nvCxnSpPr>
          <p:spPr>
            <a:xfrm>
              <a:off x="3169255" y="4720283"/>
              <a:ext cx="606640" cy="774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AB117DE3-4E27-4A04-ABDF-131354595325}"/>
                </a:ext>
              </a:extLst>
            </p:cNvPr>
            <p:cNvCxnSpPr>
              <a:stCxn id="7" idx="6"/>
              <a:endCxn id="18" idx="2"/>
            </p:cNvCxnSpPr>
            <p:nvPr/>
          </p:nvCxnSpPr>
          <p:spPr>
            <a:xfrm>
              <a:off x="3169255" y="4720283"/>
              <a:ext cx="609817" cy="1148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D810D18D-284F-437D-8EA6-D8ADFCEB3AF3}"/>
                </a:ext>
              </a:extLst>
            </p:cNvPr>
            <p:cNvCxnSpPr>
              <a:stCxn id="8" idx="6"/>
              <a:endCxn id="18" idx="2"/>
            </p:cNvCxnSpPr>
            <p:nvPr/>
          </p:nvCxnSpPr>
          <p:spPr>
            <a:xfrm>
              <a:off x="3169255" y="5148723"/>
              <a:ext cx="609817" cy="720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FAD84704-DFD9-4EE8-BD6E-44A71641ACA7}"/>
                </a:ext>
              </a:extLst>
            </p:cNvPr>
            <p:cNvCxnSpPr>
              <a:stCxn id="9" idx="6"/>
              <a:endCxn id="15" idx="2"/>
            </p:cNvCxnSpPr>
            <p:nvPr/>
          </p:nvCxnSpPr>
          <p:spPr>
            <a:xfrm flipV="1">
              <a:off x="3169255" y="4717109"/>
              <a:ext cx="578055" cy="7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97C3EF8C-E6D0-420F-86D5-A22F91BD3392}"/>
                </a:ext>
              </a:extLst>
            </p:cNvPr>
            <p:cNvCxnSpPr>
              <a:stCxn id="10" idx="6"/>
              <a:endCxn id="16" idx="2"/>
            </p:cNvCxnSpPr>
            <p:nvPr/>
          </p:nvCxnSpPr>
          <p:spPr>
            <a:xfrm flipV="1">
              <a:off x="3169255" y="5131268"/>
              <a:ext cx="593936" cy="74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C5FE446C-371D-4572-B38F-BB40EBDFECBD}"/>
                </a:ext>
              </a:extLst>
            </p:cNvPr>
            <p:cNvCxnSpPr>
              <a:stCxn id="10" idx="6"/>
              <a:endCxn id="15" idx="2"/>
            </p:cNvCxnSpPr>
            <p:nvPr/>
          </p:nvCxnSpPr>
          <p:spPr>
            <a:xfrm flipV="1">
              <a:off x="3169255" y="4717109"/>
              <a:ext cx="578055" cy="1156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26E16000-A1AC-4500-BD0F-1E16F2DA9351}"/>
                </a:ext>
              </a:extLst>
            </p:cNvPr>
            <p:cNvCxnSpPr>
              <a:stCxn id="15" idx="6"/>
              <a:endCxn id="19" idx="2"/>
            </p:cNvCxnSpPr>
            <p:nvPr/>
          </p:nvCxnSpPr>
          <p:spPr>
            <a:xfrm>
              <a:off x="3920410" y="4717109"/>
              <a:ext cx="647930" cy="218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0A73ECDD-BDAB-4B46-B2A4-1C37346BB8E3}"/>
                </a:ext>
              </a:extLst>
            </p:cNvPr>
            <p:cNvCxnSpPr>
              <a:stCxn id="16" idx="6"/>
              <a:endCxn id="20" idx="2"/>
            </p:cNvCxnSpPr>
            <p:nvPr/>
          </p:nvCxnSpPr>
          <p:spPr>
            <a:xfrm>
              <a:off x="3936291" y="5131268"/>
              <a:ext cx="632049" cy="165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6B7E6EEB-ADD5-4C03-9043-F6EE4CCC270A}"/>
                </a:ext>
              </a:extLst>
            </p:cNvPr>
            <p:cNvCxnSpPr>
              <a:stCxn id="17" idx="6"/>
              <a:endCxn id="21" idx="2"/>
            </p:cNvCxnSpPr>
            <p:nvPr/>
          </p:nvCxnSpPr>
          <p:spPr>
            <a:xfrm>
              <a:off x="3948995" y="5494650"/>
              <a:ext cx="619345" cy="147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CFF20329-1089-4BBB-BD98-03C0306ACB7E}"/>
                </a:ext>
              </a:extLst>
            </p:cNvPr>
            <p:cNvCxnSpPr>
              <a:stCxn id="18" idx="6"/>
              <a:endCxn id="19" idx="2"/>
            </p:cNvCxnSpPr>
            <p:nvPr/>
          </p:nvCxnSpPr>
          <p:spPr>
            <a:xfrm flipV="1">
              <a:off x="3952171" y="4936090"/>
              <a:ext cx="616169" cy="933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A1A5DE8E-D7A6-4A41-B60C-7311A32A08CC}"/>
                </a:ext>
              </a:extLst>
            </p:cNvPr>
            <p:cNvCxnSpPr>
              <a:stCxn id="18" idx="6"/>
              <a:endCxn id="20" idx="2"/>
            </p:cNvCxnSpPr>
            <p:nvPr/>
          </p:nvCxnSpPr>
          <p:spPr>
            <a:xfrm flipV="1">
              <a:off x="3952171" y="5296297"/>
              <a:ext cx="616169" cy="572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0A04687-29FA-45D7-8753-D7ECADDC8284}"/>
                </a:ext>
              </a:extLst>
            </p:cNvPr>
            <p:cNvCxnSpPr>
              <a:stCxn id="18" idx="6"/>
              <a:endCxn id="21" idx="2"/>
            </p:cNvCxnSpPr>
            <p:nvPr/>
          </p:nvCxnSpPr>
          <p:spPr>
            <a:xfrm flipV="1">
              <a:off x="3952171" y="5642223"/>
              <a:ext cx="616169" cy="226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AE1065A-E845-4618-AB9B-C0F6A82275C8}"/>
                </a:ext>
              </a:extLst>
            </p:cNvPr>
            <p:cNvCxnSpPr>
              <a:stCxn id="20" idx="2"/>
              <a:endCxn id="15" idx="6"/>
            </p:cNvCxnSpPr>
            <p:nvPr/>
          </p:nvCxnSpPr>
          <p:spPr>
            <a:xfrm flipH="1" flipV="1">
              <a:off x="3920410" y="4717109"/>
              <a:ext cx="647930" cy="57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0C82EAFE-EF2E-405E-A599-7B9F9873689A}"/>
                </a:ext>
              </a:extLst>
            </p:cNvPr>
            <p:cNvCxnSpPr>
              <a:stCxn id="21" idx="2"/>
              <a:endCxn id="15" idx="6"/>
            </p:cNvCxnSpPr>
            <p:nvPr/>
          </p:nvCxnSpPr>
          <p:spPr>
            <a:xfrm flipH="1" flipV="1">
              <a:off x="3920410" y="4717109"/>
              <a:ext cx="647930" cy="92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88662442-5DDC-4B14-B321-C9D7ECB25FA4}"/>
                </a:ext>
              </a:extLst>
            </p:cNvPr>
            <p:cNvCxnSpPr>
              <a:stCxn id="19" idx="2"/>
              <a:endCxn id="16" idx="6"/>
            </p:cNvCxnSpPr>
            <p:nvPr/>
          </p:nvCxnSpPr>
          <p:spPr>
            <a:xfrm flipH="1">
              <a:off x="3936291" y="4936090"/>
              <a:ext cx="632049" cy="195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6354B70-6CE2-4C65-9502-F3DFACFF61ED}"/>
                </a:ext>
              </a:extLst>
            </p:cNvPr>
            <p:cNvCxnSpPr>
              <a:stCxn id="21" idx="2"/>
              <a:endCxn id="16" idx="6"/>
            </p:cNvCxnSpPr>
            <p:nvPr/>
          </p:nvCxnSpPr>
          <p:spPr>
            <a:xfrm flipH="1" flipV="1">
              <a:off x="3936291" y="5131268"/>
              <a:ext cx="632049" cy="510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7A0E37F1-B7DD-44F7-8CDF-C4237C5D207D}"/>
                </a:ext>
              </a:extLst>
            </p:cNvPr>
            <p:cNvCxnSpPr>
              <a:stCxn id="19" idx="2"/>
              <a:endCxn id="17" idx="6"/>
            </p:cNvCxnSpPr>
            <p:nvPr/>
          </p:nvCxnSpPr>
          <p:spPr>
            <a:xfrm flipH="1">
              <a:off x="3948995" y="4936090"/>
              <a:ext cx="619345" cy="558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2C590798-6327-42AB-8D38-58A899CBF348}"/>
                </a:ext>
              </a:extLst>
            </p:cNvPr>
            <p:cNvCxnSpPr>
              <a:stCxn id="17" idx="6"/>
              <a:endCxn id="20" idx="2"/>
            </p:cNvCxnSpPr>
            <p:nvPr/>
          </p:nvCxnSpPr>
          <p:spPr>
            <a:xfrm flipV="1">
              <a:off x="3948995" y="5296297"/>
              <a:ext cx="619345" cy="198353"/>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111">
              <a:extLst>
                <a:ext uri="{FF2B5EF4-FFF2-40B4-BE49-F238E27FC236}">
                  <a16:creationId xmlns:a16="http://schemas.microsoft.com/office/drawing/2014/main" id="{8127F834-72FF-4931-B303-F1E393506569}"/>
                </a:ext>
              </a:extLst>
            </p:cNvPr>
            <p:cNvSpPr txBox="1">
              <a:spLocks noChangeArrowheads="1"/>
            </p:cNvSpPr>
            <p:nvPr/>
          </p:nvSpPr>
          <p:spPr bwMode="auto">
            <a:xfrm>
              <a:off x="2723607" y="4328338"/>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输入层</a:t>
              </a:r>
            </a:p>
          </p:txBody>
        </p:sp>
        <p:sp>
          <p:nvSpPr>
            <p:cNvPr id="54" name="TextBox 112">
              <a:extLst>
                <a:ext uri="{FF2B5EF4-FFF2-40B4-BE49-F238E27FC236}">
                  <a16:creationId xmlns:a16="http://schemas.microsoft.com/office/drawing/2014/main" id="{61D15BCC-2AF9-4299-AC7B-4F88B7180755}"/>
                </a:ext>
              </a:extLst>
            </p:cNvPr>
            <p:cNvSpPr txBox="1">
              <a:spLocks noChangeArrowheads="1"/>
            </p:cNvSpPr>
            <p:nvPr/>
          </p:nvSpPr>
          <p:spPr bwMode="auto">
            <a:xfrm>
              <a:off x="3561232" y="4332326"/>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隐藏层</a:t>
              </a:r>
            </a:p>
          </p:txBody>
        </p:sp>
        <p:sp>
          <p:nvSpPr>
            <p:cNvPr id="55" name="TextBox 113">
              <a:extLst>
                <a:ext uri="{FF2B5EF4-FFF2-40B4-BE49-F238E27FC236}">
                  <a16:creationId xmlns:a16="http://schemas.microsoft.com/office/drawing/2014/main" id="{95D6B84A-324E-4AA3-8BB0-F7F58155A617}"/>
                </a:ext>
              </a:extLst>
            </p:cNvPr>
            <p:cNvSpPr txBox="1">
              <a:spLocks noChangeArrowheads="1"/>
            </p:cNvSpPr>
            <p:nvPr/>
          </p:nvSpPr>
          <p:spPr bwMode="auto">
            <a:xfrm>
              <a:off x="4351325" y="4349827"/>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输出层</a:t>
              </a:r>
            </a:p>
          </p:txBody>
        </p:sp>
      </p:grpSp>
    </p:spTree>
    <p:extLst>
      <p:ext uri="{BB962C8B-B14F-4D97-AF65-F5344CB8AC3E}">
        <p14:creationId xmlns:p14="http://schemas.microsoft.com/office/powerpoint/2010/main" val="342920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6EF46-BC48-4A95-B638-DBE43D6FF201}"/>
              </a:ext>
            </a:extLst>
          </p:cNvPr>
          <p:cNvSpPr>
            <a:spLocks noGrp="1"/>
          </p:cNvSpPr>
          <p:nvPr>
            <p:ph type="title"/>
          </p:nvPr>
        </p:nvSpPr>
        <p:spPr/>
        <p:txBody>
          <a:bodyPr/>
          <a:lstStyle/>
          <a:p>
            <a:r>
              <a:rPr lang="zh-CN" altLang="en-US" dirty="0"/>
              <a:t>回归</a:t>
            </a:r>
          </a:p>
        </p:txBody>
      </p:sp>
      <p:sp>
        <p:nvSpPr>
          <p:cNvPr id="3" name="灯片编号占位符 2">
            <a:extLst>
              <a:ext uri="{FF2B5EF4-FFF2-40B4-BE49-F238E27FC236}">
                <a16:creationId xmlns:a16="http://schemas.microsoft.com/office/drawing/2014/main" id="{CDE355CD-8930-4D1D-A6BB-EEC33110E013}"/>
              </a:ext>
            </a:extLst>
          </p:cNvPr>
          <p:cNvSpPr>
            <a:spLocks noGrp="1"/>
          </p:cNvSpPr>
          <p:nvPr>
            <p:ph type="sldNum" sz="quarter" idx="12"/>
          </p:nvPr>
        </p:nvSpPr>
        <p:spPr/>
        <p:txBody>
          <a:bodyPr/>
          <a:lstStyle/>
          <a:p>
            <a:fld id="{E9982F2F-007C-48EF-ACAA-A879DE0C084A}" type="slidenum">
              <a:rPr lang="zh-CN" altLang="en-US" smtClean="0"/>
              <a:pPr/>
              <a:t>14</a:t>
            </a:fld>
            <a:endParaRPr lang="zh-CN" altLang="en-US" dirty="0"/>
          </a:p>
        </p:txBody>
      </p:sp>
      <p:sp>
        <p:nvSpPr>
          <p:cNvPr id="4" name="TextBox 10">
            <a:extLst>
              <a:ext uri="{FF2B5EF4-FFF2-40B4-BE49-F238E27FC236}">
                <a16:creationId xmlns:a16="http://schemas.microsoft.com/office/drawing/2014/main" id="{FBB4CA16-D174-44B6-AF28-4D2378E8C83F}"/>
              </a:ext>
            </a:extLst>
          </p:cNvPr>
          <p:cNvSpPr txBox="1"/>
          <p:nvPr/>
        </p:nvSpPr>
        <p:spPr>
          <a:xfrm>
            <a:off x="1679575" y="877884"/>
            <a:ext cx="8788400" cy="1704975"/>
          </a:xfrm>
          <a:prstGeom prst="rect">
            <a:avLst/>
          </a:prstGeom>
          <a:noFill/>
        </p:spPr>
        <p:txBody>
          <a:bodyPr>
            <a:spAutoFit/>
          </a:bodyPr>
          <a:lstStyle/>
          <a:p>
            <a:pPr marL="180000" eaLnBrk="1" hangingPunct="1">
              <a:spcBef>
                <a:spcPct val="20000"/>
              </a:spcBef>
              <a:defRPr/>
            </a:pPr>
            <a:r>
              <a:rPr lang="zh-CN" altLang="en-US" sz="1400" b="1" dirty="0">
                <a:solidFill>
                  <a:prstClr val="black"/>
                </a:solidFill>
                <a:latin typeface="华文楷体" pitchFamily="2" charset="-122"/>
                <a:cs typeface="Arial" charset="0"/>
              </a:rPr>
              <a:t>产生</a:t>
            </a:r>
            <a:r>
              <a:rPr lang="zh-CN" altLang="en-US" sz="1400" dirty="0">
                <a:solidFill>
                  <a:prstClr val="black"/>
                </a:solidFill>
                <a:latin typeface="华文楷体" pitchFamily="2" charset="-122"/>
                <a:cs typeface="Arial" charset="0"/>
              </a:rPr>
              <a:t>：英国统计学家</a:t>
            </a:r>
            <a:r>
              <a:rPr lang="en-US" altLang="zh-CN" sz="1400" dirty="0">
                <a:solidFill>
                  <a:prstClr val="black"/>
                </a:solidFill>
                <a:latin typeface="华文楷体" pitchFamily="2" charset="-122"/>
                <a:cs typeface="Arial" charset="0"/>
              </a:rPr>
              <a:t>F.GALTON</a:t>
            </a:r>
            <a:r>
              <a:rPr lang="zh-CN" altLang="en-US" sz="1400" dirty="0">
                <a:solidFill>
                  <a:prstClr val="black"/>
                </a:solidFill>
                <a:latin typeface="华文楷体" pitchFamily="2" charset="-122"/>
                <a:cs typeface="Arial" charset="0"/>
              </a:rPr>
              <a:t>（</a:t>
            </a:r>
            <a:r>
              <a:rPr lang="zh-CN" altLang="en-US" sz="1400" dirty="0">
                <a:solidFill>
                  <a:prstClr val="black"/>
                </a:solidFill>
                <a:latin typeface="Arial" charset="0"/>
                <a:cs typeface="Arial" charset="0"/>
              </a:rPr>
              <a:t>法兰西斯</a:t>
            </a:r>
            <a:r>
              <a:rPr lang="en-US" altLang="zh-CN" sz="1400" dirty="0">
                <a:solidFill>
                  <a:prstClr val="black"/>
                </a:solidFill>
                <a:latin typeface="Arial" charset="0"/>
                <a:cs typeface="Arial" charset="0"/>
              </a:rPr>
              <a:t>·</a:t>
            </a:r>
            <a:r>
              <a:rPr lang="zh-CN" altLang="en-US" sz="1400" dirty="0">
                <a:solidFill>
                  <a:prstClr val="black"/>
                </a:solidFill>
                <a:latin typeface="Arial" charset="0"/>
                <a:cs typeface="Arial" charset="0"/>
              </a:rPr>
              <a:t>高尔顿</a:t>
            </a:r>
            <a:r>
              <a:rPr lang="zh-CN" altLang="en-US" sz="1400" dirty="0">
                <a:solidFill>
                  <a:prstClr val="black"/>
                </a:solidFill>
                <a:latin typeface="华文楷体" pitchFamily="2" charset="-122"/>
                <a:cs typeface="Arial" charset="0"/>
              </a:rPr>
              <a:t>）</a:t>
            </a:r>
            <a:r>
              <a:rPr lang="en-US" altLang="zh-CN" sz="1400" dirty="0">
                <a:solidFill>
                  <a:prstClr val="black"/>
                </a:solidFill>
                <a:latin typeface="华文楷体" pitchFamily="2" charset="-122"/>
                <a:cs typeface="Arial" charset="0"/>
              </a:rPr>
              <a:t>(1822-1911)</a:t>
            </a:r>
            <a:r>
              <a:rPr lang="zh-CN" altLang="en-US" sz="1400" dirty="0">
                <a:solidFill>
                  <a:prstClr val="black"/>
                </a:solidFill>
                <a:latin typeface="华文楷体" pitchFamily="2" charset="-122"/>
                <a:cs typeface="Arial" charset="0"/>
              </a:rPr>
              <a:t>和其学生</a:t>
            </a:r>
            <a:r>
              <a:rPr lang="en-US" altLang="zh-CN" sz="1400" dirty="0" err="1">
                <a:solidFill>
                  <a:prstClr val="black"/>
                </a:solidFill>
                <a:latin typeface="华文楷体" pitchFamily="2" charset="-122"/>
                <a:cs typeface="Arial" charset="0"/>
              </a:rPr>
              <a:t>K.Pearson</a:t>
            </a:r>
            <a:r>
              <a:rPr lang="zh-CN" altLang="en-US" sz="1400" dirty="0">
                <a:solidFill>
                  <a:prstClr val="black"/>
                </a:solidFill>
                <a:latin typeface="华文楷体" pitchFamily="2" charset="-122"/>
                <a:cs typeface="Arial" charset="0"/>
              </a:rPr>
              <a:t>（</a:t>
            </a:r>
            <a:r>
              <a:rPr lang="zh-CN" altLang="en-US" sz="1400" dirty="0">
                <a:solidFill>
                  <a:prstClr val="black"/>
                </a:solidFill>
                <a:latin typeface="Arial" charset="0"/>
                <a:cs typeface="Arial" charset="0"/>
              </a:rPr>
              <a:t>卡尔</a:t>
            </a:r>
            <a:r>
              <a:rPr lang="en-US" altLang="zh-CN" sz="1400" dirty="0">
                <a:solidFill>
                  <a:prstClr val="black"/>
                </a:solidFill>
                <a:latin typeface="Arial" charset="0"/>
                <a:cs typeface="Arial" charset="0"/>
              </a:rPr>
              <a:t>.</a:t>
            </a:r>
            <a:r>
              <a:rPr lang="zh-CN" altLang="en-US" sz="1400" dirty="0">
                <a:solidFill>
                  <a:prstClr val="black"/>
                </a:solidFill>
                <a:latin typeface="Arial" charset="0"/>
                <a:cs typeface="Arial" charset="0"/>
              </a:rPr>
              <a:t>皮尔逊</a:t>
            </a:r>
            <a:r>
              <a:rPr lang="zh-CN" altLang="en-US" sz="1400" dirty="0">
                <a:solidFill>
                  <a:prstClr val="black"/>
                </a:solidFill>
                <a:latin typeface="华文楷体" pitchFamily="2" charset="-122"/>
                <a:cs typeface="Arial" charset="0"/>
              </a:rPr>
              <a:t>）</a:t>
            </a:r>
            <a:r>
              <a:rPr lang="en-US" altLang="zh-CN" sz="1400" dirty="0">
                <a:solidFill>
                  <a:prstClr val="black"/>
                </a:solidFill>
                <a:latin typeface="华文楷体" pitchFamily="2" charset="-122"/>
                <a:cs typeface="Arial" charset="0"/>
              </a:rPr>
              <a:t>(1856-1936)</a:t>
            </a:r>
            <a:r>
              <a:rPr lang="zh-CN" altLang="en-US" sz="1400" dirty="0">
                <a:solidFill>
                  <a:prstClr val="black"/>
                </a:solidFill>
                <a:latin typeface="华文楷体" pitchFamily="2" charset="-122"/>
                <a:cs typeface="Arial" charset="0"/>
              </a:rPr>
              <a:t>观察了</a:t>
            </a:r>
            <a:r>
              <a:rPr lang="en-US" altLang="zh-CN" sz="1400" dirty="0">
                <a:solidFill>
                  <a:prstClr val="black"/>
                </a:solidFill>
                <a:latin typeface="华文楷体" pitchFamily="2" charset="-122"/>
                <a:cs typeface="Arial" charset="0"/>
              </a:rPr>
              <a:t>1078</a:t>
            </a:r>
            <a:r>
              <a:rPr lang="zh-CN" altLang="en-US" sz="1400" dirty="0">
                <a:solidFill>
                  <a:prstClr val="black"/>
                </a:solidFill>
                <a:latin typeface="华文楷体" pitchFamily="2" charset="-122"/>
                <a:cs typeface="Arial" charset="0"/>
              </a:rPr>
              <a:t>对夫妇，以每对夫妇的平均身高为</a:t>
            </a:r>
            <a:r>
              <a:rPr lang="en-US" altLang="zh-CN" sz="1400" dirty="0">
                <a:solidFill>
                  <a:prstClr val="black"/>
                </a:solidFill>
                <a:latin typeface="华文楷体" pitchFamily="2" charset="-122"/>
                <a:cs typeface="Arial" charset="0"/>
              </a:rPr>
              <a:t>X</a:t>
            </a:r>
            <a:r>
              <a:rPr lang="zh-CN" altLang="en-US" sz="1400" dirty="0">
                <a:solidFill>
                  <a:prstClr val="black"/>
                </a:solidFill>
                <a:latin typeface="华文楷体" pitchFamily="2" charset="-122"/>
                <a:cs typeface="Arial" charset="0"/>
              </a:rPr>
              <a:t>，而取他们成年的儿子的身高为</a:t>
            </a:r>
            <a:r>
              <a:rPr lang="en-US" altLang="zh-CN" sz="1400" dirty="0">
                <a:solidFill>
                  <a:prstClr val="black"/>
                </a:solidFill>
                <a:latin typeface="华文楷体" pitchFamily="2" charset="-122"/>
                <a:cs typeface="Arial" charset="0"/>
              </a:rPr>
              <a:t>Y</a:t>
            </a:r>
            <a:r>
              <a:rPr lang="zh-CN" altLang="en-US" sz="1400" dirty="0">
                <a:solidFill>
                  <a:prstClr val="black"/>
                </a:solidFill>
                <a:latin typeface="华文楷体" pitchFamily="2" charset="-122"/>
                <a:cs typeface="Arial" charset="0"/>
              </a:rPr>
              <a:t>，得到如下经验方程： </a:t>
            </a:r>
            <a:r>
              <a:rPr lang="en-US" altLang="zh-CN" sz="1400" dirty="0">
                <a:solidFill>
                  <a:prstClr val="black"/>
                </a:solidFill>
                <a:latin typeface="华文楷体" pitchFamily="2" charset="-122"/>
                <a:cs typeface="Arial" charset="0"/>
              </a:rPr>
              <a:t>Y=33.73+0.516X</a:t>
            </a:r>
            <a:endParaRPr lang="en-US" altLang="zh-CN" sz="1400" b="1" dirty="0">
              <a:solidFill>
                <a:prstClr val="black"/>
              </a:solidFill>
              <a:latin typeface="华文楷体"/>
              <a:cs typeface="Arial" charset="0"/>
            </a:endParaRPr>
          </a:p>
          <a:p>
            <a:pPr marL="180000" eaLnBrk="1" hangingPunct="1">
              <a:spcBef>
                <a:spcPct val="20000"/>
              </a:spcBef>
              <a:defRPr/>
            </a:pPr>
            <a:r>
              <a:rPr lang="zh-CN" altLang="en-US" sz="1400" b="1" dirty="0">
                <a:solidFill>
                  <a:prstClr val="black"/>
                </a:solidFill>
                <a:latin typeface="华文楷体"/>
                <a:cs typeface="Arial" charset="0"/>
              </a:rPr>
              <a:t>定义：</a:t>
            </a:r>
            <a:endParaRPr lang="en-US" altLang="zh-CN" sz="1400" b="1" dirty="0">
              <a:solidFill>
                <a:prstClr val="black"/>
              </a:solidFill>
              <a:latin typeface="华文楷体"/>
              <a:cs typeface="Arial" charset="0"/>
            </a:endParaRPr>
          </a:p>
          <a:p>
            <a:pPr eaLnBrk="1" hangingPunct="1">
              <a:buFont typeface="Wingdings" pitchFamily="2" charset="2"/>
              <a:buNone/>
              <a:defRPr/>
            </a:pPr>
            <a:r>
              <a:rPr lang="zh-CN" altLang="en-US" sz="1400" dirty="0">
                <a:solidFill>
                  <a:prstClr val="black"/>
                </a:solidFill>
                <a:latin typeface="宋体" pitchFamily="2" charset="-122"/>
                <a:cs typeface="Arial" charset="0"/>
              </a:rPr>
              <a:t>   假定同一个或多个独立变量存在相关关系，寻找相关关系的模型。不同于时间序列法的是：模型的因变量是随机变量，而自变量是可控变量。分为线性回归和非线性回归，通常指连续要素之间的模型关系，是因果关系分析的基础。（回归研究的是数据之间的非确定性关系）</a:t>
            </a:r>
          </a:p>
        </p:txBody>
      </p:sp>
      <p:pic>
        <p:nvPicPr>
          <p:cNvPr id="5" name="Picture 14">
            <a:extLst>
              <a:ext uri="{FF2B5EF4-FFF2-40B4-BE49-F238E27FC236}">
                <a16:creationId xmlns:a16="http://schemas.microsoft.com/office/drawing/2014/main" id="{83076D23-6F39-4C39-8FB0-4EC20BC16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03446"/>
            <a:ext cx="23764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6">
            <a:extLst>
              <a:ext uri="{FF2B5EF4-FFF2-40B4-BE49-F238E27FC236}">
                <a16:creationId xmlns:a16="http://schemas.microsoft.com/office/drawing/2014/main" id="{1A40035E-DA1A-4608-8A05-6E9403E27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1" y="3735383"/>
            <a:ext cx="39592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 name="Rectangle 1">
            <a:extLst>
              <a:ext uri="{FF2B5EF4-FFF2-40B4-BE49-F238E27FC236}">
                <a16:creationId xmlns:a16="http://schemas.microsoft.com/office/drawing/2014/main" id="{5D736FCE-5ABA-4F8D-B6B9-A983FBF7A8A2}"/>
              </a:ext>
            </a:extLst>
          </p:cNvPr>
          <p:cNvSpPr>
            <a:spLocks noChangeArrowheads="1"/>
          </p:cNvSpPr>
          <p:nvPr/>
        </p:nvSpPr>
        <p:spPr bwMode="auto">
          <a:xfrm>
            <a:off x="1679576" y="2566983"/>
            <a:ext cx="42148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zh-CN" sz="1600">
                <a:solidFill>
                  <a:srgbClr val="000000"/>
                </a:solidFill>
                <a:latin typeface="华文楷体" panose="02010600040101010101" pitchFamily="2" charset="-122"/>
                <a:cs typeface="Arial" panose="020B0604020202020204" pitchFamily="34" charset="0"/>
              </a:rPr>
              <a:t>     </a:t>
            </a:r>
            <a:r>
              <a:rPr lang="zh-CN" altLang="en-US" sz="1400">
                <a:solidFill>
                  <a:srgbClr val="000000"/>
                </a:solidFill>
                <a:latin typeface="华文楷体" panose="02010600040101010101" pitchFamily="2" charset="-122"/>
                <a:cs typeface="Arial" panose="020B0604020202020204" pitchFamily="34" charset="0"/>
              </a:rPr>
              <a:t>线性回归算法寻找属性与预测目标之间的线性关系。通过属性选择与去掉相关性，去掉与问题无关的变量或存在线性相关性的变量。</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spcBef>
                <a:spcPct val="20000"/>
              </a:spcBef>
            </a:pPr>
            <a:r>
              <a:rPr lang="zh-CN" altLang="en-US" sz="1400">
                <a:solidFill>
                  <a:srgbClr val="000000"/>
                </a:solidFill>
                <a:latin typeface="华文楷体" panose="02010600040101010101" pitchFamily="2" charset="-122"/>
                <a:cs typeface="Arial" panose="020B0604020202020204" pitchFamily="34" charset="0"/>
              </a:rPr>
              <a:t>     在建立回归模型之前，可先进行主成分分析，消除属性之间的相关性。最后通过最小二乘法，算法得到各属性与目标之间的线性系数。</a:t>
            </a:r>
          </a:p>
        </p:txBody>
      </p:sp>
      <p:pic>
        <p:nvPicPr>
          <p:cNvPr id="8" name="图片 6">
            <a:extLst>
              <a:ext uri="{FF2B5EF4-FFF2-40B4-BE49-F238E27FC236}">
                <a16:creationId xmlns:a16="http://schemas.microsoft.com/office/drawing/2014/main" id="{78AC8D96-1FC9-4929-B50D-170554C8C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4068758"/>
            <a:ext cx="30099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77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5ADFA-C2C1-40BA-B6D6-E559F5211AC2}"/>
              </a:ext>
            </a:extLst>
          </p:cNvPr>
          <p:cNvSpPr>
            <a:spLocks noGrp="1"/>
          </p:cNvSpPr>
          <p:nvPr>
            <p:ph type="title"/>
          </p:nvPr>
        </p:nvSpPr>
        <p:spPr/>
        <p:txBody>
          <a:bodyPr/>
          <a:lstStyle/>
          <a:p>
            <a:r>
              <a:rPr lang="zh-CN" altLang="en-US" dirty="0"/>
              <a:t>线性回归</a:t>
            </a:r>
          </a:p>
        </p:txBody>
      </p:sp>
      <p:sp>
        <p:nvSpPr>
          <p:cNvPr id="3" name="灯片编号占位符 2">
            <a:extLst>
              <a:ext uri="{FF2B5EF4-FFF2-40B4-BE49-F238E27FC236}">
                <a16:creationId xmlns:a16="http://schemas.microsoft.com/office/drawing/2014/main" id="{1B202F86-02A2-48F9-A054-0050BC911A32}"/>
              </a:ext>
            </a:extLst>
          </p:cNvPr>
          <p:cNvSpPr>
            <a:spLocks noGrp="1"/>
          </p:cNvSpPr>
          <p:nvPr>
            <p:ph type="sldNum" sz="quarter" idx="12"/>
          </p:nvPr>
        </p:nvSpPr>
        <p:spPr/>
        <p:txBody>
          <a:bodyPr/>
          <a:lstStyle/>
          <a:p>
            <a:fld id="{E9982F2F-007C-48EF-ACAA-A879DE0C084A}" type="slidenum">
              <a:rPr lang="zh-CN" altLang="en-US" smtClean="0"/>
              <a:pPr/>
              <a:t>15</a:t>
            </a:fld>
            <a:endParaRPr lang="zh-CN" altLang="en-US" dirty="0"/>
          </a:p>
        </p:txBody>
      </p:sp>
      <p:sp>
        <p:nvSpPr>
          <p:cNvPr id="4" name="TextBox 2">
            <a:extLst>
              <a:ext uri="{FF2B5EF4-FFF2-40B4-BE49-F238E27FC236}">
                <a16:creationId xmlns:a16="http://schemas.microsoft.com/office/drawing/2014/main" id="{D237E8B7-1D4D-4568-87D1-84C160DC2F20}"/>
              </a:ext>
            </a:extLst>
          </p:cNvPr>
          <p:cNvSpPr txBox="1">
            <a:spLocks noChangeArrowheads="1"/>
          </p:cNvSpPr>
          <p:nvPr/>
        </p:nvSpPr>
        <p:spPr bwMode="auto">
          <a:xfrm>
            <a:off x="1882776" y="713876"/>
            <a:ext cx="855821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zh-CN" altLang="en-US" sz="1600" b="1" dirty="0">
                <a:solidFill>
                  <a:srgbClr val="000000"/>
                </a:solidFill>
                <a:latin typeface="华文楷体" panose="02010600040101010101" pitchFamily="2" charset="-122"/>
                <a:cs typeface="Arial" panose="020B0604020202020204" pitchFamily="34" charset="0"/>
              </a:rPr>
              <a:t>分类</a:t>
            </a:r>
            <a:r>
              <a:rPr lang="zh-CN" altLang="en-US" sz="1400" dirty="0">
                <a:solidFill>
                  <a:srgbClr val="000000"/>
                </a:solidFill>
                <a:latin typeface="华文楷体" panose="02010600040101010101" pitchFamily="2" charset="-122"/>
                <a:cs typeface="Arial" panose="020B0604020202020204" pitchFamily="34" charset="0"/>
              </a:rPr>
              <a:t>：</a:t>
            </a: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r>
              <a:rPr lang="zh-CN" altLang="en-US" sz="1600" b="1" dirty="0">
                <a:solidFill>
                  <a:srgbClr val="000000"/>
                </a:solidFill>
                <a:latin typeface="华文楷体" panose="02010600040101010101" pitchFamily="2" charset="-122"/>
                <a:cs typeface="Arial" panose="020B0604020202020204" pitchFamily="34" charset="0"/>
              </a:rPr>
              <a:t>前提：</a:t>
            </a:r>
            <a:endParaRPr lang="en-US" altLang="zh-CN" sz="1600" b="1" dirty="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dirty="0">
                <a:solidFill>
                  <a:srgbClr val="000000"/>
                </a:solidFill>
                <a:latin typeface="华文楷体" panose="02010600040101010101" pitchFamily="2" charset="-122"/>
                <a:cs typeface="Arial" panose="020B0604020202020204" pitchFamily="34" charset="0"/>
              </a:rPr>
              <a:t>  正态性假设：</a:t>
            </a:r>
            <a:r>
              <a:rPr lang="zh-CN" altLang="en-US" sz="1200" dirty="0">
                <a:solidFill>
                  <a:srgbClr val="000000"/>
                </a:solidFill>
                <a:latin typeface="华文楷体" panose="02010600040101010101" pitchFamily="2" charset="-122"/>
                <a:cs typeface="Arial" panose="020B0604020202020204" pitchFamily="34" charset="0"/>
              </a:rPr>
              <a:t>总体误差项需服从正态分布，反之则最小二乘估计不再是最佳无偏估计，不能进行区间估计和假设检验</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dirty="0">
                <a:solidFill>
                  <a:srgbClr val="000000"/>
                </a:solidFill>
                <a:latin typeface="华文楷体" panose="02010600040101010101" pitchFamily="2" charset="-122"/>
                <a:cs typeface="Arial" panose="020B0604020202020204" pitchFamily="34" charset="0"/>
              </a:rPr>
              <a:t>  零均值性假设</a:t>
            </a:r>
            <a:r>
              <a:rPr lang="zh-CN" altLang="en-US" sz="1200" dirty="0">
                <a:solidFill>
                  <a:srgbClr val="000000"/>
                </a:solidFill>
                <a:latin typeface="华文楷体" panose="02010600040101010101" pitchFamily="2" charset="-122"/>
                <a:cs typeface="Arial" panose="020B0604020202020204" pitchFamily="34" charset="0"/>
              </a:rPr>
              <a:t>：在自变量取一定值的条件下，其总体各误差项的条件平均值为零，反之无法得到无偏估计</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dirty="0">
                <a:solidFill>
                  <a:srgbClr val="000000"/>
                </a:solidFill>
                <a:latin typeface="华文楷体" panose="02010600040101010101" pitchFamily="2" charset="-122"/>
                <a:cs typeface="Arial" panose="020B0604020202020204" pitchFamily="34" charset="0"/>
              </a:rPr>
              <a:t>  等方差性假设</a:t>
            </a:r>
            <a:r>
              <a:rPr lang="zh-CN" altLang="en-US" sz="1200" dirty="0">
                <a:solidFill>
                  <a:srgbClr val="000000"/>
                </a:solidFill>
                <a:latin typeface="华文楷体" panose="02010600040101010101" pitchFamily="2" charset="-122"/>
                <a:cs typeface="Arial" panose="020B0604020202020204" pitchFamily="34" charset="0"/>
              </a:rPr>
              <a:t>：在自变量取一定值的条件下，其总体各误差项的条件方差为一常数，反之无法得到无偏估计</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dirty="0">
                <a:solidFill>
                  <a:srgbClr val="000000"/>
                </a:solidFill>
                <a:latin typeface="华文楷体" panose="02010600040101010101" pitchFamily="2" charset="-122"/>
                <a:cs typeface="Arial" panose="020B0604020202020204" pitchFamily="34" charset="0"/>
              </a:rPr>
              <a:t>  独立性假设 </a:t>
            </a:r>
            <a:r>
              <a:rPr lang="zh-CN" altLang="en-US" sz="1200" dirty="0">
                <a:solidFill>
                  <a:srgbClr val="000000"/>
                </a:solidFill>
                <a:latin typeface="华文楷体" panose="02010600040101010101" pitchFamily="2" charset="-122"/>
                <a:cs typeface="Arial" panose="020B0604020202020204" pitchFamily="34" charset="0"/>
              </a:rPr>
              <a:t>：误差项之间相互独立（不相关）</a:t>
            </a:r>
            <a:r>
              <a:rPr lang="en-US" altLang="zh-CN" sz="1200" dirty="0">
                <a:solidFill>
                  <a:srgbClr val="000000"/>
                </a:solidFill>
                <a:latin typeface="华文楷体" panose="02010600040101010101" pitchFamily="2" charset="-122"/>
                <a:cs typeface="Arial" panose="020B0604020202020204" pitchFamily="34" charset="0"/>
              </a:rPr>
              <a:t>,</a:t>
            </a:r>
            <a:r>
              <a:rPr lang="zh-CN" altLang="en-US" sz="1200" dirty="0">
                <a:solidFill>
                  <a:srgbClr val="000000"/>
                </a:solidFill>
                <a:latin typeface="华文楷体" panose="02010600040101010101" pitchFamily="2" charset="-122"/>
                <a:cs typeface="Arial" panose="020B0604020202020204" pitchFamily="34" charset="0"/>
              </a:rPr>
              <a:t>误差项与自变量之间应相互独立，否则最小二乘估计不再是有效估计</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r>
              <a:rPr lang="zh-CN" altLang="en-US" sz="1600" b="1" dirty="0">
                <a:solidFill>
                  <a:srgbClr val="000000"/>
                </a:solidFill>
                <a:latin typeface="华文楷体" panose="02010600040101010101" pitchFamily="2" charset="-122"/>
                <a:cs typeface="Arial" panose="020B0604020202020204" pitchFamily="34" charset="0"/>
              </a:rPr>
              <a:t>检验</a:t>
            </a:r>
            <a:r>
              <a:rPr lang="zh-CN" altLang="en-US" sz="1400" dirty="0">
                <a:solidFill>
                  <a:srgbClr val="000000"/>
                </a:solidFill>
                <a:latin typeface="华文楷体" panose="02010600040101010101" pitchFamily="2" charset="-122"/>
                <a:cs typeface="Arial" panose="020B0604020202020204" pitchFamily="34" charset="0"/>
              </a:rPr>
              <a:t>：</a:t>
            </a: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5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5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r>
              <a:rPr lang="zh-CN" altLang="en-US" sz="1400" dirty="0">
                <a:solidFill>
                  <a:srgbClr val="000000"/>
                </a:solidFill>
                <a:latin typeface="华文楷体" panose="02010600040101010101" pitchFamily="2" charset="-122"/>
                <a:cs typeface="Arial" panose="020B0604020202020204" pitchFamily="34" charset="0"/>
              </a:rPr>
              <a:t>回归模型</a:t>
            </a: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dirty="0">
              <a:solidFill>
                <a:srgbClr val="000000"/>
              </a:solidFill>
              <a:latin typeface="华文楷体" panose="02010600040101010101" pitchFamily="2" charset="-122"/>
              <a:cs typeface="Arial" panose="020B0604020202020204" pitchFamily="34" charset="0"/>
            </a:endParaRPr>
          </a:p>
          <a:p>
            <a:pPr eaLnBrk="1" hangingPunct="1"/>
            <a:endParaRPr lang="zh-CN" altLang="en-US" sz="1400" dirty="0">
              <a:solidFill>
                <a:srgbClr val="000000"/>
              </a:solidFill>
              <a:latin typeface="华文楷体" panose="02010600040101010101" pitchFamily="2" charset="-122"/>
              <a:cs typeface="Arial" panose="020B0604020202020204" pitchFamily="34" charset="0"/>
            </a:endParaRPr>
          </a:p>
        </p:txBody>
      </p:sp>
      <p:grpSp>
        <p:nvGrpSpPr>
          <p:cNvPr id="5" name="组合 38">
            <a:extLst>
              <a:ext uri="{FF2B5EF4-FFF2-40B4-BE49-F238E27FC236}">
                <a16:creationId xmlns:a16="http://schemas.microsoft.com/office/drawing/2014/main" id="{E2CAC03E-2843-4117-AF5E-83B93DCDAFAB}"/>
              </a:ext>
            </a:extLst>
          </p:cNvPr>
          <p:cNvGrpSpPr>
            <a:grpSpLocks/>
          </p:cNvGrpSpPr>
          <p:nvPr/>
        </p:nvGrpSpPr>
        <p:grpSpPr bwMode="auto">
          <a:xfrm>
            <a:off x="2525713" y="866276"/>
            <a:ext cx="6831012" cy="1960563"/>
            <a:chOff x="942775" y="1530945"/>
            <a:chExt cx="7937513" cy="2007229"/>
          </a:xfrm>
        </p:grpSpPr>
        <p:grpSp>
          <p:nvGrpSpPr>
            <p:cNvPr id="6" name="组合 36">
              <a:extLst>
                <a:ext uri="{FF2B5EF4-FFF2-40B4-BE49-F238E27FC236}">
                  <a16:creationId xmlns:a16="http://schemas.microsoft.com/office/drawing/2014/main" id="{BB830A47-5E16-464B-8B51-D74267731216}"/>
                </a:ext>
              </a:extLst>
            </p:cNvPr>
            <p:cNvGrpSpPr>
              <a:grpSpLocks/>
            </p:cNvGrpSpPr>
            <p:nvPr/>
          </p:nvGrpSpPr>
          <p:grpSpPr bwMode="auto">
            <a:xfrm>
              <a:off x="988891" y="1530945"/>
              <a:ext cx="7891397" cy="646864"/>
              <a:chOff x="988891" y="1530945"/>
              <a:chExt cx="7891397" cy="646864"/>
            </a:xfrm>
          </p:grpSpPr>
          <p:sp>
            <p:nvSpPr>
              <p:cNvPr id="18" name="AutoShape 47">
                <a:extLst>
                  <a:ext uri="{FF2B5EF4-FFF2-40B4-BE49-F238E27FC236}">
                    <a16:creationId xmlns:a16="http://schemas.microsoft.com/office/drawing/2014/main" id="{C2EC91E8-C1BA-41F4-8E5F-2F82D82E249A}"/>
                  </a:ext>
                </a:extLst>
              </p:cNvPr>
              <p:cNvSpPr>
                <a:spLocks noChangeArrowheads="1"/>
              </p:cNvSpPr>
              <p:nvPr/>
            </p:nvSpPr>
            <p:spPr bwMode="gray">
              <a:xfrm>
                <a:off x="1001804" y="1727605"/>
                <a:ext cx="7878484" cy="450204"/>
              </a:xfrm>
              <a:prstGeom prst="roundRect">
                <a:avLst>
                  <a:gd name="adj" fmla="val 16667"/>
                </a:avLst>
              </a:prstGeom>
              <a:solidFill>
                <a:schemeClr val="accent4">
                  <a:lumMod val="60000"/>
                  <a:lumOff val="40000"/>
                  <a:alpha val="65000"/>
                </a:schemeClr>
              </a:solidFill>
              <a:ln w="9525">
                <a:noFill/>
                <a:round/>
                <a:headEnd/>
                <a:tailEnd/>
              </a:ln>
              <a:effectLst/>
            </p:spPr>
            <p:txBody>
              <a:bodyPr wrap="none" anchor="ctr"/>
              <a:lstStyle/>
              <a:p>
                <a:pPr eaLnBrk="1" hangingPunct="1">
                  <a:defRPr/>
                </a:pPr>
                <a:endParaRPr lang="zh-CN" altLang="en-US">
                  <a:solidFill>
                    <a:prstClr val="black"/>
                  </a:solidFill>
                  <a:latin typeface="Arial" charset="0"/>
                  <a:cs typeface="Arial" charset="0"/>
                </a:endParaRPr>
              </a:p>
            </p:txBody>
          </p:sp>
          <p:sp>
            <p:nvSpPr>
              <p:cNvPr id="19" name="AutoShape 59">
                <a:extLst>
                  <a:ext uri="{FF2B5EF4-FFF2-40B4-BE49-F238E27FC236}">
                    <a16:creationId xmlns:a16="http://schemas.microsoft.com/office/drawing/2014/main" id="{9525759B-A3CD-4DCC-89AD-44C5BE45076E}"/>
                  </a:ext>
                </a:extLst>
              </p:cNvPr>
              <p:cNvSpPr>
                <a:spLocks noChangeArrowheads="1"/>
              </p:cNvSpPr>
              <p:nvPr/>
            </p:nvSpPr>
            <p:spPr bwMode="gray">
              <a:xfrm>
                <a:off x="988891" y="1607334"/>
                <a:ext cx="3954922" cy="235666"/>
              </a:xfrm>
              <a:prstGeom prst="roundRect">
                <a:avLst>
                  <a:gd name="adj" fmla="val 17509"/>
                </a:avLst>
              </a:prstGeom>
              <a:solidFill>
                <a:schemeClr val="accent4">
                  <a:lumMod val="60000"/>
                  <a:lumOff val="40000"/>
                </a:schemeClr>
              </a:solidFill>
              <a:ln w="19050">
                <a:solidFill>
                  <a:schemeClr val="accent4">
                    <a:lumMod val="75000"/>
                  </a:schemeClr>
                </a:solidFill>
                <a:round/>
                <a:headEnd/>
                <a:tailEnd/>
              </a:ln>
              <a:effectLst/>
            </p:spPr>
            <p:txBody>
              <a:bodyPr wrap="none" anchor="ctr"/>
              <a:lstStyle/>
              <a:p>
                <a:pPr eaLnBrk="1" hangingPunct="1">
                  <a:defRPr/>
                </a:pPr>
                <a:endParaRPr lang="zh-CN" altLang="en-US">
                  <a:solidFill>
                    <a:prstClr val="black"/>
                  </a:solidFill>
                  <a:latin typeface="Arial" charset="0"/>
                  <a:cs typeface="Arial" charset="0"/>
                </a:endParaRPr>
              </a:p>
            </p:txBody>
          </p:sp>
          <p:sp>
            <p:nvSpPr>
              <p:cNvPr id="20" name="Rectangle 63">
                <a:extLst>
                  <a:ext uri="{FF2B5EF4-FFF2-40B4-BE49-F238E27FC236}">
                    <a16:creationId xmlns:a16="http://schemas.microsoft.com/office/drawing/2014/main" id="{1E4DF53E-211C-44E4-970C-90AD28227EFE}"/>
                  </a:ext>
                </a:extLst>
              </p:cNvPr>
              <p:cNvSpPr>
                <a:spLocks noChangeArrowheads="1"/>
              </p:cNvSpPr>
              <p:nvPr/>
            </p:nvSpPr>
            <p:spPr bwMode="gray">
              <a:xfrm>
                <a:off x="2139676" y="1530945"/>
                <a:ext cx="1533342" cy="3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1F3F5F"/>
                  </a:buClr>
                </a:pPr>
                <a:r>
                  <a:rPr lang="en-US" altLang="zh-CN" sz="1600" b="1">
                    <a:solidFill>
                      <a:srgbClr val="FFFFFF"/>
                    </a:solidFill>
                    <a:cs typeface="Arial" panose="020B0604020202020204" pitchFamily="34" charset="0"/>
                  </a:rPr>
                  <a:t> </a:t>
                </a:r>
                <a:r>
                  <a:rPr lang="zh-CN" altLang="en-US" sz="1400" b="1">
                    <a:solidFill>
                      <a:srgbClr val="FFFFFF"/>
                    </a:solidFill>
                    <a:latin typeface="华文楷体" panose="02010600040101010101" pitchFamily="2" charset="-122"/>
                    <a:cs typeface="Arial" panose="020B0604020202020204" pitchFamily="34" charset="0"/>
                  </a:rPr>
                  <a:t>一元线性回归</a:t>
                </a:r>
                <a:endParaRPr lang="en-US" altLang="zh-CN" sz="1400" b="1">
                  <a:solidFill>
                    <a:srgbClr val="FFFFFF"/>
                  </a:solidFill>
                  <a:latin typeface="华文楷体" panose="02010600040101010101" pitchFamily="2" charset="-122"/>
                  <a:cs typeface="Arial" panose="020B0604020202020204" pitchFamily="34" charset="0"/>
                </a:endParaRPr>
              </a:p>
            </p:txBody>
          </p:sp>
          <p:sp>
            <p:nvSpPr>
              <p:cNvPr id="21" name="Rectangle 66">
                <a:extLst>
                  <a:ext uri="{FF2B5EF4-FFF2-40B4-BE49-F238E27FC236}">
                    <a16:creationId xmlns:a16="http://schemas.microsoft.com/office/drawing/2014/main" id="{E7CFD268-031C-4CCB-AF57-929C1F439018}"/>
                  </a:ext>
                </a:extLst>
              </p:cNvPr>
              <p:cNvSpPr>
                <a:spLocks noChangeArrowheads="1"/>
              </p:cNvSpPr>
              <p:nvPr/>
            </p:nvSpPr>
            <p:spPr bwMode="auto">
              <a:xfrm>
                <a:off x="1080394" y="1858194"/>
                <a:ext cx="7659434"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r>
                  <a:rPr lang="zh-CN" altLang="en-US" sz="1200">
                    <a:solidFill>
                      <a:srgbClr val="000000"/>
                    </a:solidFill>
                    <a:latin typeface="华文楷体" panose="02010600040101010101" pitchFamily="2" charset="-122"/>
                    <a:cs typeface="Arial" panose="020B0604020202020204" pitchFamily="34" charset="0"/>
                  </a:rPr>
                  <a:t>只有一个变量</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与因变量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有关，</a:t>
                </a:r>
                <a:r>
                  <a:rPr lang="en-US" altLang="zh-CN" sz="1200">
                    <a:solidFill>
                      <a:srgbClr val="000000"/>
                    </a:solidFill>
                    <a:latin typeface="华文楷体" panose="02010600040101010101" pitchFamily="2" charset="-122"/>
                    <a:cs typeface="Arial" panose="020B0604020202020204" pitchFamily="34" charset="0"/>
                  </a:rPr>
                  <a:t>X</a:t>
                </a:r>
                <a:r>
                  <a:rPr lang="zh-CN" altLang="en-US" sz="1200">
                    <a:solidFill>
                      <a:srgbClr val="000000"/>
                    </a:solidFill>
                    <a:latin typeface="华文楷体" panose="02010600040101010101" pitchFamily="2" charset="-122"/>
                    <a:cs typeface="Arial" panose="020B0604020202020204" pitchFamily="34" charset="0"/>
                  </a:rPr>
                  <a:t>与</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都是连续型变量，因变量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或其残差必须服从正态分布</a:t>
                </a:r>
                <a:endParaRPr lang="en-US" altLang="zh-CN" sz="1200">
                  <a:solidFill>
                    <a:srgbClr val="000000"/>
                  </a:solidFill>
                  <a:latin typeface="华文楷体" panose="02010600040101010101" pitchFamily="2" charset="-122"/>
                  <a:cs typeface="Arial" panose="020B0604020202020204" pitchFamily="34" charset="0"/>
                </a:endParaRPr>
              </a:p>
            </p:txBody>
          </p:sp>
        </p:grpSp>
        <p:grpSp>
          <p:nvGrpSpPr>
            <p:cNvPr id="7" name="组合 33">
              <a:extLst>
                <a:ext uri="{FF2B5EF4-FFF2-40B4-BE49-F238E27FC236}">
                  <a16:creationId xmlns:a16="http://schemas.microsoft.com/office/drawing/2014/main" id="{53056E8B-26C3-4E59-AA48-9626DD19DC0A}"/>
                </a:ext>
              </a:extLst>
            </p:cNvPr>
            <p:cNvGrpSpPr>
              <a:grpSpLocks/>
            </p:cNvGrpSpPr>
            <p:nvPr/>
          </p:nvGrpSpPr>
          <p:grpSpPr bwMode="auto">
            <a:xfrm>
              <a:off x="942775" y="2324148"/>
              <a:ext cx="7937513" cy="540137"/>
              <a:chOff x="942775" y="2431023"/>
              <a:chExt cx="7937513" cy="540137"/>
            </a:xfrm>
          </p:grpSpPr>
          <p:sp>
            <p:nvSpPr>
              <p:cNvPr id="14" name="AutoShape 44">
                <a:extLst>
                  <a:ext uri="{FF2B5EF4-FFF2-40B4-BE49-F238E27FC236}">
                    <a16:creationId xmlns:a16="http://schemas.microsoft.com/office/drawing/2014/main" id="{0EA3C9F5-091A-4723-922B-CAF75F804386}"/>
                  </a:ext>
                </a:extLst>
              </p:cNvPr>
              <p:cNvSpPr>
                <a:spLocks noChangeArrowheads="1"/>
              </p:cNvSpPr>
              <p:nvPr/>
            </p:nvSpPr>
            <p:spPr bwMode="gray">
              <a:xfrm>
                <a:off x="1000294" y="2538857"/>
                <a:ext cx="7879994" cy="432303"/>
              </a:xfrm>
              <a:prstGeom prst="roundRect">
                <a:avLst>
                  <a:gd name="adj" fmla="val 16667"/>
                </a:avLst>
              </a:prstGeom>
              <a:solidFill>
                <a:srgbClr val="6C8F94">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5" name="AutoShape 49">
                <a:extLst>
                  <a:ext uri="{FF2B5EF4-FFF2-40B4-BE49-F238E27FC236}">
                    <a16:creationId xmlns:a16="http://schemas.microsoft.com/office/drawing/2014/main" id="{C9CCEDD2-82B7-4D3A-85C4-9ABC06EBB486}"/>
                  </a:ext>
                </a:extLst>
              </p:cNvPr>
              <p:cNvSpPr>
                <a:spLocks noChangeArrowheads="1"/>
              </p:cNvSpPr>
              <p:nvPr/>
            </p:nvSpPr>
            <p:spPr bwMode="gray">
              <a:xfrm>
                <a:off x="942775" y="2461840"/>
                <a:ext cx="3954922" cy="235666"/>
              </a:xfrm>
              <a:prstGeom prst="roundRect">
                <a:avLst>
                  <a:gd name="adj" fmla="val 17509"/>
                </a:avLst>
              </a:prstGeom>
              <a:solidFill>
                <a:srgbClr val="6C8F94"/>
              </a:solidFill>
              <a:ln w="19050">
                <a:solidFill>
                  <a:schemeClr val="bg2">
                    <a:lumMod val="75000"/>
                  </a:schemeClr>
                </a:solidFill>
                <a:round/>
                <a:headEnd/>
                <a:tailEnd/>
              </a:ln>
              <a:effectLst/>
            </p:spPr>
            <p:txBody>
              <a:bodyPr wrap="none" anchor="ctr"/>
              <a:lstStyle/>
              <a:p>
                <a:pPr eaLnBrk="1" hangingPunct="1">
                  <a:defRPr/>
                </a:pPr>
                <a:endParaRPr lang="zh-CN" altLang="en-US">
                  <a:solidFill>
                    <a:prstClr val="black"/>
                  </a:solidFill>
                  <a:latin typeface="Arial" charset="0"/>
                  <a:cs typeface="Arial" charset="0"/>
                </a:endParaRPr>
              </a:p>
            </p:txBody>
          </p:sp>
          <p:sp>
            <p:nvSpPr>
              <p:cNvPr id="16" name="Rectangle 64">
                <a:extLst>
                  <a:ext uri="{FF2B5EF4-FFF2-40B4-BE49-F238E27FC236}">
                    <a16:creationId xmlns:a16="http://schemas.microsoft.com/office/drawing/2014/main" id="{C4605ADD-9893-4F5E-8557-8853F2D45436}"/>
                  </a:ext>
                </a:extLst>
              </p:cNvPr>
              <p:cNvSpPr>
                <a:spLocks noChangeArrowheads="1"/>
              </p:cNvSpPr>
              <p:nvPr/>
            </p:nvSpPr>
            <p:spPr bwMode="gray">
              <a:xfrm>
                <a:off x="2131584" y="2431023"/>
                <a:ext cx="1466286" cy="31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1F3F5F"/>
                  </a:buClr>
                </a:pPr>
                <a:r>
                  <a:rPr lang="zh-CN" altLang="en-US" sz="1400" b="1">
                    <a:solidFill>
                      <a:srgbClr val="FFFFFF"/>
                    </a:solidFill>
                    <a:latin typeface="华文楷体" panose="02010600040101010101" pitchFamily="2" charset="-122"/>
                    <a:cs typeface="Arial" panose="020B0604020202020204" pitchFamily="34" charset="0"/>
                  </a:rPr>
                  <a:t>多元线性回归</a:t>
                </a:r>
                <a:endParaRPr lang="en-US" altLang="zh-CN" sz="1400" b="1">
                  <a:solidFill>
                    <a:srgbClr val="FFFFFF"/>
                  </a:solidFill>
                  <a:latin typeface="华文楷体" panose="02010600040101010101" pitchFamily="2" charset="-122"/>
                  <a:cs typeface="Arial" panose="020B0604020202020204" pitchFamily="34" charset="0"/>
                </a:endParaRPr>
              </a:p>
            </p:txBody>
          </p:sp>
          <p:sp>
            <p:nvSpPr>
              <p:cNvPr id="17" name="Rectangle 68">
                <a:extLst>
                  <a:ext uri="{FF2B5EF4-FFF2-40B4-BE49-F238E27FC236}">
                    <a16:creationId xmlns:a16="http://schemas.microsoft.com/office/drawing/2014/main" id="{8A5BF55F-F6C2-4225-884F-189F0F905A78}"/>
                  </a:ext>
                </a:extLst>
              </p:cNvPr>
              <p:cNvSpPr>
                <a:spLocks noChangeArrowheads="1"/>
              </p:cNvSpPr>
              <p:nvPr/>
            </p:nvSpPr>
            <p:spPr bwMode="auto">
              <a:xfrm>
                <a:off x="1133738" y="2675694"/>
                <a:ext cx="7651868"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r>
                  <a:rPr lang="zh-CN" altLang="en-US" sz="1200">
                    <a:solidFill>
                      <a:srgbClr val="000000"/>
                    </a:solidFill>
                    <a:latin typeface="华文楷体" panose="02010600040101010101" pitchFamily="2" charset="-122"/>
                    <a:cs typeface="Arial" panose="020B0604020202020204" pitchFamily="34" charset="0"/>
                  </a:rPr>
                  <a:t>分析多个变量与因变量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的关系，</a:t>
                </a:r>
                <a:r>
                  <a:rPr lang="en-US" altLang="zh-CN" sz="1200">
                    <a:solidFill>
                      <a:srgbClr val="000000"/>
                    </a:solidFill>
                    <a:latin typeface="华文楷体" panose="02010600040101010101" pitchFamily="2" charset="-122"/>
                    <a:cs typeface="Arial" panose="020B0604020202020204" pitchFamily="34" charset="0"/>
                  </a:rPr>
                  <a:t> X</a:t>
                </a:r>
                <a:r>
                  <a:rPr lang="zh-CN" altLang="en-US" sz="1200">
                    <a:solidFill>
                      <a:srgbClr val="000000"/>
                    </a:solidFill>
                    <a:latin typeface="华文楷体" panose="02010600040101010101" pitchFamily="2" charset="-122"/>
                    <a:cs typeface="Arial" panose="020B0604020202020204" pitchFamily="34" charset="0"/>
                  </a:rPr>
                  <a:t>与</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都是连续型变量，因变量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或其残差必须服从正态分布</a:t>
                </a:r>
                <a:endParaRPr lang="en-US" altLang="zh-CN" sz="1200">
                  <a:solidFill>
                    <a:srgbClr val="000000"/>
                  </a:solidFill>
                  <a:latin typeface="华文楷体" panose="02010600040101010101" pitchFamily="2" charset="-122"/>
                  <a:cs typeface="Arial" panose="020B0604020202020204" pitchFamily="34" charset="0"/>
                </a:endParaRPr>
              </a:p>
            </p:txBody>
          </p:sp>
        </p:grpSp>
        <p:grpSp>
          <p:nvGrpSpPr>
            <p:cNvPr id="8" name="组合 37">
              <a:extLst>
                <a:ext uri="{FF2B5EF4-FFF2-40B4-BE49-F238E27FC236}">
                  <a16:creationId xmlns:a16="http://schemas.microsoft.com/office/drawing/2014/main" id="{6697DB77-D3A3-445E-97D5-370BB6FAE63F}"/>
                </a:ext>
              </a:extLst>
            </p:cNvPr>
            <p:cNvGrpSpPr>
              <a:grpSpLocks/>
            </p:cNvGrpSpPr>
            <p:nvPr/>
          </p:nvGrpSpPr>
          <p:grpSpPr bwMode="auto">
            <a:xfrm>
              <a:off x="951998" y="2973126"/>
              <a:ext cx="7928289" cy="565048"/>
              <a:chOff x="951998" y="2973126"/>
              <a:chExt cx="7928289" cy="565048"/>
            </a:xfrm>
          </p:grpSpPr>
          <p:grpSp>
            <p:nvGrpSpPr>
              <p:cNvPr id="9" name="组合 34">
                <a:extLst>
                  <a:ext uri="{FF2B5EF4-FFF2-40B4-BE49-F238E27FC236}">
                    <a16:creationId xmlns:a16="http://schemas.microsoft.com/office/drawing/2014/main" id="{735AAED5-9616-479C-9F18-BBD1157AFC53}"/>
                  </a:ext>
                </a:extLst>
              </p:cNvPr>
              <p:cNvGrpSpPr>
                <a:grpSpLocks/>
              </p:cNvGrpSpPr>
              <p:nvPr/>
            </p:nvGrpSpPr>
            <p:grpSpPr bwMode="auto">
              <a:xfrm>
                <a:off x="951998" y="2973126"/>
                <a:ext cx="7928289" cy="565048"/>
                <a:chOff x="951998" y="3246251"/>
                <a:chExt cx="7928289" cy="565048"/>
              </a:xfrm>
            </p:grpSpPr>
            <p:sp>
              <p:nvSpPr>
                <p:cNvPr id="11" name="AutoShape 46">
                  <a:extLst>
                    <a:ext uri="{FF2B5EF4-FFF2-40B4-BE49-F238E27FC236}">
                      <a16:creationId xmlns:a16="http://schemas.microsoft.com/office/drawing/2014/main" id="{7BE6E598-5B73-4866-9BE4-011AEA5CE1EB}"/>
                    </a:ext>
                  </a:extLst>
                </p:cNvPr>
                <p:cNvSpPr>
                  <a:spLocks noChangeArrowheads="1"/>
                </p:cNvSpPr>
                <p:nvPr/>
              </p:nvSpPr>
              <p:spPr bwMode="gray">
                <a:xfrm>
                  <a:off x="995742" y="3389862"/>
                  <a:ext cx="7884545" cy="421437"/>
                </a:xfrm>
                <a:prstGeom prst="roundRect">
                  <a:avLst>
                    <a:gd name="adj" fmla="val 16667"/>
                  </a:avLst>
                </a:prstGeom>
                <a:solidFill>
                  <a:schemeClr val="hlink">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2" name="AutoShape 54">
                  <a:extLst>
                    <a:ext uri="{FF2B5EF4-FFF2-40B4-BE49-F238E27FC236}">
                      <a16:creationId xmlns:a16="http://schemas.microsoft.com/office/drawing/2014/main" id="{C39B1262-5E52-4714-B8F4-B11CD96F5EF5}"/>
                    </a:ext>
                  </a:extLst>
                </p:cNvPr>
                <p:cNvSpPr>
                  <a:spLocks noChangeArrowheads="1"/>
                </p:cNvSpPr>
                <p:nvPr/>
              </p:nvSpPr>
              <p:spPr bwMode="gray">
                <a:xfrm>
                  <a:off x="951998" y="3279830"/>
                  <a:ext cx="3954922" cy="235667"/>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19050">
                  <a:solidFill>
                    <a:schemeClr val="accent3">
                      <a:lumMod val="75000"/>
                    </a:schemeClr>
                  </a:solidFill>
                  <a:round/>
                  <a:headEnd/>
                  <a:tailEnd/>
                </a:ln>
                <a:effectLst/>
              </p:spPr>
              <p:txBody>
                <a:bodyPr wrap="none" anchor="ctr"/>
                <a:lstStyle/>
                <a:p>
                  <a:pPr eaLnBrk="1" hangingPunct="1">
                    <a:defRPr/>
                  </a:pPr>
                  <a:endParaRPr lang="zh-CN" altLang="en-US">
                    <a:solidFill>
                      <a:prstClr val="black"/>
                    </a:solidFill>
                    <a:latin typeface="Arial" charset="0"/>
                    <a:cs typeface="Arial" charset="0"/>
                  </a:endParaRPr>
                </a:p>
              </p:txBody>
            </p:sp>
            <p:sp>
              <p:nvSpPr>
                <p:cNvPr id="13" name="Rectangle 65">
                  <a:extLst>
                    <a:ext uri="{FF2B5EF4-FFF2-40B4-BE49-F238E27FC236}">
                      <a16:creationId xmlns:a16="http://schemas.microsoft.com/office/drawing/2014/main" id="{80BE9D1F-480D-4A36-B822-DE13E6B864C7}"/>
                    </a:ext>
                  </a:extLst>
                </p:cNvPr>
                <p:cNvSpPr>
                  <a:spLocks noChangeArrowheads="1"/>
                </p:cNvSpPr>
                <p:nvPr/>
              </p:nvSpPr>
              <p:spPr bwMode="gray">
                <a:xfrm>
                  <a:off x="1904980" y="3246251"/>
                  <a:ext cx="2002733" cy="31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1F3F5F"/>
                    </a:buClr>
                  </a:pPr>
                  <a:r>
                    <a:rPr lang="en-US" altLang="zh-CN" sz="1400" b="1">
                      <a:solidFill>
                        <a:srgbClr val="FFFFFF"/>
                      </a:solidFill>
                      <a:latin typeface="华文楷体" panose="02010600040101010101" pitchFamily="2" charset="-122"/>
                      <a:cs typeface="Arial" panose="020B0604020202020204" pitchFamily="34" charset="0"/>
                    </a:rPr>
                    <a:t>LOGISTIC</a:t>
                  </a:r>
                  <a:r>
                    <a:rPr lang="zh-CN" altLang="en-US" sz="1400" b="1">
                      <a:solidFill>
                        <a:srgbClr val="FFFFFF"/>
                      </a:solidFill>
                      <a:latin typeface="华文楷体" panose="02010600040101010101" pitchFamily="2" charset="-122"/>
                      <a:cs typeface="Arial" panose="020B0604020202020204" pitchFamily="34" charset="0"/>
                    </a:rPr>
                    <a:t>线性回归</a:t>
                  </a:r>
                  <a:endParaRPr lang="en-US" altLang="zh-CN" sz="1400" b="1">
                    <a:solidFill>
                      <a:srgbClr val="FFFFFF"/>
                    </a:solidFill>
                    <a:latin typeface="华文楷体" panose="02010600040101010101" pitchFamily="2" charset="-122"/>
                    <a:cs typeface="Arial" panose="020B0604020202020204" pitchFamily="34" charset="0"/>
                  </a:endParaRPr>
                </a:p>
              </p:txBody>
            </p:sp>
          </p:grpSp>
          <p:sp>
            <p:nvSpPr>
              <p:cNvPr id="10" name="Rectangle 68">
                <a:extLst>
                  <a:ext uri="{FF2B5EF4-FFF2-40B4-BE49-F238E27FC236}">
                    <a16:creationId xmlns:a16="http://schemas.microsoft.com/office/drawing/2014/main" id="{1E618A79-07E0-42EB-9D34-B50CD2AD3644}"/>
                  </a:ext>
                </a:extLst>
              </p:cNvPr>
              <p:cNvSpPr>
                <a:spLocks noChangeArrowheads="1"/>
              </p:cNvSpPr>
              <p:nvPr/>
            </p:nvSpPr>
            <p:spPr bwMode="auto">
              <a:xfrm>
                <a:off x="1121544" y="3218958"/>
                <a:ext cx="7651868" cy="30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r>
                  <a:rPr lang="zh-CN" altLang="en-US" sz="1200">
                    <a:solidFill>
                      <a:srgbClr val="000000"/>
                    </a:solidFill>
                    <a:latin typeface="华文楷体" panose="02010600040101010101" pitchFamily="2" charset="-122"/>
                    <a:cs typeface="Arial" panose="020B0604020202020204" pitchFamily="34" charset="0"/>
                  </a:rPr>
                  <a:t>分析多个变量与因变量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的关系，</a:t>
                </a:r>
                <a:r>
                  <a:rPr lang="en-US" altLang="zh-CN" sz="1200">
                    <a:solidFill>
                      <a:srgbClr val="000000"/>
                    </a:solidFill>
                    <a:latin typeface="华文楷体" panose="02010600040101010101" pitchFamily="2" charset="-122"/>
                    <a:cs typeface="Arial" panose="020B0604020202020204" pitchFamily="34" charset="0"/>
                  </a:rPr>
                  <a:t> Y</a:t>
                </a:r>
                <a:r>
                  <a:rPr lang="zh-CN" altLang="en-US" sz="1200">
                    <a:solidFill>
                      <a:srgbClr val="000000"/>
                    </a:solidFill>
                    <a:latin typeface="华文楷体" panose="02010600040101010101" pitchFamily="2" charset="-122"/>
                    <a:cs typeface="Arial" panose="020B0604020202020204" pitchFamily="34" charset="0"/>
                  </a:rPr>
                  <a:t>通常是离散型或定性变量，该模型对因变量</a:t>
                </a:r>
                <a:r>
                  <a:rPr lang="en-US" altLang="zh-CN" sz="1200">
                    <a:solidFill>
                      <a:srgbClr val="000000"/>
                    </a:solidFill>
                    <a:latin typeface="华文楷体" panose="02010600040101010101" pitchFamily="2" charset="-122"/>
                    <a:cs typeface="Arial" panose="020B0604020202020204" pitchFamily="34" charset="0"/>
                  </a:rPr>
                  <a:t>Y</a:t>
                </a:r>
                <a:r>
                  <a:rPr lang="zh-CN" altLang="en-US" sz="1200">
                    <a:solidFill>
                      <a:srgbClr val="000000"/>
                    </a:solidFill>
                    <a:latin typeface="华文楷体" panose="02010600040101010101" pitchFamily="2" charset="-122"/>
                    <a:cs typeface="Arial" panose="020B0604020202020204" pitchFamily="34" charset="0"/>
                  </a:rPr>
                  <a:t>的分布无要求</a:t>
                </a:r>
                <a:endParaRPr lang="en-US" altLang="zh-CN" sz="1200">
                  <a:solidFill>
                    <a:srgbClr val="000000"/>
                  </a:solidFill>
                  <a:latin typeface="华文楷体" panose="02010600040101010101" pitchFamily="2" charset="-122"/>
                  <a:cs typeface="Arial" panose="020B0604020202020204" pitchFamily="34" charset="0"/>
                </a:endParaRPr>
              </a:p>
            </p:txBody>
          </p:sp>
        </p:grpSp>
      </p:grpSp>
      <p:grpSp>
        <p:nvGrpSpPr>
          <p:cNvPr id="22" name="组合 56">
            <a:extLst>
              <a:ext uri="{FF2B5EF4-FFF2-40B4-BE49-F238E27FC236}">
                <a16:creationId xmlns:a16="http://schemas.microsoft.com/office/drawing/2014/main" id="{1A1ED37D-5D27-46FA-BEDD-E7EB84527FFB}"/>
              </a:ext>
            </a:extLst>
          </p:cNvPr>
          <p:cNvGrpSpPr>
            <a:grpSpLocks/>
          </p:cNvGrpSpPr>
          <p:nvPr/>
        </p:nvGrpSpPr>
        <p:grpSpPr bwMode="auto">
          <a:xfrm>
            <a:off x="2705100" y="4687388"/>
            <a:ext cx="7723188" cy="1560512"/>
            <a:chOff x="1239856" y="3662560"/>
            <a:chExt cx="7723874" cy="1560189"/>
          </a:xfrm>
        </p:grpSpPr>
        <p:sp>
          <p:nvSpPr>
            <p:cNvPr id="23" name="左大括号 22">
              <a:extLst>
                <a:ext uri="{FF2B5EF4-FFF2-40B4-BE49-F238E27FC236}">
                  <a16:creationId xmlns:a16="http://schemas.microsoft.com/office/drawing/2014/main" id="{86A0CD65-2875-4690-BF65-03B22475B655}"/>
                </a:ext>
              </a:extLst>
            </p:cNvPr>
            <p:cNvSpPr/>
            <p:nvPr/>
          </p:nvSpPr>
          <p:spPr bwMode="auto">
            <a:xfrm>
              <a:off x="1239856" y="3662560"/>
              <a:ext cx="244497" cy="1252278"/>
            </a:xfrm>
            <a:prstGeom prst="leftBrace">
              <a:avLst/>
            </a:prstGeom>
            <a:ln w="25400"/>
          </p:spPr>
          <p:style>
            <a:lnRef idx="1">
              <a:schemeClr val="accent4"/>
            </a:lnRef>
            <a:fillRef idx="0">
              <a:schemeClr val="accent4"/>
            </a:fillRef>
            <a:effectRef idx="0">
              <a:schemeClr val="accent4"/>
            </a:effectRef>
            <a:fontRef idx="minor">
              <a:schemeClr val="tx1"/>
            </a:fontRef>
          </p:style>
          <p:txBody>
            <a:bodyPr anchor="ctr"/>
            <a:lstStyle/>
            <a:p>
              <a:pPr algn="ctr" eaLnBrk="1" fontAlgn="auto" hangingPunct="1">
                <a:spcBef>
                  <a:spcPts val="0"/>
                </a:spcBef>
                <a:spcAft>
                  <a:spcPts val="0"/>
                </a:spcAft>
                <a:defRPr/>
              </a:pPr>
              <a:endParaRPr lang="zh-CN" altLang="en-US">
                <a:solidFill>
                  <a:prstClr val="black"/>
                </a:solidFill>
              </a:endParaRPr>
            </a:p>
          </p:txBody>
        </p:sp>
        <p:sp>
          <p:nvSpPr>
            <p:cNvPr id="24" name="TextBox 40">
              <a:extLst>
                <a:ext uri="{FF2B5EF4-FFF2-40B4-BE49-F238E27FC236}">
                  <a16:creationId xmlns:a16="http://schemas.microsoft.com/office/drawing/2014/main" id="{F0D72CED-1959-418B-B680-E6F4A67331DA}"/>
                </a:ext>
              </a:extLst>
            </p:cNvPr>
            <p:cNvSpPr txBox="1">
              <a:spLocks noChangeArrowheads="1"/>
            </p:cNvSpPr>
            <p:nvPr/>
          </p:nvSpPr>
          <p:spPr bwMode="auto">
            <a:xfrm>
              <a:off x="1484415" y="3827425"/>
              <a:ext cx="585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latin typeface="华文楷体" panose="02010600040101010101" pitchFamily="2" charset="-122"/>
                  <a:cs typeface="Arial" panose="020B0604020202020204" pitchFamily="34" charset="0"/>
                </a:rPr>
                <a:t>模型显著性：</a:t>
              </a:r>
              <a:r>
                <a:rPr lang="en-US" altLang="zh-CN" sz="1200">
                  <a:solidFill>
                    <a:srgbClr val="000000"/>
                  </a:solidFill>
                  <a:latin typeface="华文楷体" panose="02010600040101010101" pitchFamily="2" charset="-122"/>
                  <a:cs typeface="Arial" panose="020B0604020202020204" pitchFamily="34" charset="0"/>
                </a:rPr>
                <a:t>F</a:t>
              </a:r>
              <a:r>
                <a:rPr lang="zh-CN" altLang="en-US" sz="1200">
                  <a:solidFill>
                    <a:srgbClr val="000000"/>
                  </a:solidFill>
                  <a:latin typeface="华文楷体" panose="02010600040101010101" pitchFamily="2" charset="-122"/>
                  <a:cs typeface="Arial" panose="020B0604020202020204" pitchFamily="34" charset="0"/>
                </a:rPr>
                <a:t>检验，读取</a:t>
              </a:r>
              <a:r>
                <a:rPr lang="en-US" altLang="zh-CN" sz="1200">
                  <a:solidFill>
                    <a:srgbClr val="000000"/>
                  </a:solidFill>
                  <a:latin typeface="华文楷体" panose="02010600040101010101" pitchFamily="2" charset="-122"/>
                  <a:cs typeface="Arial" panose="020B0604020202020204" pitchFamily="34" charset="0"/>
                </a:rPr>
                <a:t>p</a:t>
              </a:r>
              <a:r>
                <a:rPr lang="zh-CN" altLang="en-US" sz="1200">
                  <a:solidFill>
                    <a:srgbClr val="000000"/>
                  </a:solidFill>
                  <a:latin typeface="华文楷体" panose="02010600040101010101" pitchFamily="2" charset="-122"/>
                  <a:cs typeface="Arial" panose="020B0604020202020204" pitchFamily="34" charset="0"/>
                </a:rPr>
                <a:t>值并同置信度比较，判断回归模型显著性</a:t>
              </a:r>
            </a:p>
          </p:txBody>
        </p:sp>
        <p:cxnSp>
          <p:nvCxnSpPr>
            <p:cNvPr id="25" name="直接连接符 24">
              <a:extLst>
                <a:ext uri="{FF2B5EF4-FFF2-40B4-BE49-F238E27FC236}">
                  <a16:creationId xmlns:a16="http://schemas.microsoft.com/office/drawing/2014/main" id="{547B5529-A360-4271-AE5B-AB1415A15930}"/>
                </a:ext>
              </a:extLst>
            </p:cNvPr>
            <p:cNvCxnSpPr/>
            <p:nvPr/>
          </p:nvCxnSpPr>
          <p:spPr>
            <a:xfrm>
              <a:off x="1354166" y="4287906"/>
              <a:ext cx="139712"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26" name="TextBox 46">
              <a:extLst>
                <a:ext uri="{FF2B5EF4-FFF2-40B4-BE49-F238E27FC236}">
                  <a16:creationId xmlns:a16="http://schemas.microsoft.com/office/drawing/2014/main" id="{DB2051AE-DC53-4DA2-8F68-F6EC8A67EBC7}"/>
                </a:ext>
              </a:extLst>
            </p:cNvPr>
            <p:cNvSpPr txBox="1">
              <a:spLocks noChangeArrowheads="1"/>
            </p:cNvSpPr>
            <p:nvPr/>
          </p:nvSpPr>
          <p:spPr bwMode="auto">
            <a:xfrm>
              <a:off x="1494316" y="4134200"/>
              <a:ext cx="6854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latin typeface="华文楷体" panose="02010600040101010101" pitchFamily="2" charset="-122"/>
                  <a:cs typeface="Arial" panose="020B0604020202020204" pitchFamily="34" charset="0"/>
                </a:rPr>
                <a:t>系数显著性：</a:t>
              </a:r>
              <a:r>
                <a:rPr lang="en-US" altLang="zh-CN" sz="1200">
                  <a:solidFill>
                    <a:srgbClr val="000000"/>
                  </a:solidFill>
                  <a:latin typeface="华文楷体" panose="02010600040101010101" pitchFamily="2" charset="-122"/>
                  <a:cs typeface="Arial" panose="020B0604020202020204" pitchFamily="34" charset="0"/>
                </a:rPr>
                <a:t>t</a:t>
              </a:r>
              <a:r>
                <a:rPr lang="zh-CN" altLang="en-US" sz="1200">
                  <a:solidFill>
                    <a:srgbClr val="000000"/>
                  </a:solidFill>
                  <a:latin typeface="华文楷体" panose="02010600040101010101" pitchFamily="2" charset="-122"/>
                  <a:cs typeface="Arial" panose="020B0604020202020204" pitchFamily="34" charset="0"/>
                </a:rPr>
                <a:t>检验，读取</a:t>
              </a:r>
              <a:r>
                <a:rPr lang="en-US" altLang="zh-CN" sz="1200">
                  <a:solidFill>
                    <a:srgbClr val="000000"/>
                  </a:solidFill>
                  <a:latin typeface="华文楷体" panose="02010600040101010101" pitchFamily="2" charset="-122"/>
                  <a:cs typeface="Arial" panose="020B0604020202020204" pitchFamily="34" charset="0"/>
                </a:rPr>
                <a:t>p</a:t>
              </a:r>
              <a:r>
                <a:rPr lang="zh-CN" altLang="en-US" sz="1200">
                  <a:solidFill>
                    <a:srgbClr val="000000"/>
                  </a:solidFill>
                  <a:latin typeface="华文楷体" panose="02010600040101010101" pitchFamily="2" charset="-122"/>
                  <a:cs typeface="Arial" panose="020B0604020202020204" pitchFamily="34" charset="0"/>
                </a:rPr>
                <a:t>值并同置信度比较，判断该自变量是否显著影响因变量</a:t>
              </a:r>
            </a:p>
          </p:txBody>
        </p:sp>
        <p:sp>
          <p:nvSpPr>
            <p:cNvPr id="27" name="TextBox 47">
              <a:extLst>
                <a:ext uri="{FF2B5EF4-FFF2-40B4-BE49-F238E27FC236}">
                  <a16:creationId xmlns:a16="http://schemas.microsoft.com/office/drawing/2014/main" id="{7E6414C5-192F-482D-A0DB-D8F73021FE10}"/>
                </a:ext>
              </a:extLst>
            </p:cNvPr>
            <p:cNvSpPr txBox="1">
              <a:spLocks noChangeArrowheads="1"/>
            </p:cNvSpPr>
            <p:nvPr/>
          </p:nvSpPr>
          <p:spPr bwMode="auto">
            <a:xfrm>
              <a:off x="1516091" y="4690350"/>
              <a:ext cx="977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latin typeface="华文楷体" panose="02010600040101010101" pitchFamily="2" charset="-122"/>
                  <a:cs typeface="Arial" panose="020B0604020202020204" pitchFamily="34" charset="0"/>
                </a:rPr>
                <a:t>拟合优度</a:t>
              </a:r>
            </a:p>
          </p:txBody>
        </p:sp>
        <p:sp>
          <p:nvSpPr>
            <p:cNvPr id="28" name="左大括号 27">
              <a:extLst>
                <a:ext uri="{FF2B5EF4-FFF2-40B4-BE49-F238E27FC236}">
                  <a16:creationId xmlns:a16="http://schemas.microsoft.com/office/drawing/2014/main" id="{03D0C8B3-F89B-443A-B2F3-DD4B5957B036}"/>
                </a:ext>
              </a:extLst>
            </p:cNvPr>
            <p:cNvSpPr/>
            <p:nvPr/>
          </p:nvSpPr>
          <p:spPr bwMode="auto">
            <a:xfrm>
              <a:off x="2365494" y="4619624"/>
              <a:ext cx="200043" cy="461867"/>
            </a:xfrm>
            <a:prstGeom prst="leftBrace">
              <a:avLst/>
            </a:prstGeom>
            <a:ln w="25400"/>
          </p:spPr>
          <p:style>
            <a:lnRef idx="1">
              <a:schemeClr val="accent4"/>
            </a:lnRef>
            <a:fillRef idx="0">
              <a:schemeClr val="accent4"/>
            </a:fillRef>
            <a:effectRef idx="0">
              <a:schemeClr val="accent4"/>
            </a:effectRef>
            <a:fontRef idx="minor">
              <a:schemeClr val="tx1"/>
            </a:fontRef>
          </p:style>
          <p:txBody>
            <a:bodyPr anchor="ctr"/>
            <a:lstStyle/>
            <a:p>
              <a:pPr algn="ctr" eaLnBrk="1" fontAlgn="auto" hangingPunct="1">
                <a:spcBef>
                  <a:spcPts val="0"/>
                </a:spcBef>
                <a:spcAft>
                  <a:spcPts val="0"/>
                </a:spcAft>
                <a:defRPr/>
              </a:pPr>
              <a:endParaRPr lang="zh-CN" altLang="en-US">
                <a:solidFill>
                  <a:prstClr val="black"/>
                </a:solidFill>
              </a:endParaRPr>
            </a:p>
          </p:txBody>
        </p:sp>
        <p:sp>
          <p:nvSpPr>
            <p:cNvPr id="29" name="TextBox 51">
              <a:extLst>
                <a:ext uri="{FF2B5EF4-FFF2-40B4-BE49-F238E27FC236}">
                  <a16:creationId xmlns:a16="http://schemas.microsoft.com/office/drawing/2014/main" id="{88E85A7C-E8F6-4B81-9D5C-6BB1B71C0900}"/>
                </a:ext>
              </a:extLst>
            </p:cNvPr>
            <p:cNvSpPr txBox="1">
              <a:spLocks noChangeArrowheads="1"/>
            </p:cNvSpPr>
            <p:nvPr/>
          </p:nvSpPr>
          <p:spPr bwMode="auto">
            <a:xfrm>
              <a:off x="2565073" y="4452849"/>
              <a:ext cx="63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残差检验：绘制残差图（标准化残差直方图及散点图），检验残差的正态性及独立性，若所描绘的点都在以</a:t>
              </a:r>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为横轴的直线上下随机散布，则回归直线对各个观测值的拟合情况良好</a:t>
              </a:r>
            </a:p>
          </p:txBody>
        </p:sp>
        <p:sp>
          <p:nvSpPr>
            <p:cNvPr id="30" name="TextBox 52">
              <a:extLst>
                <a:ext uri="{FF2B5EF4-FFF2-40B4-BE49-F238E27FC236}">
                  <a16:creationId xmlns:a16="http://schemas.microsoft.com/office/drawing/2014/main" id="{BDB645F3-77C5-45D0-819C-E6E40B13B8EA}"/>
                </a:ext>
              </a:extLst>
            </p:cNvPr>
            <p:cNvSpPr txBox="1">
              <a:spLocks noChangeArrowheads="1"/>
            </p:cNvSpPr>
            <p:nvPr/>
          </p:nvSpPr>
          <p:spPr bwMode="auto">
            <a:xfrm>
              <a:off x="2574973" y="4890249"/>
              <a:ext cx="63887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决定系数：       度量自变量对因变量变化的解释程度，愈接近</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则线性关系愈强</a:t>
              </a:r>
            </a:p>
          </p:txBody>
        </p:sp>
        <p:graphicFrame>
          <p:nvGraphicFramePr>
            <p:cNvPr id="31" name="Object 3">
              <a:extLst>
                <a:ext uri="{FF2B5EF4-FFF2-40B4-BE49-F238E27FC236}">
                  <a16:creationId xmlns:a16="http://schemas.microsoft.com/office/drawing/2014/main" id="{DBB70AF8-84D7-4FB4-9C55-436F26CA628F}"/>
                </a:ext>
              </a:extLst>
            </p:cNvPr>
            <p:cNvGraphicFramePr>
              <a:graphicFrameLocks noChangeAspect="1"/>
            </p:cNvGraphicFramePr>
            <p:nvPr/>
          </p:nvGraphicFramePr>
          <p:xfrm>
            <a:off x="3450961" y="4937749"/>
            <a:ext cx="285000" cy="285000"/>
          </p:xfrm>
          <a:graphic>
            <a:graphicData uri="http://schemas.openxmlformats.org/presentationml/2006/ole">
              <mc:AlternateContent xmlns:mc="http://schemas.openxmlformats.org/markup-compatibility/2006">
                <mc:Choice xmlns:v="urn:schemas-microsoft-com:vml" Requires="v">
                  <p:oleObj name="Equation" r:id="rId2" imgW="253780" imgH="253780" progId="Equation.DSMT4">
                    <p:embed/>
                  </p:oleObj>
                </mc:Choice>
                <mc:Fallback>
                  <p:oleObj name="Equation" r:id="rId2" imgW="253780" imgH="253780" progId="Equation.DSMT4">
                    <p:embed/>
                    <p:pic>
                      <p:nvPicPr>
                        <p:cNvPr id="56336" name="Object 3">
                          <a:extLst>
                            <a:ext uri="{FF2B5EF4-FFF2-40B4-BE49-F238E27FC236}">
                              <a16:creationId xmlns:a16="http://schemas.microsoft.com/office/drawing/2014/main" id="{4BA32A42-3B6A-46A1-ADE5-A7A1A07AC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961" y="4937749"/>
                          <a:ext cx="285000" cy="2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32" name="直接连接符 31">
            <a:extLst>
              <a:ext uri="{FF2B5EF4-FFF2-40B4-BE49-F238E27FC236}">
                <a16:creationId xmlns:a16="http://schemas.microsoft.com/office/drawing/2014/main" id="{E6EB9F18-A874-4D71-BA5E-21F8A7B0E16D}"/>
              </a:ext>
            </a:extLst>
          </p:cNvPr>
          <p:cNvCxnSpPr/>
          <p:nvPr/>
        </p:nvCxnSpPr>
        <p:spPr>
          <a:xfrm>
            <a:off x="2840039" y="5025525"/>
            <a:ext cx="141287"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33" name="TextBox 62">
            <a:extLst>
              <a:ext uri="{FF2B5EF4-FFF2-40B4-BE49-F238E27FC236}">
                <a16:creationId xmlns:a16="http://schemas.microsoft.com/office/drawing/2014/main" id="{D1ADC51B-76E3-43CB-8CDA-BFE76A2E272C}"/>
              </a:ext>
            </a:extLst>
          </p:cNvPr>
          <p:cNvSpPr txBox="1">
            <a:spLocks noChangeArrowheads="1"/>
          </p:cNvSpPr>
          <p:nvPr/>
        </p:nvSpPr>
        <p:spPr bwMode="auto">
          <a:xfrm>
            <a:off x="2959100" y="4552451"/>
            <a:ext cx="585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latin typeface="华文楷体" panose="02010600040101010101" pitchFamily="2" charset="-122"/>
                <a:cs typeface="Arial" panose="020B0604020202020204" pitchFamily="34" charset="0"/>
              </a:rPr>
              <a:t>样本容量：</a:t>
            </a:r>
            <a:r>
              <a:rPr lang="en-US" altLang="zh-CN" sz="1200">
                <a:solidFill>
                  <a:srgbClr val="000000"/>
                </a:solidFill>
                <a:latin typeface="华文楷体" panose="02010600040101010101" pitchFamily="2" charset="-122"/>
                <a:cs typeface="Arial" panose="020B0604020202020204" pitchFamily="34" charset="0"/>
              </a:rPr>
              <a:t>n ≥30</a:t>
            </a:r>
            <a:r>
              <a:rPr lang="zh-CN" altLang="en-US" sz="1200">
                <a:solidFill>
                  <a:srgbClr val="000000"/>
                </a:solidFill>
                <a:latin typeface="华文楷体" panose="02010600040101010101" pitchFamily="2" charset="-122"/>
                <a:cs typeface="Arial" panose="020B0604020202020204" pitchFamily="34" charset="0"/>
              </a:rPr>
              <a:t>或</a:t>
            </a:r>
            <a:r>
              <a:rPr lang="en-US" altLang="zh-CN" sz="1200">
                <a:solidFill>
                  <a:srgbClr val="000000"/>
                </a:solidFill>
                <a:latin typeface="华文楷体" panose="02010600040101010101" pitchFamily="2" charset="-122"/>
                <a:cs typeface="Arial" panose="020B0604020202020204" pitchFamily="34" charset="0"/>
              </a:rPr>
              <a:t>n ≥3(p+1)</a:t>
            </a:r>
            <a:r>
              <a:rPr lang="zh-CN" altLang="en-US" sz="1200">
                <a:solidFill>
                  <a:srgbClr val="000000"/>
                </a:solidFill>
                <a:latin typeface="华文楷体" panose="02010600040101010101" pitchFamily="2" charset="-122"/>
                <a:cs typeface="Arial" panose="020B0604020202020204" pitchFamily="34" charset="0"/>
              </a:rPr>
              <a:t>；其中</a:t>
            </a:r>
            <a:r>
              <a:rPr lang="en-US" altLang="zh-CN" sz="1200">
                <a:solidFill>
                  <a:srgbClr val="000000"/>
                </a:solidFill>
                <a:latin typeface="华文楷体" panose="02010600040101010101" pitchFamily="2" charset="-122"/>
                <a:cs typeface="Arial" panose="020B0604020202020204" pitchFamily="34" charset="0"/>
              </a:rPr>
              <a:t>n</a:t>
            </a:r>
            <a:r>
              <a:rPr lang="zh-CN" altLang="en-US" sz="1200">
                <a:solidFill>
                  <a:srgbClr val="000000"/>
                </a:solidFill>
                <a:latin typeface="华文楷体" panose="02010600040101010101" pitchFamily="2" charset="-122"/>
                <a:cs typeface="Arial" panose="020B0604020202020204" pitchFamily="34" charset="0"/>
              </a:rPr>
              <a:t>为样本容量，</a:t>
            </a:r>
            <a:r>
              <a:rPr lang="en-US" altLang="zh-CN" sz="1200">
                <a:solidFill>
                  <a:srgbClr val="000000"/>
                </a:solidFill>
                <a:latin typeface="华文楷体" panose="02010600040101010101" pitchFamily="2" charset="-122"/>
                <a:cs typeface="Arial" panose="020B0604020202020204" pitchFamily="34" charset="0"/>
              </a:rPr>
              <a:t>p</a:t>
            </a:r>
            <a:r>
              <a:rPr lang="zh-CN" altLang="en-US" sz="1200">
                <a:solidFill>
                  <a:srgbClr val="000000"/>
                </a:solidFill>
                <a:latin typeface="华文楷体" panose="02010600040101010101" pitchFamily="2" charset="-122"/>
                <a:cs typeface="Arial" panose="020B0604020202020204" pitchFamily="34" charset="0"/>
              </a:rPr>
              <a:t>为自变量数目</a:t>
            </a:r>
          </a:p>
        </p:txBody>
      </p:sp>
    </p:spTree>
    <p:extLst>
      <p:ext uri="{BB962C8B-B14F-4D97-AF65-F5344CB8AC3E}">
        <p14:creationId xmlns:p14="http://schemas.microsoft.com/office/powerpoint/2010/main" val="197766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6DFA0-1932-46BB-86F0-0687D3B343BD}"/>
              </a:ext>
            </a:extLst>
          </p:cNvPr>
          <p:cNvSpPr>
            <a:spLocks noGrp="1"/>
          </p:cNvSpPr>
          <p:nvPr>
            <p:ph type="title"/>
          </p:nvPr>
        </p:nvSpPr>
        <p:spPr/>
        <p:txBody>
          <a:bodyPr/>
          <a:lstStyle/>
          <a:p>
            <a:r>
              <a:rPr lang="zh-CN" altLang="en-US" dirty="0"/>
              <a:t>分类模型评估</a:t>
            </a:r>
          </a:p>
        </p:txBody>
      </p:sp>
      <p:sp>
        <p:nvSpPr>
          <p:cNvPr id="3" name="灯片编号占位符 2">
            <a:extLst>
              <a:ext uri="{FF2B5EF4-FFF2-40B4-BE49-F238E27FC236}">
                <a16:creationId xmlns:a16="http://schemas.microsoft.com/office/drawing/2014/main" id="{E98CBE34-7530-4E30-9CB1-4489D3C781FB}"/>
              </a:ext>
            </a:extLst>
          </p:cNvPr>
          <p:cNvSpPr>
            <a:spLocks noGrp="1"/>
          </p:cNvSpPr>
          <p:nvPr>
            <p:ph type="sldNum" sz="quarter" idx="12"/>
          </p:nvPr>
        </p:nvSpPr>
        <p:spPr/>
        <p:txBody>
          <a:bodyPr/>
          <a:lstStyle/>
          <a:p>
            <a:fld id="{E9982F2F-007C-48EF-ACAA-A879DE0C084A}" type="slidenum">
              <a:rPr lang="zh-CN" altLang="en-US" smtClean="0"/>
              <a:pPr/>
              <a:t>16</a:t>
            </a:fld>
            <a:endParaRPr lang="zh-CN" altLang="en-US" dirty="0"/>
          </a:p>
        </p:txBody>
      </p:sp>
      <p:sp>
        <p:nvSpPr>
          <p:cNvPr id="4" name="圆角矩形 28">
            <a:extLst>
              <a:ext uri="{FF2B5EF4-FFF2-40B4-BE49-F238E27FC236}">
                <a16:creationId xmlns:a16="http://schemas.microsoft.com/office/drawing/2014/main" id="{22714D1B-8384-42CB-AE5D-C98FB6E2F170}"/>
              </a:ext>
            </a:extLst>
          </p:cNvPr>
          <p:cNvSpPr/>
          <p:nvPr/>
        </p:nvSpPr>
        <p:spPr>
          <a:xfrm>
            <a:off x="3024189" y="4543090"/>
            <a:ext cx="7424737" cy="1479550"/>
          </a:xfrm>
          <a:prstGeom prst="roundRect">
            <a:avLst/>
          </a:prstGeom>
          <a:solidFill>
            <a:srgbClr val="CCFFCC"/>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5" name="圆角矩形 27">
            <a:extLst>
              <a:ext uri="{FF2B5EF4-FFF2-40B4-BE49-F238E27FC236}">
                <a16:creationId xmlns:a16="http://schemas.microsoft.com/office/drawing/2014/main" id="{0893F4D0-3226-42FF-AEF2-D52F19C6D093}"/>
              </a:ext>
            </a:extLst>
          </p:cNvPr>
          <p:cNvSpPr/>
          <p:nvPr/>
        </p:nvSpPr>
        <p:spPr>
          <a:xfrm>
            <a:off x="3005139" y="2955591"/>
            <a:ext cx="7424737" cy="1577975"/>
          </a:xfrm>
          <a:prstGeom prst="roundRect">
            <a:avLst/>
          </a:prstGeom>
          <a:solidFill>
            <a:srgbClr val="CCFFCC"/>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 name="圆角矩形 26">
            <a:extLst>
              <a:ext uri="{FF2B5EF4-FFF2-40B4-BE49-F238E27FC236}">
                <a16:creationId xmlns:a16="http://schemas.microsoft.com/office/drawing/2014/main" id="{42A11385-E079-42D6-B5AC-DBC4BF3FF5CE}"/>
              </a:ext>
            </a:extLst>
          </p:cNvPr>
          <p:cNvSpPr/>
          <p:nvPr/>
        </p:nvSpPr>
        <p:spPr>
          <a:xfrm>
            <a:off x="2976563" y="1509378"/>
            <a:ext cx="7300912" cy="1446212"/>
          </a:xfrm>
          <a:prstGeom prst="roundRect">
            <a:avLst/>
          </a:prstGeom>
          <a:solidFill>
            <a:srgbClr val="CCFFCC"/>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7" name="圆角矩形 5">
            <a:extLst>
              <a:ext uri="{FF2B5EF4-FFF2-40B4-BE49-F238E27FC236}">
                <a16:creationId xmlns:a16="http://schemas.microsoft.com/office/drawing/2014/main" id="{E30FBEFE-7E71-4140-8C56-FBE5B16EDA88}"/>
              </a:ext>
            </a:extLst>
          </p:cNvPr>
          <p:cNvSpPr/>
          <p:nvPr/>
        </p:nvSpPr>
        <p:spPr>
          <a:xfrm>
            <a:off x="1715069" y="936567"/>
            <a:ext cx="2497540" cy="421999"/>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sz="1400" dirty="0">
                <a:solidFill>
                  <a:prstClr val="white"/>
                </a:solidFill>
              </a:rPr>
              <a:t>分类模型评估</a:t>
            </a:r>
            <a:endParaRPr lang="en-US" altLang="zh-CN" sz="1400" dirty="0">
              <a:solidFill>
                <a:prstClr val="white"/>
              </a:solidFill>
            </a:endParaRPr>
          </a:p>
        </p:txBody>
      </p:sp>
      <p:sp>
        <p:nvSpPr>
          <p:cNvPr id="8" name="下箭头 16">
            <a:extLst>
              <a:ext uri="{FF2B5EF4-FFF2-40B4-BE49-F238E27FC236}">
                <a16:creationId xmlns:a16="http://schemas.microsoft.com/office/drawing/2014/main" id="{3F1DB84F-F50F-482B-940E-5C1D6341E24E}"/>
              </a:ext>
            </a:extLst>
          </p:cNvPr>
          <p:cNvSpPr/>
          <p:nvPr/>
        </p:nvSpPr>
        <p:spPr>
          <a:xfrm>
            <a:off x="1870076" y="1652254"/>
            <a:ext cx="809625" cy="2917825"/>
          </a:xfrm>
          <a:prstGeom prst="downArrow">
            <a:avLst/>
          </a:prstGeom>
          <a:solidFill>
            <a:schemeClr val="tx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圆角矩形 19">
            <a:extLst>
              <a:ext uri="{FF2B5EF4-FFF2-40B4-BE49-F238E27FC236}">
                <a16:creationId xmlns:a16="http://schemas.microsoft.com/office/drawing/2014/main" id="{8F6B0C1C-678F-4BEE-833D-2EFAD2CFAB94}"/>
              </a:ext>
            </a:extLst>
          </p:cNvPr>
          <p:cNvSpPr/>
          <p:nvPr/>
        </p:nvSpPr>
        <p:spPr>
          <a:xfrm>
            <a:off x="1714501" y="3166728"/>
            <a:ext cx="1249363" cy="430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效果指标</a:t>
            </a:r>
          </a:p>
        </p:txBody>
      </p:sp>
      <p:sp>
        <p:nvSpPr>
          <p:cNvPr id="10" name="圆角矩形 21">
            <a:extLst>
              <a:ext uri="{FF2B5EF4-FFF2-40B4-BE49-F238E27FC236}">
                <a16:creationId xmlns:a16="http://schemas.microsoft.com/office/drawing/2014/main" id="{AB814CF3-9D83-4ADA-A345-8828EB26AA06}"/>
              </a:ext>
            </a:extLst>
          </p:cNvPr>
          <p:cNvSpPr/>
          <p:nvPr/>
        </p:nvSpPr>
        <p:spPr>
          <a:xfrm>
            <a:off x="1714501" y="1660191"/>
            <a:ext cx="1249363" cy="422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测试集选取</a:t>
            </a:r>
          </a:p>
        </p:txBody>
      </p:sp>
      <p:sp>
        <p:nvSpPr>
          <p:cNvPr id="11" name="圆角矩形 22">
            <a:extLst>
              <a:ext uri="{FF2B5EF4-FFF2-40B4-BE49-F238E27FC236}">
                <a16:creationId xmlns:a16="http://schemas.microsoft.com/office/drawing/2014/main" id="{E3A977FC-A498-435D-B965-9479CA6F9995}"/>
              </a:ext>
            </a:extLst>
          </p:cNvPr>
          <p:cNvSpPr/>
          <p:nvPr/>
        </p:nvSpPr>
        <p:spPr>
          <a:xfrm>
            <a:off x="1714501" y="4570079"/>
            <a:ext cx="1249363" cy="471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指标呈现</a:t>
            </a:r>
          </a:p>
        </p:txBody>
      </p:sp>
      <p:sp>
        <p:nvSpPr>
          <p:cNvPr id="12" name="TextBox 29">
            <a:extLst>
              <a:ext uri="{FF2B5EF4-FFF2-40B4-BE49-F238E27FC236}">
                <a16:creationId xmlns:a16="http://schemas.microsoft.com/office/drawing/2014/main" id="{65DAA209-2A68-4909-81DD-CAD5DD9B2F45}"/>
              </a:ext>
            </a:extLst>
          </p:cNvPr>
          <p:cNvSpPr txBox="1">
            <a:spLocks noChangeArrowheads="1"/>
          </p:cNvSpPr>
          <p:nvPr/>
        </p:nvSpPr>
        <p:spPr bwMode="auto">
          <a:xfrm>
            <a:off x="3292475" y="1571290"/>
            <a:ext cx="24828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保持法</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随机二次抽样</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交叉验证</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自助法</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en-US" altLang="zh-CN" sz="1400">
                <a:solidFill>
                  <a:srgbClr val="000000"/>
                </a:solidFill>
                <a:latin typeface="华文楷体" panose="02010600040101010101" pitchFamily="2" charset="-122"/>
                <a:cs typeface="Arial" panose="020B0604020202020204" pitchFamily="34" charset="0"/>
              </a:rPr>
              <a:t>……</a:t>
            </a:r>
          </a:p>
        </p:txBody>
      </p:sp>
      <p:sp>
        <p:nvSpPr>
          <p:cNvPr id="13" name="五边形 31">
            <a:extLst>
              <a:ext uri="{FF2B5EF4-FFF2-40B4-BE49-F238E27FC236}">
                <a16:creationId xmlns:a16="http://schemas.microsoft.com/office/drawing/2014/main" id="{93E904D1-8A29-41D3-9E58-E696BEEAFAA4}"/>
              </a:ext>
            </a:extLst>
          </p:cNvPr>
          <p:cNvSpPr/>
          <p:nvPr/>
        </p:nvSpPr>
        <p:spPr>
          <a:xfrm>
            <a:off x="3005139" y="3174665"/>
            <a:ext cx="1050925" cy="431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基于统计</a:t>
            </a:r>
          </a:p>
        </p:txBody>
      </p:sp>
      <p:sp>
        <p:nvSpPr>
          <p:cNvPr id="14" name="五边形 32">
            <a:extLst>
              <a:ext uri="{FF2B5EF4-FFF2-40B4-BE49-F238E27FC236}">
                <a16:creationId xmlns:a16="http://schemas.microsoft.com/office/drawing/2014/main" id="{6CD25A1C-D690-4E36-ACAA-9AE3ABD78BC8}"/>
              </a:ext>
            </a:extLst>
          </p:cNvPr>
          <p:cNvSpPr/>
          <p:nvPr/>
        </p:nvSpPr>
        <p:spPr>
          <a:xfrm>
            <a:off x="3005139" y="3882690"/>
            <a:ext cx="1050925" cy="395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基于比率</a:t>
            </a:r>
          </a:p>
        </p:txBody>
      </p:sp>
      <p:sp>
        <p:nvSpPr>
          <p:cNvPr id="15" name="TextBox 33">
            <a:extLst>
              <a:ext uri="{FF2B5EF4-FFF2-40B4-BE49-F238E27FC236}">
                <a16:creationId xmlns:a16="http://schemas.microsoft.com/office/drawing/2014/main" id="{FBC7C25E-FE19-465E-AB39-6F07CF8185DA}"/>
              </a:ext>
            </a:extLst>
          </p:cNvPr>
          <p:cNvSpPr txBox="1">
            <a:spLocks noChangeArrowheads="1"/>
          </p:cNvSpPr>
          <p:nvPr/>
        </p:nvSpPr>
        <p:spPr bwMode="auto">
          <a:xfrm>
            <a:off x="4097338" y="3236579"/>
            <a:ext cx="6005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latin typeface="华文楷体" panose="02010600040101010101" pitchFamily="2" charset="-122"/>
                <a:cs typeface="Arial" panose="020B0604020202020204" pitchFamily="34" charset="0"/>
              </a:rPr>
              <a:t>误差、离差、</a:t>
            </a:r>
            <a:r>
              <a:rPr lang="en-US" altLang="zh-CN" sz="1400">
                <a:solidFill>
                  <a:srgbClr val="000000"/>
                </a:solidFill>
                <a:latin typeface="华文楷体" panose="02010600040101010101" pitchFamily="2" charset="-122"/>
                <a:cs typeface="Arial" panose="020B0604020202020204" pitchFamily="34" charset="0"/>
              </a:rPr>
              <a:t>Kappa</a:t>
            </a:r>
            <a:r>
              <a:rPr lang="zh-CN" altLang="en-US" sz="1400">
                <a:solidFill>
                  <a:srgbClr val="000000"/>
                </a:solidFill>
                <a:latin typeface="华文楷体" panose="02010600040101010101" pitchFamily="2" charset="-122"/>
                <a:cs typeface="Arial" panose="020B0604020202020204" pitchFamily="34" charset="0"/>
              </a:rPr>
              <a:t>统计量、</a:t>
            </a:r>
            <a:r>
              <a:rPr lang="en-US" altLang="zh-CN" sz="1400">
                <a:solidFill>
                  <a:srgbClr val="000000"/>
                </a:solidFill>
                <a:latin typeface="华文楷体" panose="02010600040101010101" pitchFamily="2" charset="-122"/>
                <a:cs typeface="Arial" panose="020B0604020202020204" pitchFamily="34" charset="0"/>
              </a:rPr>
              <a:t> </a:t>
            </a:r>
            <a:r>
              <a:rPr lang="zh-CN" altLang="en-US" sz="1400">
                <a:solidFill>
                  <a:srgbClr val="000000"/>
                </a:solidFill>
                <a:latin typeface="华文楷体" panose="02010600040101010101" pitchFamily="2" charset="-122"/>
                <a:cs typeface="Arial" panose="020B0604020202020204" pitchFamily="34" charset="0"/>
              </a:rPr>
              <a:t>准确率置信区间、错误率观测差</a:t>
            </a:r>
            <a:r>
              <a:rPr lang="en-US" altLang="zh-CN" sz="1400">
                <a:solidFill>
                  <a:srgbClr val="000000"/>
                </a:solidFill>
                <a:latin typeface="华文楷体" panose="02010600040101010101" pitchFamily="2" charset="-122"/>
                <a:cs typeface="Arial" panose="020B0604020202020204" pitchFamily="34" charset="0"/>
              </a:rPr>
              <a:t>……</a:t>
            </a:r>
            <a:endParaRPr lang="zh-CN" altLang="en-US" sz="1400">
              <a:solidFill>
                <a:srgbClr val="000000"/>
              </a:solidFill>
              <a:latin typeface="华文楷体" panose="02010600040101010101" pitchFamily="2" charset="-122"/>
              <a:cs typeface="Arial" panose="020B0604020202020204" pitchFamily="34" charset="0"/>
            </a:endParaRPr>
          </a:p>
        </p:txBody>
      </p:sp>
      <p:sp>
        <p:nvSpPr>
          <p:cNvPr id="16" name="圆角矩形 35">
            <a:extLst>
              <a:ext uri="{FF2B5EF4-FFF2-40B4-BE49-F238E27FC236}">
                <a16:creationId xmlns:a16="http://schemas.microsoft.com/office/drawing/2014/main" id="{7C3779A8-7049-41ED-81F2-4080244F9208}"/>
              </a:ext>
            </a:extLst>
          </p:cNvPr>
          <p:cNvSpPr/>
          <p:nvPr/>
        </p:nvSpPr>
        <p:spPr>
          <a:xfrm>
            <a:off x="3389314" y="5011404"/>
            <a:ext cx="1087437" cy="37782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混淆矩阵</a:t>
            </a:r>
          </a:p>
        </p:txBody>
      </p:sp>
      <p:sp>
        <p:nvSpPr>
          <p:cNvPr id="17" name="圆角矩形 127">
            <a:extLst>
              <a:ext uri="{FF2B5EF4-FFF2-40B4-BE49-F238E27FC236}">
                <a16:creationId xmlns:a16="http://schemas.microsoft.com/office/drawing/2014/main" id="{62F21568-DAFD-4B10-99DA-5A78B3CA0117}"/>
              </a:ext>
            </a:extLst>
          </p:cNvPr>
          <p:cNvSpPr/>
          <p:nvPr/>
        </p:nvSpPr>
        <p:spPr>
          <a:xfrm>
            <a:off x="4570414" y="5016166"/>
            <a:ext cx="1087437" cy="37941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400" dirty="0">
                <a:solidFill>
                  <a:prstClr val="black"/>
                </a:solidFill>
              </a:rPr>
              <a:t>ROC</a:t>
            </a:r>
            <a:r>
              <a:rPr lang="zh-CN" altLang="en-US" sz="1400" dirty="0">
                <a:solidFill>
                  <a:prstClr val="black"/>
                </a:solidFill>
              </a:rPr>
              <a:t>曲线</a:t>
            </a:r>
          </a:p>
        </p:txBody>
      </p:sp>
      <p:sp>
        <p:nvSpPr>
          <p:cNvPr id="18" name="圆角矩形 128">
            <a:extLst>
              <a:ext uri="{FF2B5EF4-FFF2-40B4-BE49-F238E27FC236}">
                <a16:creationId xmlns:a16="http://schemas.microsoft.com/office/drawing/2014/main" id="{7A6A870A-DD51-447D-8CB5-BDE39F4474E9}"/>
              </a:ext>
            </a:extLst>
          </p:cNvPr>
          <p:cNvSpPr/>
          <p:nvPr/>
        </p:nvSpPr>
        <p:spPr>
          <a:xfrm>
            <a:off x="5751514" y="5001878"/>
            <a:ext cx="1087437" cy="37941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400" dirty="0">
                <a:solidFill>
                  <a:prstClr val="black"/>
                </a:solidFill>
              </a:rPr>
              <a:t>KS</a:t>
            </a:r>
            <a:r>
              <a:rPr lang="zh-CN" altLang="en-US" sz="1400" dirty="0">
                <a:solidFill>
                  <a:prstClr val="black"/>
                </a:solidFill>
              </a:rPr>
              <a:t>曲线</a:t>
            </a:r>
          </a:p>
        </p:txBody>
      </p:sp>
      <p:sp>
        <p:nvSpPr>
          <p:cNvPr id="19" name="圆角矩形 129">
            <a:extLst>
              <a:ext uri="{FF2B5EF4-FFF2-40B4-BE49-F238E27FC236}">
                <a16:creationId xmlns:a16="http://schemas.microsoft.com/office/drawing/2014/main" id="{4BB54231-3F75-4599-B3A6-46DA65E32991}"/>
              </a:ext>
            </a:extLst>
          </p:cNvPr>
          <p:cNvSpPr/>
          <p:nvPr/>
        </p:nvSpPr>
        <p:spPr>
          <a:xfrm>
            <a:off x="6945313" y="5001878"/>
            <a:ext cx="1085850" cy="37941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400" dirty="0">
                <a:solidFill>
                  <a:prstClr val="black"/>
                </a:solidFill>
              </a:rPr>
              <a:t>Lift</a:t>
            </a:r>
            <a:r>
              <a:rPr lang="zh-CN" altLang="en-US" sz="1400" dirty="0">
                <a:solidFill>
                  <a:prstClr val="black"/>
                </a:solidFill>
              </a:rPr>
              <a:t>图</a:t>
            </a:r>
          </a:p>
        </p:txBody>
      </p:sp>
      <p:sp>
        <p:nvSpPr>
          <p:cNvPr id="20" name="圆角矩形 130">
            <a:extLst>
              <a:ext uri="{FF2B5EF4-FFF2-40B4-BE49-F238E27FC236}">
                <a16:creationId xmlns:a16="http://schemas.microsoft.com/office/drawing/2014/main" id="{01740C38-1581-477F-831A-F5B536AF4DE7}"/>
              </a:ext>
            </a:extLst>
          </p:cNvPr>
          <p:cNvSpPr/>
          <p:nvPr/>
        </p:nvSpPr>
        <p:spPr>
          <a:xfrm>
            <a:off x="8080376" y="4990766"/>
            <a:ext cx="1158875" cy="37941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响应率曲线</a:t>
            </a:r>
          </a:p>
        </p:txBody>
      </p:sp>
      <p:sp>
        <p:nvSpPr>
          <p:cNvPr id="21" name="圆角矩形 1">
            <a:extLst>
              <a:ext uri="{FF2B5EF4-FFF2-40B4-BE49-F238E27FC236}">
                <a16:creationId xmlns:a16="http://schemas.microsoft.com/office/drawing/2014/main" id="{D3BD257F-48C5-4A51-A05A-92C8165F787D}"/>
              </a:ext>
            </a:extLst>
          </p:cNvPr>
          <p:cNvSpPr/>
          <p:nvPr/>
        </p:nvSpPr>
        <p:spPr>
          <a:xfrm>
            <a:off x="4362734" y="881975"/>
            <a:ext cx="6182436" cy="47659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CN" altLang="en-US" sz="1400" dirty="0">
                <a:solidFill>
                  <a:prstClr val="white"/>
                </a:solidFill>
              </a:rPr>
              <a:t>目的：模型之间的比选以及单模型预测效果</a:t>
            </a:r>
          </a:p>
        </p:txBody>
      </p:sp>
      <p:sp>
        <p:nvSpPr>
          <p:cNvPr id="22" name="圆角矩形 40">
            <a:extLst>
              <a:ext uri="{FF2B5EF4-FFF2-40B4-BE49-F238E27FC236}">
                <a16:creationId xmlns:a16="http://schemas.microsoft.com/office/drawing/2014/main" id="{2CCC1CE0-C542-4A12-A7AA-8A5B64E3A9D4}"/>
              </a:ext>
            </a:extLst>
          </p:cNvPr>
          <p:cNvSpPr/>
          <p:nvPr/>
        </p:nvSpPr>
        <p:spPr>
          <a:xfrm>
            <a:off x="9297989" y="4984416"/>
            <a:ext cx="1201737" cy="37941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捕获率曲线</a:t>
            </a:r>
            <a:r>
              <a:rPr lang="en-US" altLang="zh-CN" sz="1400" dirty="0">
                <a:solidFill>
                  <a:prstClr val="black"/>
                </a:solidFill>
              </a:rPr>
              <a:t>/</a:t>
            </a:r>
            <a:r>
              <a:rPr lang="zh-CN" altLang="en-US" sz="1400" dirty="0">
                <a:solidFill>
                  <a:prstClr val="black"/>
                </a:solidFill>
              </a:rPr>
              <a:t>增益图</a:t>
            </a:r>
            <a:endParaRPr lang="en-US" altLang="zh-CN" sz="1400" dirty="0">
              <a:solidFill>
                <a:prstClr val="black"/>
              </a:solidFill>
            </a:endParaRPr>
          </a:p>
        </p:txBody>
      </p:sp>
      <p:sp>
        <p:nvSpPr>
          <p:cNvPr id="23" name="圆角矩形 49">
            <a:extLst>
              <a:ext uri="{FF2B5EF4-FFF2-40B4-BE49-F238E27FC236}">
                <a16:creationId xmlns:a16="http://schemas.microsoft.com/office/drawing/2014/main" id="{58767CE6-84B5-4A56-A04A-66CA689A3F70}"/>
              </a:ext>
            </a:extLst>
          </p:cNvPr>
          <p:cNvSpPr/>
          <p:nvPr/>
        </p:nvSpPr>
        <p:spPr>
          <a:xfrm>
            <a:off x="4133850" y="3990640"/>
            <a:ext cx="800100" cy="19685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准确率</a:t>
            </a:r>
          </a:p>
        </p:txBody>
      </p:sp>
      <p:sp>
        <p:nvSpPr>
          <p:cNvPr id="24" name="圆角矩形 56">
            <a:extLst>
              <a:ext uri="{FF2B5EF4-FFF2-40B4-BE49-F238E27FC236}">
                <a16:creationId xmlns:a16="http://schemas.microsoft.com/office/drawing/2014/main" id="{8689D53D-5FEF-4CB9-934C-AE9E1B4080A1}"/>
              </a:ext>
            </a:extLst>
          </p:cNvPr>
          <p:cNvSpPr/>
          <p:nvPr/>
        </p:nvSpPr>
        <p:spPr>
          <a:xfrm>
            <a:off x="5018088" y="3992229"/>
            <a:ext cx="798512" cy="19843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敏感性</a:t>
            </a:r>
          </a:p>
        </p:txBody>
      </p:sp>
      <p:sp>
        <p:nvSpPr>
          <p:cNvPr id="25" name="圆角矩形 57">
            <a:extLst>
              <a:ext uri="{FF2B5EF4-FFF2-40B4-BE49-F238E27FC236}">
                <a16:creationId xmlns:a16="http://schemas.microsoft.com/office/drawing/2014/main" id="{640B7F43-897F-41FF-A936-4C8FB90791F6}"/>
              </a:ext>
            </a:extLst>
          </p:cNvPr>
          <p:cNvSpPr/>
          <p:nvPr/>
        </p:nvSpPr>
        <p:spPr>
          <a:xfrm>
            <a:off x="5895976" y="3990640"/>
            <a:ext cx="798513" cy="19685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特异性</a:t>
            </a:r>
          </a:p>
        </p:txBody>
      </p:sp>
      <p:sp>
        <p:nvSpPr>
          <p:cNvPr id="26" name="圆角矩形 58">
            <a:extLst>
              <a:ext uri="{FF2B5EF4-FFF2-40B4-BE49-F238E27FC236}">
                <a16:creationId xmlns:a16="http://schemas.microsoft.com/office/drawing/2014/main" id="{FFA05F36-04D1-40A0-A2C9-8F4CFB659E78}"/>
              </a:ext>
            </a:extLst>
          </p:cNvPr>
          <p:cNvSpPr/>
          <p:nvPr/>
        </p:nvSpPr>
        <p:spPr>
          <a:xfrm>
            <a:off x="6781801" y="4011278"/>
            <a:ext cx="638175" cy="1651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精度</a:t>
            </a:r>
          </a:p>
        </p:txBody>
      </p:sp>
      <p:sp>
        <p:nvSpPr>
          <p:cNvPr id="27" name="圆角矩形 59">
            <a:extLst>
              <a:ext uri="{FF2B5EF4-FFF2-40B4-BE49-F238E27FC236}">
                <a16:creationId xmlns:a16="http://schemas.microsoft.com/office/drawing/2014/main" id="{776605EC-AF97-4AB6-A3EF-5D607783DBAE}"/>
              </a:ext>
            </a:extLst>
          </p:cNvPr>
          <p:cNvSpPr/>
          <p:nvPr/>
        </p:nvSpPr>
        <p:spPr>
          <a:xfrm>
            <a:off x="7504113" y="3966829"/>
            <a:ext cx="652462" cy="20478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400" dirty="0">
                <a:solidFill>
                  <a:prstClr val="black"/>
                </a:solidFill>
              </a:rPr>
              <a:t>KS</a:t>
            </a:r>
            <a:r>
              <a:rPr lang="zh-CN" altLang="en-US" sz="1400" dirty="0">
                <a:solidFill>
                  <a:prstClr val="black"/>
                </a:solidFill>
              </a:rPr>
              <a:t>值</a:t>
            </a:r>
          </a:p>
        </p:txBody>
      </p:sp>
      <p:sp>
        <p:nvSpPr>
          <p:cNvPr id="28" name="圆角矩形 60">
            <a:extLst>
              <a:ext uri="{FF2B5EF4-FFF2-40B4-BE49-F238E27FC236}">
                <a16:creationId xmlns:a16="http://schemas.microsoft.com/office/drawing/2014/main" id="{11C8952C-A2E6-44B1-9896-F8C230D8739F}"/>
              </a:ext>
            </a:extLst>
          </p:cNvPr>
          <p:cNvSpPr/>
          <p:nvPr/>
        </p:nvSpPr>
        <p:spPr>
          <a:xfrm>
            <a:off x="8216900" y="3966829"/>
            <a:ext cx="679450" cy="20478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400" dirty="0">
                <a:solidFill>
                  <a:prstClr val="black"/>
                </a:solidFill>
              </a:rPr>
              <a:t>Lift</a:t>
            </a:r>
            <a:r>
              <a:rPr lang="zh-CN" altLang="en-US" sz="1400" dirty="0">
                <a:solidFill>
                  <a:prstClr val="black"/>
                </a:solidFill>
              </a:rPr>
              <a:t>值</a:t>
            </a:r>
          </a:p>
        </p:txBody>
      </p:sp>
      <p:sp>
        <p:nvSpPr>
          <p:cNvPr id="29" name="圆角矩形 62">
            <a:extLst>
              <a:ext uri="{FF2B5EF4-FFF2-40B4-BE49-F238E27FC236}">
                <a16:creationId xmlns:a16="http://schemas.microsoft.com/office/drawing/2014/main" id="{64E5BB3F-3510-4D69-B4C3-FF057364D055}"/>
              </a:ext>
            </a:extLst>
          </p:cNvPr>
          <p:cNvSpPr/>
          <p:nvPr/>
        </p:nvSpPr>
        <p:spPr>
          <a:xfrm>
            <a:off x="8983663" y="3966828"/>
            <a:ext cx="798512" cy="19685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响应率</a:t>
            </a:r>
          </a:p>
        </p:txBody>
      </p:sp>
      <p:sp>
        <p:nvSpPr>
          <p:cNvPr id="30" name="圆角矩形 63">
            <a:extLst>
              <a:ext uri="{FF2B5EF4-FFF2-40B4-BE49-F238E27FC236}">
                <a16:creationId xmlns:a16="http://schemas.microsoft.com/office/drawing/2014/main" id="{4C83D86D-23B5-4D6F-952F-2213DAB4E616}"/>
              </a:ext>
            </a:extLst>
          </p:cNvPr>
          <p:cNvSpPr/>
          <p:nvPr/>
        </p:nvSpPr>
        <p:spPr>
          <a:xfrm>
            <a:off x="9848850" y="3982703"/>
            <a:ext cx="800100" cy="19685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black"/>
                </a:solidFill>
              </a:rPr>
              <a:t>捕获率</a:t>
            </a:r>
          </a:p>
        </p:txBody>
      </p:sp>
      <p:cxnSp>
        <p:nvCxnSpPr>
          <p:cNvPr id="31" name="肘形连接符 64">
            <a:extLst>
              <a:ext uri="{FF2B5EF4-FFF2-40B4-BE49-F238E27FC236}">
                <a16:creationId xmlns:a16="http://schemas.microsoft.com/office/drawing/2014/main" id="{51A436B4-DE56-4D30-8BC2-D96BD938D69E}"/>
              </a:ext>
            </a:extLst>
          </p:cNvPr>
          <p:cNvCxnSpPr>
            <a:stCxn id="23" idx="2"/>
            <a:endCxn id="16" idx="0"/>
          </p:cNvCxnSpPr>
          <p:nvPr/>
        </p:nvCxnSpPr>
        <p:spPr>
          <a:xfrm rot="5400000">
            <a:off x="3821907" y="4299410"/>
            <a:ext cx="823913" cy="600075"/>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85">
            <a:extLst>
              <a:ext uri="{FF2B5EF4-FFF2-40B4-BE49-F238E27FC236}">
                <a16:creationId xmlns:a16="http://schemas.microsoft.com/office/drawing/2014/main" id="{9760B616-D9B1-4C24-88D9-5101BDA2193A}"/>
              </a:ext>
            </a:extLst>
          </p:cNvPr>
          <p:cNvCxnSpPr>
            <a:stCxn id="24" idx="2"/>
            <a:endCxn id="16" idx="0"/>
          </p:cNvCxnSpPr>
          <p:nvPr/>
        </p:nvCxnSpPr>
        <p:spPr>
          <a:xfrm rot="5400000">
            <a:off x="4265613" y="3858878"/>
            <a:ext cx="820738" cy="1484313"/>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86">
            <a:extLst>
              <a:ext uri="{FF2B5EF4-FFF2-40B4-BE49-F238E27FC236}">
                <a16:creationId xmlns:a16="http://schemas.microsoft.com/office/drawing/2014/main" id="{01622C20-95D0-4AC4-976C-176322FF3ECC}"/>
              </a:ext>
            </a:extLst>
          </p:cNvPr>
          <p:cNvCxnSpPr>
            <a:stCxn id="25" idx="2"/>
            <a:endCxn id="16" idx="0"/>
          </p:cNvCxnSpPr>
          <p:nvPr/>
        </p:nvCxnSpPr>
        <p:spPr>
          <a:xfrm rot="5400000">
            <a:off x="4702969" y="3418347"/>
            <a:ext cx="823913" cy="23622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89">
            <a:extLst>
              <a:ext uri="{FF2B5EF4-FFF2-40B4-BE49-F238E27FC236}">
                <a16:creationId xmlns:a16="http://schemas.microsoft.com/office/drawing/2014/main" id="{3ED199B1-254C-413D-9BB2-C37B365FB64A}"/>
              </a:ext>
            </a:extLst>
          </p:cNvPr>
          <p:cNvCxnSpPr>
            <a:stCxn id="26" idx="2"/>
            <a:endCxn id="16" idx="0"/>
          </p:cNvCxnSpPr>
          <p:nvPr/>
        </p:nvCxnSpPr>
        <p:spPr>
          <a:xfrm rot="5400000">
            <a:off x="5099845" y="3010360"/>
            <a:ext cx="835025" cy="3167063"/>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92">
            <a:extLst>
              <a:ext uri="{FF2B5EF4-FFF2-40B4-BE49-F238E27FC236}">
                <a16:creationId xmlns:a16="http://schemas.microsoft.com/office/drawing/2014/main" id="{04DE5048-2C4D-4E88-AD13-16057B51AAEF}"/>
              </a:ext>
            </a:extLst>
          </p:cNvPr>
          <p:cNvCxnSpPr>
            <a:stCxn id="25" idx="2"/>
            <a:endCxn id="17" idx="0"/>
          </p:cNvCxnSpPr>
          <p:nvPr/>
        </p:nvCxnSpPr>
        <p:spPr>
          <a:xfrm rot="5400000">
            <a:off x="5291138" y="4011278"/>
            <a:ext cx="828675" cy="1181100"/>
          </a:xfrm>
          <a:prstGeom prst="bentConnector3">
            <a:avLst>
              <a:gd name="adj1" fmla="val 67255"/>
            </a:avLst>
          </a:prstGeom>
          <a:ln w="25400">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36" name="肘形连接符 97">
            <a:extLst>
              <a:ext uri="{FF2B5EF4-FFF2-40B4-BE49-F238E27FC236}">
                <a16:creationId xmlns:a16="http://schemas.microsoft.com/office/drawing/2014/main" id="{17494922-B84D-4B0C-93CF-B2B48F1AB386}"/>
              </a:ext>
            </a:extLst>
          </p:cNvPr>
          <p:cNvCxnSpPr>
            <a:stCxn id="26" idx="2"/>
            <a:endCxn id="17" idx="0"/>
          </p:cNvCxnSpPr>
          <p:nvPr/>
        </p:nvCxnSpPr>
        <p:spPr>
          <a:xfrm rot="5400000">
            <a:off x="5688014" y="3603291"/>
            <a:ext cx="839787" cy="1985963"/>
          </a:xfrm>
          <a:prstGeom prst="bentConnector3">
            <a:avLst>
              <a:gd name="adj1" fmla="val 67006"/>
            </a:avLst>
          </a:prstGeom>
          <a:ln w="25400">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101">
            <a:extLst>
              <a:ext uri="{FF2B5EF4-FFF2-40B4-BE49-F238E27FC236}">
                <a16:creationId xmlns:a16="http://schemas.microsoft.com/office/drawing/2014/main" id="{9B4ABDF7-E817-4807-BB4B-094BA8CBE64A}"/>
              </a:ext>
            </a:extLst>
          </p:cNvPr>
          <p:cNvCxnSpPr>
            <a:stCxn id="27" idx="2"/>
            <a:endCxn id="18" idx="0"/>
          </p:cNvCxnSpPr>
          <p:nvPr/>
        </p:nvCxnSpPr>
        <p:spPr>
          <a:xfrm rot="5400000">
            <a:off x="6647657" y="3819985"/>
            <a:ext cx="830263" cy="1533525"/>
          </a:xfrm>
          <a:prstGeom prst="bentConnector3">
            <a:avLst>
              <a:gd name="adj1" fmla="val 7637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8" name="肘形连接符 105">
            <a:extLst>
              <a:ext uri="{FF2B5EF4-FFF2-40B4-BE49-F238E27FC236}">
                <a16:creationId xmlns:a16="http://schemas.microsoft.com/office/drawing/2014/main" id="{F6449F45-028A-48FA-988E-FA46856C0D53}"/>
              </a:ext>
            </a:extLst>
          </p:cNvPr>
          <p:cNvCxnSpPr>
            <a:stCxn id="28" idx="2"/>
            <a:endCxn id="19" idx="0"/>
          </p:cNvCxnSpPr>
          <p:nvPr/>
        </p:nvCxnSpPr>
        <p:spPr>
          <a:xfrm rot="5400000">
            <a:off x="7607301" y="4052554"/>
            <a:ext cx="830263" cy="1068387"/>
          </a:xfrm>
          <a:prstGeom prst="bentConnector3">
            <a:avLst>
              <a:gd name="adj1" fmla="val 84397"/>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110">
            <a:extLst>
              <a:ext uri="{FF2B5EF4-FFF2-40B4-BE49-F238E27FC236}">
                <a16:creationId xmlns:a16="http://schemas.microsoft.com/office/drawing/2014/main" id="{EA41A05B-0B84-4183-ACD9-82088153DFCA}"/>
              </a:ext>
            </a:extLst>
          </p:cNvPr>
          <p:cNvCxnSpPr>
            <a:stCxn id="29" idx="2"/>
            <a:endCxn id="20" idx="0"/>
          </p:cNvCxnSpPr>
          <p:nvPr/>
        </p:nvCxnSpPr>
        <p:spPr>
          <a:xfrm rot="5400000">
            <a:off x="8608220" y="4215272"/>
            <a:ext cx="827087" cy="723900"/>
          </a:xfrm>
          <a:prstGeom prst="bentConnector3">
            <a:avLst>
              <a:gd name="adj1" fmla="val 50000"/>
            </a:avLst>
          </a:prstGeom>
          <a:ln w="25400">
            <a:solidFill>
              <a:srgbClr val="A8249F"/>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112">
            <a:extLst>
              <a:ext uri="{FF2B5EF4-FFF2-40B4-BE49-F238E27FC236}">
                <a16:creationId xmlns:a16="http://schemas.microsoft.com/office/drawing/2014/main" id="{6CC479C8-EC1B-444F-8327-66222D221118}"/>
              </a:ext>
            </a:extLst>
          </p:cNvPr>
          <p:cNvCxnSpPr>
            <a:stCxn id="30" idx="2"/>
            <a:endCxn id="22" idx="0"/>
          </p:cNvCxnSpPr>
          <p:nvPr/>
        </p:nvCxnSpPr>
        <p:spPr>
          <a:xfrm rot="5400000">
            <a:off x="9671844" y="4407359"/>
            <a:ext cx="804862" cy="349250"/>
          </a:xfrm>
          <a:prstGeom prst="bentConnector3">
            <a:avLst>
              <a:gd name="adj1" fmla="val 50000"/>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29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1B309-A309-4A33-AEFB-6F246C421EE5}"/>
              </a:ext>
            </a:extLst>
          </p:cNvPr>
          <p:cNvSpPr>
            <a:spLocks noGrp="1"/>
          </p:cNvSpPr>
          <p:nvPr>
            <p:ph type="title"/>
          </p:nvPr>
        </p:nvSpPr>
        <p:spPr/>
        <p:txBody>
          <a:bodyPr/>
          <a:lstStyle/>
          <a:p>
            <a:r>
              <a:rPr lang="zh-CN" altLang="en-US" dirty="0"/>
              <a:t>分类模型评估</a:t>
            </a:r>
          </a:p>
        </p:txBody>
      </p:sp>
      <p:sp>
        <p:nvSpPr>
          <p:cNvPr id="3" name="灯片编号占位符 2">
            <a:extLst>
              <a:ext uri="{FF2B5EF4-FFF2-40B4-BE49-F238E27FC236}">
                <a16:creationId xmlns:a16="http://schemas.microsoft.com/office/drawing/2014/main" id="{71435335-1772-4B3E-B046-7F21E8B4E6E7}"/>
              </a:ext>
            </a:extLst>
          </p:cNvPr>
          <p:cNvSpPr>
            <a:spLocks noGrp="1"/>
          </p:cNvSpPr>
          <p:nvPr>
            <p:ph type="sldNum" sz="quarter" idx="12"/>
          </p:nvPr>
        </p:nvSpPr>
        <p:spPr/>
        <p:txBody>
          <a:bodyPr/>
          <a:lstStyle/>
          <a:p>
            <a:fld id="{E9982F2F-007C-48EF-ACAA-A879DE0C084A}" type="slidenum">
              <a:rPr lang="zh-CN" altLang="en-US" smtClean="0"/>
              <a:pPr/>
              <a:t>17</a:t>
            </a:fld>
            <a:endParaRPr lang="zh-CN" altLang="en-US" dirty="0"/>
          </a:p>
        </p:txBody>
      </p:sp>
      <p:graphicFrame>
        <p:nvGraphicFramePr>
          <p:cNvPr id="4" name="表格 3">
            <a:extLst>
              <a:ext uri="{FF2B5EF4-FFF2-40B4-BE49-F238E27FC236}">
                <a16:creationId xmlns:a16="http://schemas.microsoft.com/office/drawing/2014/main" id="{FD49E4FB-7362-446B-8237-37CBF96044E6}"/>
              </a:ext>
            </a:extLst>
          </p:cNvPr>
          <p:cNvGraphicFramePr>
            <a:graphicFrameLocks noGrp="1"/>
          </p:cNvGraphicFramePr>
          <p:nvPr>
            <p:extLst>
              <p:ext uri="{D42A27DB-BD31-4B8C-83A1-F6EECF244321}">
                <p14:modId xmlns:p14="http://schemas.microsoft.com/office/powerpoint/2010/main" val="2568410152"/>
              </p:ext>
            </p:extLst>
          </p:nvPr>
        </p:nvGraphicFramePr>
        <p:xfrm>
          <a:off x="2092326" y="1276184"/>
          <a:ext cx="8007351" cy="4379913"/>
        </p:xfrm>
        <a:graphic>
          <a:graphicData uri="http://schemas.openxmlformats.org/drawingml/2006/table">
            <a:tbl>
              <a:tblPr firstRow="1" bandRow="1">
                <a:tableStyleId>{5C22544A-7EE6-4342-B048-85BDC9FD1C3A}</a:tableStyleId>
              </a:tblPr>
              <a:tblGrid>
                <a:gridCol w="1246208">
                  <a:extLst>
                    <a:ext uri="{9D8B030D-6E8A-4147-A177-3AD203B41FA5}">
                      <a16:colId xmlns:a16="http://schemas.microsoft.com/office/drawing/2014/main" val="20000"/>
                    </a:ext>
                  </a:extLst>
                </a:gridCol>
                <a:gridCol w="2674984">
                  <a:extLst>
                    <a:ext uri="{9D8B030D-6E8A-4147-A177-3AD203B41FA5}">
                      <a16:colId xmlns:a16="http://schemas.microsoft.com/office/drawing/2014/main" val="20001"/>
                    </a:ext>
                  </a:extLst>
                </a:gridCol>
                <a:gridCol w="4086159">
                  <a:extLst>
                    <a:ext uri="{9D8B030D-6E8A-4147-A177-3AD203B41FA5}">
                      <a16:colId xmlns:a16="http://schemas.microsoft.com/office/drawing/2014/main" val="20002"/>
                    </a:ext>
                  </a:extLst>
                </a:gridCol>
              </a:tblGrid>
              <a:tr h="363524">
                <a:tc>
                  <a:txBody>
                    <a:bodyPr/>
                    <a:lstStyle/>
                    <a:p>
                      <a:pPr algn="l"/>
                      <a:r>
                        <a:rPr lang="zh-CN" altLang="en-US" sz="1400" dirty="0"/>
                        <a:t>方法</a:t>
                      </a:r>
                    </a:p>
                  </a:txBody>
                  <a:tcPr marL="91441" marR="91441" marT="45715" marB="45715" anchor="ctr"/>
                </a:tc>
                <a:tc>
                  <a:txBody>
                    <a:bodyPr/>
                    <a:lstStyle/>
                    <a:p>
                      <a:pPr algn="l"/>
                      <a:r>
                        <a:rPr lang="zh-CN" altLang="en-US" sz="1400" dirty="0"/>
                        <a:t>描述</a:t>
                      </a:r>
                    </a:p>
                  </a:txBody>
                  <a:tcPr marL="91441" marR="91441" marT="45715" marB="45715" anchor="ctr"/>
                </a:tc>
                <a:tc>
                  <a:txBody>
                    <a:bodyPr/>
                    <a:lstStyle/>
                    <a:p>
                      <a:pPr algn="l"/>
                      <a:r>
                        <a:rPr lang="zh-CN" altLang="en-US" sz="1400" dirty="0"/>
                        <a:t>图示</a:t>
                      </a:r>
                    </a:p>
                  </a:txBody>
                  <a:tcPr marL="91441" marR="91441" marT="45715" marB="45715" anchor="ctr"/>
                </a:tc>
                <a:extLst>
                  <a:ext uri="{0D108BD9-81ED-4DB2-BD59-A6C34878D82A}">
                    <a16:rowId xmlns:a16="http://schemas.microsoft.com/office/drawing/2014/main" val="10000"/>
                  </a:ext>
                </a:extLst>
              </a:tr>
              <a:tr h="1121181">
                <a:tc>
                  <a:txBody>
                    <a:bodyPr/>
                    <a:lstStyle/>
                    <a:p>
                      <a:pPr algn="l"/>
                      <a:r>
                        <a:rPr lang="zh-CN" altLang="en-US" sz="1600" dirty="0"/>
                        <a:t>保持法</a:t>
                      </a:r>
                    </a:p>
                  </a:txBody>
                  <a:tcPr marL="91441" marR="91441" marT="45715" marB="45715" anchor="ctr"/>
                </a:tc>
                <a:tc>
                  <a:txBody>
                    <a:bodyPr/>
                    <a:lstStyle/>
                    <a:p>
                      <a:pPr algn="l"/>
                      <a:r>
                        <a:rPr lang="zh-CN" altLang="en-US" sz="1200" dirty="0">
                          <a:latin typeface="+mn-ea"/>
                          <a:ea typeface="+mn-ea"/>
                        </a:rPr>
                        <a:t>将原始数据集随机地划分到两个独立的集合</a:t>
                      </a:r>
                      <a:r>
                        <a:rPr lang="en-US" altLang="zh-CN" sz="1200" dirty="0">
                          <a:latin typeface="+mn-ea"/>
                          <a:ea typeface="+mn-ea"/>
                        </a:rPr>
                        <a:t>:</a:t>
                      </a:r>
                      <a:r>
                        <a:rPr lang="zh-CN" altLang="en-US" sz="1200" dirty="0">
                          <a:latin typeface="+mn-ea"/>
                          <a:ea typeface="+mn-ea"/>
                        </a:rPr>
                        <a:t>训练集和检验集。通常，三分之二的数据分配到训练集，其余三分之一分配到检验集。模型的效果指标如准确率、误差等由训练集导出。</a:t>
                      </a:r>
                    </a:p>
                  </a:txBody>
                  <a:tcPr marL="91441" marR="91441" marT="45715" marB="45715" anchor="ctr"/>
                </a:tc>
                <a:tc>
                  <a:txBody>
                    <a:bodyPr/>
                    <a:lstStyle/>
                    <a:p>
                      <a:pPr algn="l"/>
                      <a:endParaRPr lang="zh-CN" altLang="en-US" sz="1200" dirty="0"/>
                    </a:p>
                  </a:txBody>
                  <a:tcPr marL="91441" marR="91441" marT="45715" marB="45715" anchor="ctr"/>
                </a:tc>
                <a:extLst>
                  <a:ext uri="{0D108BD9-81ED-4DB2-BD59-A6C34878D82A}">
                    <a16:rowId xmlns:a16="http://schemas.microsoft.com/office/drawing/2014/main" val="10001"/>
                  </a:ext>
                </a:extLst>
              </a:tr>
              <a:tr h="652846">
                <a:tc>
                  <a:txBody>
                    <a:bodyPr/>
                    <a:lstStyle/>
                    <a:p>
                      <a:pPr algn="l"/>
                      <a:r>
                        <a:rPr lang="zh-CN" altLang="en-US" sz="1600" dirty="0"/>
                        <a:t>随机二次抽样</a:t>
                      </a:r>
                    </a:p>
                  </a:txBody>
                  <a:tcPr marL="91441" marR="91441" marT="45715" marB="45715" anchor="ctr"/>
                </a:tc>
                <a:tc>
                  <a:txBody>
                    <a:bodyPr/>
                    <a:lstStyle/>
                    <a:p>
                      <a:pPr algn="l"/>
                      <a:r>
                        <a:rPr lang="zh-CN" altLang="en-US" sz="1200" dirty="0"/>
                        <a:t>多次重复使用保持法，得到一组准确率等效果指标。</a:t>
                      </a:r>
                    </a:p>
                  </a:txBody>
                  <a:tcPr marL="91441" marR="91441" marT="45715" marB="45715" anchor="ctr"/>
                </a:tc>
                <a:tc>
                  <a:txBody>
                    <a:bodyPr/>
                    <a:lstStyle/>
                    <a:p>
                      <a:pPr algn="l"/>
                      <a:endParaRPr lang="zh-CN" altLang="en-US" sz="1200" dirty="0"/>
                    </a:p>
                  </a:txBody>
                  <a:tcPr marL="91441" marR="91441" marT="45715" marB="45715" anchor="ctr"/>
                </a:tc>
                <a:extLst>
                  <a:ext uri="{0D108BD9-81ED-4DB2-BD59-A6C34878D82A}">
                    <a16:rowId xmlns:a16="http://schemas.microsoft.com/office/drawing/2014/main" val="10002"/>
                  </a:ext>
                </a:extLst>
              </a:tr>
              <a:tr h="1121181">
                <a:tc>
                  <a:txBody>
                    <a:bodyPr/>
                    <a:lstStyle/>
                    <a:p>
                      <a:pPr algn="l"/>
                      <a:r>
                        <a:rPr lang="zh-CN" altLang="en-US" sz="1600" dirty="0"/>
                        <a:t>交叉验证</a:t>
                      </a:r>
                    </a:p>
                  </a:txBody>
                  <a:tcPr marL="91441" marR="91441" marT="45715" marB="45715" anchor="ctr"/>
                </a:tc>
                <a:tc>
                  <a:txBody>
                    <a:bodyPr/>
                    <a:lstStyle/>
                    <a:p>
                      <a:pPr algn="l"/>
                      <a:r>
                        <a:rPr lang="zh-CN" altLang="en-US" sz="1200" dirty="0"/>
                        <a:t>最常用的是</a:t>
                      </a:r>
                      <a:r>
                        <a:rPr lang="en-US" altLang="zh-CN" sz="1200" dirty="0"/>
                        <a:t>k-</a:t>
                      </a:r>
                      <a:r>
                        <a:rPr lang="zh-CN" altLang="en-US" sz="1200" dirty="0"/>
                        <a:t>折交叉法，将原始数据分成</a:t>
                      </a:r>
                      <a:r>
                        <a:rPr lang="en-US" altLang="zh-CN" sz="1200" dirty="0"/>
                        <a:t>k</a:t>
                      </a:r>
                      <a:r>
                        <a:rPr lang="zh-CN" altLang="en-US" sz="1200" dirty="0"/>
                        <a:t>份，每次用其中一份为测试集，其余为训练集运行，总共运行</a:t>
                      </a:r>
                      <a:r>
                        <a:rPr lang="en-US" altLang="zh-CN" sz="1200" dirty="0"/>
                        <a:t>k</a:t>
                      </a:r>
                      <a:r>
                        <a:rPr lang="zh-CN" altLang="en-US" sz="1200" dirty="0"/>
                        <a:t>次，记录误差。</a:t>
                      </a:r>
                    </a:p>
                  </a:txBody>
                  <a:tcPr marL="91441" marR="91441" marT="45715" marB="45715" anchor="ctr"/>
                </a:tc>
                <a:tc>
                  <a:txBody>
                    <a:bodyPr/>
                    <a:lstStyle/>
                    <a:p>
                      <a:pPr algn="l"/>
                      <a:endParaRPr lang="zh-CN" altLang="en-US" sz="1200" dirty="0"/>
                    </a:p>
                  </a:txBody>
                  <a:tcPr marL="91441" marR="91441" marT="45715" marB="45715" anchor="ctr"/>
                </a:tc>
                <a:extLst>
                  <a:ext uri="{0D108BD9-81ED-4DB2-BD59-A6C34878D82A}">
                    <a16:rowId xmlns:a16="http://schemas.microsoft.com/office/drawing/2014/main" val="10003"/>
                  </a:ext>
                </a:extLst>
              </a:tr>
              <a:tr h="1121181">
                <a:tc>
                  <a:txBody>
                    <a:bodyPr/>
                    <a:lstStyle/>
                    <a:p>
                      <a:pPr algn="l"/>
                      <a:r>
                        <a:rPr lang="zh-CN" altLang="en-US" sz="1600" dirty="0"/>
                        <a:t>自助法</a:t>
                      </a:r>
                    </a:p>
                  </a:txBody>
                  <a:tcPr marL="91441" marR="91441" marT="45715" marB="45715" anchor="ctr"/>
                </a:tc>
                <a:tc>
                  <a:txBody>
                    <a:bodyPr/>
                    <a:lstStyle/>
                    <a:p>
                      <a:pPr algn="l"/>
                      <a:r>
                        <a:rPr lang="zh-CN" altLang="en-US" sz="1200" dirty="0"/>
                        <a:t>有放回抽样。训练集的样本为</a:t>
                      </a:r>
                      <a:r>
                        <a:rPr lang="en-US" altLang="zh-CN" sz="1200" dirty="0"/>
                        <a:t>N</a:t>
                      </a:r>
                      <a:r>
                        <a:rPr lang="zh-CN" altLang="en-US" sz="1200" dirty="0"/>
                        <a:t>，放回原数据集，重新有放回地均匀抽取</a:t>
                      </a:r>
                      <a:r>
                        <a:rPr lang="en-US" altLang="zh-CN" sz="1200" dirty="0"/>
                        <a:t>N</a:t>
                      </a:r>
                      <a:r>
                        <a:rPr lang="zh-CN" altLang="en-US" sz="1200" dirty="0"/>
                        <a:t>个样本后，剩余的数据集作为测试集。</a:t>
                      </a:r>
                    </a:p>
                  </a:txBody>
                  <a:tcPr marL="91441" marR="91441" marT="45715" marB="45715" anchor="ctr"/>
                </a:tc>
                <a:tc>
                  <a:txBody>
                    <a:bodyPr/>
                    <a:lstStyle/>
                    <a:p>
                      <a:pPr algn="l"/>
                      <a:endParaRPr lang="zh-CN" altLang="en-US" sz="1200" dirty="0"/>
                    </a:p>
                  </a:txBody>
                  <a:tcPr marL="91441" marR="91441" marT="45715" marB="45715" anchor="ctr"/>
                </a:tc>
                <a:extLst>
                  <a:ext uri="{0D108BD9-81ED-4DB2-BD59-A6C34878D82A}">
                    <a16:rowId xmlns:a16="http://schemas.microsoft.com/office/drawing/2014/main" val="10004"/>
                  </a:ext>
                </a:extLst>
              </a:tr>
            </a:tbl>
          </a:graphicData>
        </a:graphic>
      </p:graphicFrame>
      <p:grpSp>
        <p:nvGrpSpPr>
          <p:cNvPr id="5" name="组合 10">
            <a:extLst>
              <a:ext uri="{FF2B5EF4-FFF2-40B4-BE49-F238E27FC236}">
                <a16:creationId xmlns:a16="http://schemas.microsoft.com/office/drawing/2014/main" id="{F9748813-1368-4B28-BBA7-3FEA0C5489AB}"/>
              </a:ext>
            </a:extLst>
          </p:cNvPr>
          <p:cNvGrpSpPr>
            <a:grpSpLocks/>
          </p:cNvGrpSpPr>
          <p:nvPr/>
        </p:nvGrpSpPr>
        <p:grpSpPr bwMode="auto">
          <a:xfrm>
            <a:off x="6484939" y="1620671"/>
            <a:ext cx="3049587" cy="1092200"/>
            <a:chOff x="3209924" y="1146412"/>
            <a:chExt cx="3818674" cy="1687676"/>
          </a:xfrm>
        </p:grpSpPr>
        <p:grpSp>
          <p:nvGrpSpPr>
            <p:cNvPr id="6" name="组合 2">
              <a:extLst>
                <a:ext uri="{FF2B5EF4-FFF2-40B4-BE49-F238E27FC236}">
                  <a16:creationId xmlns:a16="http://schemas.microsoft.com/office/drawing/2014/main" id="{619118FA-96BF-4E97-A3FC-01505EA4CC94}"/>
                </a:ext>
              </a:extLst>
            </p:cNvPr>
            <p:cNvGrpSpPr>
              <a:grpSpLocks/>
            </p:cNvGrpSpPr>
            <p:nvPr/>
          </p:nvGrpSpPr>
          <p:grpSpPr bwMode="auto">
            <a:xfrm>
              <a:off x="3209924" y="1318145"/>
              <a:ext cx="3818674" cy="1515943"/>
              <a:chOff x="1064524" y="1318145"/>
              <a:chExt cx="5486402" cy="2369593"/>
            </a:xfrm>
          </p:grpSpPr>
          <p:sp>
            <p:nvSpPr>
              <p:cNvPr id="9" name="流程图: 磁盘 8">
                <a:extLst>
                  <a:ext uri="{FF2B5EF4-FFF2-40B4-BE49-F238E27FC236}">
                    <a16:creationId xmlns:a16="http://schemas.microsoft.com/office/drawing/2014/main" id="{D00D8D19-79CC-484C-B424-306767C72D08}"/>
                  </a:ext>
                </a:extLst>
              </p:cNvPr>
              <p:cNvSpPr/>
              <p:nvPr/>
            </p:nvSpPr>
            <p:spPr>
              <a:xfrm>
                <a:off x="1064524" y="1816576"/>
                <a:ext cx="1133837" cy="14455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a:solidFill>
                      <a:prstClr val="black"/>
                    </a:solidFill>
                  </a:rPr>
                  <a:t>原始数据集</a:t>
                </a:r>
              </a:p>
            </p:txBody>
          </p:sp>
          <p:sp>
            <p:nvSpPr>
              <p:cNvPr id="10" name="流程图: 磁盘 9">
                <a:extLst>
                  <a:ext uri="{FF2B5EF4-FFF2-40B4-BE49-F238E27FC236}">
                    <a16:creationId xmlns:a16="http://schemas.microsoft.com/office/drawing/2014/main" id="{9A795301-1151-4A8E-A43F-B75D0ABE7CD8}"/>
                  </a:ext>
                </a:extLst>
              </p:cNvPr>
              <p:cNvSpPr/>
              <p:nvPr/>
            </p:nvSpPr>
            <p:spPr>
              <a:xfrm>
                <a:off x="2863813" y="1318111"/>
                <a:ext cx="1133837" cy="993095"/>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a:solidFill>
                      <a:prstClr val="black"/>
                    </a:solidFill>
                  </a:rPr>
                  <a:t>训练集</a:t>
                </a:r>
              </a:p>
            </p:txBody>
          </p:sp>
          <p:sp>
            <p:nvSpPr>
              <p:cNvPr id="11" name="流程图: 磁盘 10">
                <a:extLst>
                  <a:ext uri="{FF2B5EF4-FFF2-40B4-BE49-F238E27FC236}">
                    <a16:creationId xmlns:a16="http://schemas.microsoft.com/office/drawing/2014/main" id="{8B32D7F7-F825-4CCF-8327-496D05A94E19}"/>
                  </a:ext>
                </a:extLst>
              </p:cNvPr>
              <p:cNvSpPr/>
              <p:nvPr/>
            </p:nvSpPr>
            <p:spPr>
              <a:xfrm>
                <a:off x="2863813" y="3081911"/>
                <a:ext cx="1133837" cy="60582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a:solidFill>
                      <a:prstClr val="black"/>
                    </a:solidFill>
                  </a:rPr>
                  <a:t>测试集</a:t>
                </a:r>
              </a:p>
            </p:txBody>
          </p:sp>
          <p:sp>
            <p:nvSpPr>
              <p:cNvPr id="12" name="右箭头 8">
                <a:extLst>
                  <a:ext uri="{FF2B5EF4-FFF2-40B4-BE49-F238E27FC236}">
                    <a16:creationId xmlns:a16="http://schemas.microsoft.com/office/drawing/2014/main" id="{C3A1C8A0-170C-4208-9042-4D1EA2D5C427}"/>
                  </a:ext>
                </a:extLst>
              </p:cNvPr>
              <p:cNvSpPr/>
              <p:nvPr/>
            </p:nvSpPr>
            <p:spPr>
              <a:xfrm rot="19823634">
                <a:off x="2232633" y="2177005"/>
                <a:ext cx="614044" cy="226225"/>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13" name="右箭头 9">
                <a:extLst>
                  <a:ext uri="{FF2B5EF4-FFF2-40B4-BE49-F238E27FC236}">
                    <a16:creationId xmlns:a16="http://schemas.microsoft.com/office/drawing/2014/main" id="{5351BB45-AC4F-4450-A3B9-9297398F46A8}"/>
                  </a:ext>
                </a:extLst>
              </p:cNvPr>
              <p:cNvSpPr/>
              <p:nvPr/>
            </p:nvSpPr>
            <p:spPr>
              <a:xfrm rot="2378263">
                <a:off x="2235490" y="2867188"/>
                <a:ext cx="614042" cy="226225"/>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14" name="圆角矩形 11">
                <a:extLst>
                  <a:ext uri="{FF2B5EF4-FFF2-40B4-BE49-F238E27FC236}">
                    <a16:creationId xmlns:a16="http://schemas.microsoft.com/office/drawing/2014/main" id="{DC4DA146-AFF1-456F-9F91-0A7C5EE2B224}"/>
                  </a:ext>
                </a:extLst>
              </p:cNvPr>
              <p:cNvSpPr/>
              <p:nvPr/>
            </p:nvSpPr>
            <p:spPr>
              <a:xfrm>
                <a:off x="4885871" y="3081911"/>
                <a:ext cx="1665055" cy="60582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模型评估</a:t>
                </a:r>
              </a:p>
            </p:txBody>
          </p:sp>
          <p:sp>
            <p:nvSpPr>
              <p:cNvPr id="15" name="圆角矩形 12">
                <a:extLst>
                  <a:ext uri="{FF2B5EF4-FFF2-40B4-BE49-F238E27FC236}">
                    <a16:creationId xmlns:a16="http://schemas.microsoft.com/office/drawing/2014/main" id="{C216EA06-67EA-4D24-9C4D-B3F66FA7ADCA}"/>
                  </a:ext>
                </a:extLst>
              </p:cNvPr>
              <p:cNvSpPr/>
              <p:nvPr/>
            </p:nvSpPr>
            <p:spPr>
              <a:xfrm>
                <a:off x="4885871" y="1513662"/>
                <a:ext cx="1665055" cy="60582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建立模型</a:t>
                </a:r>
              </a:p>
            </p:txBody>
          </p:sp>
          <p:sp>
            <p:nvSpPr>
              <p:cNvPr id="16" name="右箭头 13">
                <a:extLst>
                  <a:ext uri="{FF2B5EF4-FFF2-40B4-BE49-F238E27FC236}">
                    <a16:creationId xmlns:a16="http://schemas.microsoft.com/office/drawing/2014/main" id="{8B1E9890-6DEE-46E7-826E-0986E0504F89}"/>
                  </a:ext>
                </a:extLst>
              </p:cNvPr>
              <p:cNvSpPr/>
              <p:nvPr/>
            </p:nvSpPr>
            <p:spPr>
              <a:xfrm>
                <a:off x="4134738" y="3262124"/>
                <a:ext cx="642604" cy="24539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17" name="右箭头 14">
                <a:extLst>
                  <a:ext uri="{FF2B5EF4-FFF2-40B4-BE49-F238E27FC236}">
                    <a16:creationId xmlns:a16="http://schemas.microsoft.com/office/drawing/2014/main" id="{5B0EC216-F258-420D-9EA6-166318EA9870}"/>
                  </a:ext>
                </a:extLst>
              </p:cNvPr>
              <p:cNvSpPr/>
              <p:nvPr/>
            </p:nvSpPr>
            <p:spPr>
              <a:xfrm>
                <a:off x="4080475" y="1705379"/>
                <a:ext cx="751131" cy="222392"/>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18" name="上下箭头 16">
                <a:extLst>
                  <a:ext uri="{FF2B5EF4-FFF2-40B4-BE49-F238E27FC236}">
                    <a16:creationId xmlns:a16="http://schemas.microsoft.com/office/drawing/2014/main" id="{B3B1CF43-38BB-4483-A246-2A9B44D28843}"/>
                  </a:ext>
                </a:extLst>
              </p:cNvPr>
              <p:cNvSpPr/>
              <p:nvPr/>
            </p:nvSpPr>
            <p:spPr>
              <a:xfrm>
                <a:off x="5602729" y="2184674"/>
                <a:ext cx="231338" cy="793709"/>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grpSp>
        <p:sp>
          <p:nvSpPr>
            <p:cNvPr id="7" name="TextBox 4">
              <a:extLst>
                <a:ext uri="{FF2B5EF4-FFF2-40B4-BE49-F238E27FC236}">
                  <a16:creationId xmlns:a16="http://schemas.microsoft.com/office/drawing/2014/main" id="{DA5EF0A5-B9D3-4799-BF01-6E30F932E091}"/>
                </a:ext>
              </a:extLst>
            </p:cNvPr>
            <p:cNvSpPr txBox="1">
              <a:spLocks noChangeArrowheads="1"/>
            </p:cNvSpPr>
            <p:nvPr/>
          </p:nvSpPr>
          <p:spPr bwMode="auto">
            <a:xfrm>
              <a:off x="4681181" y="1146412"/>
              <a:ext cx="535855" cy="40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100" b="1">
                  <a:solidFill>
                    <a:srgbClr val="000000"/>
                  </a:solidFill>
                  <a:cs typeface="Arial" panose="020B0604020202020204" pitchFamily="34" charset="0"/>
                </a:rPr>
                <a:t>2/3</a:t>
              </a:r>
              <a:endParaRPr lang="zh-CN" altLang="en-US" sz="1100" b="1">
                <a:solidFill>
                  <a:srgbClr val="000000"/>
                </a:solidFill>
                <a:cs typeface="Arial" panose="020B0604020202020204" pitchFamily="34" charset="0"/>
              </a:endParaRPr>
            </a:p>
          </p:txBody>
        </p:sp>
        <p:sp>
          <p:nvSpPr>
            <p:cNvPr id="8" name="TextBox 15">
              <a:extLst>
                <a:ext uri="{FF2B5EF4-FFF2-40B4-BE49-F238E27FC236}">
                  <a16:creationId xmlns:a16="http://schemas.microsoft.com/office/drawing/2014/main" id="{F67AF263-3830-4CBF-AEA4-C59927636EF4}"/>
                </a:ext>
              </a:extLst>
            </p:cNvPr>
            <p:cNvSpPr txBox="1">
              <a:spLocks noChangeArrowheads="1"/>
            </p:cNvSpPr>
            <p:nvPr/>
          </p:nvSpPr>
          <p:spPr bwMode="auto">
            <a:xfrm>
              <a:off x="4565653" y="2242032"/>
              <a:ext cx="535855" cy="40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100" b="1">
                  <a:solidFill>
                    <a:srgbClr val="000000"/>
                  </a:solidFill>
                  <a:cs typeface="Arial" panose="020B0604020202020204" pitchFamily="34" charset="0"/>
                </a:rPr>
                <a:t>1/3</a:t>
              </a:r>
              <a:endParaRPr lang="zh-CN" altLang="en-US" sz="1100" b="1">
                <a:solidFill>
                  <a:srgbClr val="000000"/>
                </a:solidFill>
                <a:cs typeface="Arial" panose="020B0604020202020204" pitchFamily="34" charset="0"/>
              </a:endParaRPr>
            </a:p>
          </p:txBody>
        </p:sp>
      </p:grpSp>
      <p:grpSp>
        <p:nvGrpSpPr>
          <p:cNvPr id="19" name="组合 18">
            <a:extLst>
              <a:ext uri="{FF2B5EF4-FFF2-40B4-BE49-F238E27FC236}">
                <a16:creationId xmlns:a16="http://schemas.microsoft.com/office/drawing/2014/main" id="{F12B4BA5-4716-440E-92C6-26E803BA8178}"/>
              </a:ext>
            </a:extLst>
          </p:cNvPr>
          <p:cNvGrpSpPr>
            <a:grpSpLocks/>
          </p:cNvGrpSpPr>
          <p:nvPr/>
        </p:nvGrpSpPr>
        <p:grpSpPr bwMode="auto">
          <a:xfrm>
            <a:off x="6435726" y="3393909"/>
            <a:ext cx="3152775" cy="1127125"/>
            <a:chOff x="815742" y="2801459"/>
            <a:chExt cx="6584389" cy="3589800"/>
          </a:xfrm>
        </p:grpSpPr>
        <p:sp>
          <p:nvSpPr>
            <p:cNvPr id="20" name="流程图: 磁盘 19">
              <a:extLst>
                <a:ext uri="{FF2B5EF4-FFF2-40B4-BE49-F238E27FC236}">
                  <a16:creationId xmlns:a16="http://schemas.microsoft.com/office/drawing/2014/main" id="{54542FED-922A-4D9E-951B-1F995FCC9500}"/>
                </a:ext>
              </a:extLst>
            </p:cNvPr>
            <p:cNvSpPr/>
            <p:nvPr/>
          </p:nvSpPr>
          <p:spPr>
            <a:xfrm>
              <a:off x="815742" y="3155383"/>
              <a:ext cx="1220068" cy="210331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b="1" dirty="0">
                  <a:solidFill>
                    <a:prstClr val="black"/>
                  </a:solidFill>
                </a:rPr>
                <a:t>原始数据集</a:t>
              </a:r>
            </a:p>
          </p:txBody>
        </p:sp>
        <p:sp>
          <p:nvSpPr>
            <p:cNvPr id="21" name="右箭头 20">
              <a:extLst>
                <a:ext uri="{FF2B5EF4-FFF2-40B4-BE49-F238E27FC236}">
                  <a16:creationId xmlns:a16="http://schemas.microsoft.com/office/drawing/2014/main" id="{4B7EC26B-4586-4AB4-B657-4C1BC620F884}"/>
                </a:ext>
              </a:extLst>
            </p:cNvPr>
            <p:cNvSpPr/>
            <p:nvPr/>
          </p:nvSpPr>
          <p:spPr>
            <a:xfrm rot="19823634">
              <a:off x="2092173" y="3246392"/>
              <a:ext cx="1203490" cy="217412"/>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22" name="右箭头 21">
              <a:extLst>
                <a:ext uri="{FF2B5EF4-FFF2-40B4-BE49-F238E27FC236}">
                  <a16:creationId xmlns:a16="http://schemas.microsoft.com/office/drawing/2014/main" id="{AFB40B9B-B353-42E7-86BC-169957D2CD95}"/>
                </a:ext>
              </a:extLst>
            </p:cNvPr>
            <p:cNvSpPr/>
            <p:nvPr/>
          </p:nvSpPr>
          <p:spPr>
            <a:xfrm rot="2443656">
              <a:off x="1949610" y="5248590"/>
              <a:ext cx="1535032" cy="227524"/>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23" name="圆角矩形 22">
              <a:extLst>
                <a:ext uri="{FF2B5EF4-FFF2-40B4-BE49-F238E27FC236}">
                  <a16:creationId xmlns:a16="http://schemas.microsoft.com/office/drawing/2014/main" id="{32ACFE18-97A7-4114-AA68-521879CED739}"/>
                </a:ext>
              </a:extLst>
            </p:cNvPr>
            <p:cNvSpPr/>
            <p:nvPr/>
          </p:nvSpPr>
          <p:spPr>
            <a:xfrm>
              <a:off x="5606499" y="5511505"/>
              <a:ext cx="1793632" cy="87975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模型评估</a:t>
              </a:r>
            </a:p>
          </p:txBody>
        </p:sp>
        <p:sp>
          <p:nvSpPr>
            <p:cNvPr id="24" name="圆角矩形 23">
              <a:extLst>
                <a:ext uri="{FF2B5EF4-FFF2-40B4-BE49-F238E27FC236}">
                  <a16:creationId xmlns:a16="http://schemas.microsoft.com/office/drawing/2014/main" id="{E08BCD27-D1B3-41D4-81BD-9EA0F99F64B1}"/>
                </a:ext>
              </a:extLst>
            </p:cNvPr>
            <p:cNvSpPr/>
            <p:nvPr/>
          </p:nvSpPr>
          <p:spPr>
            <a:xfrm>
              <a:off x="5417520" y="3322234"/>
              <a:ext cx="1793634" cy="88480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建立模型</a:t>
              </a:r>
            </a:p>
          </p:txBody>
        </p:sp>
        <p:sp>
          <p:nvSpPr>
            <p:cNvPr id="25" name="右箭头 24">
              <a:extLst>
                <a:ext uri="{FF2B5EF4-FFF2-40B4-BE49-F238E27FC236}">
                  <a16:creationId xmlns:a16="http://schemas.microsoft.com/office/drawing/2014/main" id="{A0F3D1C9-AD3D-4683-B9DA-14B74D6362A7}"/>
                </a:ext>
              </a:extLst>
            </p:cNvPr>
            <p:cNvSpPr/>
            <p:nvPr/>
          </p:nvSpPr>
          <p:spPr>
            <a:xfrm>
              <a:off x="4757756" y="5845205"/>
              <a:ext cx="689604" cy="358982"/>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26" name="上下箭头 25">
              <a:extLst>
                <a:ext uri="{FF2B5EF4-FFF2-40B4-BE49-F238E27FC236}">
                  <a16:creationId xmlns:a16="http://schemas.microsoft.com/office/drawing/2014/main" id="{061F6681-408A-4681-A8AA-259AA74D0C82}"/>
                </a:ext>
              </a:extLst>
            </p:cNvPr>
            <p:cNvSpPr/>
            <p:nvPr/>
          </p:nvSpPr>
          <p:spPr>
            <a:xfrm>
              <a:off x="6216533" y="4343558"/>
              <a:ext cx="248654" cy="1152781"/>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27" name="流程图: 磁盘 26">
              <a:extLst>
                <a:ext uri="{FF2B5EF4-FFF2-40B4-BE49-F238E27FC236}">
                  <a16:creationId xmlns:a16="http://schemas.microsoft.com/office/drawing/2014/main" id="{3677864E-9C31-46C5-B9EB-EF2B7CCD5D0E}"/>
                </a:ext>
              </a:extLst>
            </p:cNvPr>
            <p:cNvSpPr/>
            <p:nvPr/>
          </p:nvSpPr>
          <p:spPr>
            <a:xfrm>
              <a:off x="3269140" y="2801459"/>
              <a:ext cx="1223384" cy="42976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100" b="1" dirty="0">
                  <a:solidFill>
                    <a:prstClr val="black"/>
                  </a:solidFill>
                </a:rPr>
                <a:t>1/k</a:t>
              </a:r>
              <a:endParaRPr lang="zh-CN" altLang="en-US" sz="1100" b="1" dirty="0">
                <a:solidFill>
                  <a:prstClr val="black"/>
                </a:solidFill>
              </a:endParaRPr>
            </a:p>
          </p:txBody>
        </p:sp>
        <p:sp>
          <p:nvSpPr>
            <p:cNvPr id="28" name="流程图: 磁盘 27">
              <a:extLst>
                <a:ext uri="{FF2B5EF4-FFF2-40B4-BE49-F238E27FC236}">
                  <a16:creationId xmlns:a16="http://schemas.microsoft.com/office/drawing/2014/main" id="{E0D325C7-DF33-435E-AD7B-713FBFFAC667}"/>
                </a:ext>
              </a:extLst>
            </p:cNvPr>
            <p:cNvSpPr/>
            <p:nvPr/>
          </p:nvSpPr>
          <p:spPr>
            <a:xfrm>
              <a:off x="3269140" y="3489083"/>
              <a:ext cx="1223384" cy="434821"/>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100" b="1" dirty="0">
                  <a:solidFill>
                    <a:prstClr val="black"/>
                  </a:solidFill>
                </a:rPr>
                <a:t>1/k</a:t>
              </a:r>
              <a:endParaRPr lang="zh-CN" altLang="en-US" sz="1100" b="1" dirty="0">
                <a:solidFill>
                  <a:prstClr val="black"/>
                </a:solidFill>
              </a:endParaRPr>
            </a:p>
          </p:txBody>
        </p:sp>
        <p:sp>
          <p:nvSpPr>
            <p:cNvPr id="29" name="流程图: 磁盘 28">
              <a:extLst>
                <a:ext uri="{FF2B5EF4-FFF2-40B4-BE49-F238E27FC236}">
                  <a16:creationId xmlns:a16="http://schemas.microsoft.com/office/drawing/2014/main" id="{92AD2316-AFC2-4C51-B656-8CE99145AD51}"/>
                </a:ext>
              </a:extLst>
            </p:cNvPr>
            <p:cNvSpPr/>
            <p:nvPr/>
          </p:nvSpPr>
          <p:spPr>
            <a:xfrm>
              <a:off x="3269140" y="4707594"/>
              <a:ext cx="1223384" cy="434821"/>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100" b="1" dirty="0">
                  <a:solidFill>
                    <a:prstClr val="black"/>
                  </a:solidFill>
                </a:rPr>
                <a:t>1/k</a:t>
              </a:r>
              <a:endParaRPr lang="zh-CN" altLang="en-US" sz="1100" b="1" dirty="0">
                <a:solidFill>
                  <a:prstClr val="black"/>
                </a:solidFill>
              </a:endParaRPr>
            </a:p>
          </p:txBody>
        </p:sp>
        <p:sp>
          <p:nvSpPr>
            <p:cNvPr id="30" name="流程图: 磁盘 29">
              <a:extLst>
                <a:ext uri="{FF2B5EF4-FFF2-40B4-BE49-F238E27FC236}">
                  <a16:creationId xmlns:a16="http://schemas.microsoft.com/office/drawing/2014/main" id="{E0B4A7B5-D6C2-4EE7-A388-2FB31FB484F7}"/>
                </a:ext>
              </a:extLst>
            </p:cNvPr>
            <p:cNvSpPr/>
            <p:nvPr/>
          </p:nvSpPr>
          <p:spPr>
            <a:xfrm>
              <a:off x="3226041" y="5845205"/>
              <a:ext cx="1220068" cy="434821"/>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100" b="1" dirty="0">
                  <a:solidFill>
                    <a:prstClr val="black"/>
                  </a:solidFill>
                </a:rPr>
                <a:t>1/k</a:t>
              </a:r>
              <a:endParaRPr lang="zh-CN" altLang="en-US" sz="1100" b="1" dirty="0">
                <a:solidFill>
                  <a:prstClr val="black"/>
                </a:solidFill>
              </a:endParaRPr>
            </a:p>
          </p:txBody>
        </p:sp>
        <p:sp>
          <p:nvSpPr>
            <p:cNvPr id="31" name="TextBox 30">
              <a:extLst>
                <a:ext uri="{FF2B5EF4-FFF2-40B4-BE49-F238E27FC236}">
                  <a16:creationId xmlns:a16="http://schemas.microsoft.com/office/drawing/2014/main" id="{8BD3BAED-C338-4657-8D3E-61C4DE58BED4}"/>
                </a:ext>
              </a:extLst>
            </p:cNvPr>
            <p:cNvSpPr txBox="1">
              <a:spLocks noChangeArrowheads="1"/>
            </p:cNvSpPr>
            <p:nvPr/>
          </p:nvSpPr>
          <p:spPr bwMode="auto">
            <a:xfrm>
              <a:off x="3571822" y="4183646"/>
              <a:ext cx="528381" cy="47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200" b="1">
                  <a:solidFill>
                    <a:srgbClr val="000000"/>
                  </a:solidFill>
                  <a:cs typeface="Arial" panose="020B0604020202020204" pitchFamily="34" charset="0"/>
                </a:rPr>
                <a:t>…</a:t>
              </a:r>
              <a:endParaRPr lang="zh-CN" altLang="en-US" sz="1200" b="1">
                <a:solidFill>
                  <a:srgbClr val="000000"/>
                </a:solidFill>
                <a:cs typeface="Arial" panose="020B0604020202020204" pitchFamily="34" charset="0"/>
              </a:endParaRPr>
            </a:p>
          </p:txBody>
        </p:sp>
        <p:sp>
          <p:nvSpPr>
            <p:cNvPr id="32" name="右箭头 31">
              <a:extLst>
                <a:ext uri="{FF2B5EF4-FFF2-40B4-BE49-F238E27FC236}">
                  <a16:creationId xmlns:a16="http://schemas.microsoft.com/office/drawing/2014/main" id="{266E9B4E-EBD9-4439-A00D-4C47090F34B7}"/>
                </a:ext>
              </a:extLst>
            </p:cNvPr>
            <p:cNvSpPr/>
            <p:nvPr/>
          </p:nvSpPr>
          <p:spPr>
            <a:xfrm rot="231154">
              <a:off x="2125327" y="3903679"/>
              <a:ext cx="1200176" cy="212354"/>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33" name="右箭头 32">
              <a:extLst>
                <a:ext uri="{FF2B5EF4-FFF2-40B4-BE49-F238E27FC236}">
                  <a16:creationId xmlns:a16="http://schemas.microsoft.com/office/drawing/2014/main" id="{E1A31710-4FF2-48F5-8B93-60E241E79120}"/>
                </a:ext>
              </a:extLst>
            </p:cNvPr>
            <p:cNvSpPr/>
            <p:nvPr/>
          </p:nvSpPr>
          <p:spPr>
            <a:xfrm rot="1213004">
              <a:off x="2068964" y="4358724"/>
              <a:ext cx="1200176" cy="217412"/>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34" name="燕尾形 33">
              <a:extLst>
                <a:ext uri="{FF2B5EF4-FFF2-40B4-BE49-F238E27FC236}">
                  <a16:creationId xmlns:a16="http://schemas.microsoft.com/office/drawing/2014/main" id="{D54CFA84-4A06-48BF-84E8-159074F22A7C}"/>
                </a:ext>
              </a:extLst>
            </p:cNvPr>
            <p:cNvSpPr/>
            <p:nvPr/>
          </p:nvSpPr>
          <p:spPr>
            <a:xfrm>
              <a:off x="4757756" y="3140216"/>
              <a:ext cx="344802" cy="1329741"/>
            </a:xfrm>
            <a:prstGeom prst="chevron">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grpSp>
      <p:grpSp>
        <p:nvGrpSpPr>
          <p:cNvPr id="35" name="组合 34">
            <a:extLst>
              <a:ext uri="{FF2B5EF4-FFF2-40B4-BE49-F238E27FC236}">
                <a16:creationId xmlns:a16="http://schemas.microsoft.com/office/drawing/2014/main" id="{931AA194-0AC7-479D-ABEA-3B9EBC80F61E}"/>
              </a:ext>
            </a:extLst>
          </p:cNvPr>
          <p:cNvGrpSpPr>
            <a:grpSpLocks/>
          </p:cNvGrpSpPr>
          <p:nvPr/>
        </p:nvGrpSpPr>
        <p:grpSpPr bwMode="auto">
          <a:xfrm>
            <a:off x="6194320" y="4560722"/>
            <a:ext cx="3622780" cy="1519237"/>
            <a:chOff x="1159939" y="2415652"/>
            <a:chExt cx="4401523" cy="1729495"/>
          </a:xfrm>
        </p:grpSpPr>
        <p:sp>
          <p:nvSpPr>
            <p:cNvPr id="36" name="流程图: 磁盘 35">
              <a:extLst>
                <a:ext uri="{FF2B5EF4-FFF2-40B4-BE49-F238E27FC236}">
                  <a16:creationId xmlns:a16="http://schemas.microsoft.com/office/drawing/2014/main" id="{61091438-1475-4E14-A70A-A59DAED1CF21}"/>
                </a:ext>
              </a:extLst>
            </p:cNvPr>
            <p:cNvSpPr/>
            <p:nvPr/>
          </p:nvSpPr>
          <p:spPr>
            <a:xfrm>
              <a:off x="1590178" y="2901790"/>
              <a:ext cx="833218" cy="359634"/>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7" name="流程图: 磁盘 36">
              <a:extLst>
                <a:ext uri="{FF2B5EF4-FFF2-40B4-BE49-F238E27FC236}">
                  <a16:creationId xmlns:a16="http://schemas.microsoft.com/office/drawing/2014/main" id="{6BE57C0D-A31F-438F-9712-3CDB23E1D719}"/>
                </a:ext>
              </a:extLst>
            </p:cNvPr>
            <p:cNvSpPr/>
            <p:nvPr/>
          </p:nvSpPr>
          <p:spPr>
            <a:xfrm>
              <a:off x="2934512" y="3499975"/>
              <a:ext cx="833218" cy="645172"/>
            </a:xfrm>
            <a:prstGeom prst="flowChartMagneticDisk">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dirty="0">
                  <a:solidFill>
                    <a:prstClr val="black"/>
                  </a:solidFill>
                </a:rPr>
                <a:t>有放回抽取</a:t>
              </a:r>
              <a:r>
                <a:rPr lang="en-US" altLang="zh-CN" sz="1100" dirty="0">
                  <a:solidFill>
                    <a:prstClr val="black"/>
                  </a:solidFill>
                </a:rPr>
                <a:t>N</a:t>
              </a:r>
              <a:r>
                <a:rPr lang="zh-CN" altLang="en-US" sz="1100" dirty="0">
                  <a:solidFill>
                    <a:prstClr val="black"/>
                  </a:solidFill>
                </a:rPr>
                <a:t>样本</a:t>
              </a:r>
            </a:p>
          </p:txBody>
        </p:sp>
        <p:sp>
          <p:nvSpPr>
            <p:cNvPr id="38" name="圆角矩形 37">
              <a:extLst>
                <a:ext uri="{FF2B5EF4-FFF2-40B4-BE49-F238E27FC236}">
                  <a16:creationId xmlns:a16="http://schemas.microsoft.com/office/drawing/2014/main" id="{3C739C22-58BD-4750-AD56-E356F468B9CB}"/>
                </a:ext>
              </a:extLst>
            </p:cNvPr>
            <p:cNvSpPr/>
            <p:nvPr/>
          </p:nvSpPr>
          <p:spPr>
            <a:xfrm>
              <a:off x="4261488" y="2415652"/>
              <a:ext cx="1299974" cy="3072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建立模型</a:t>
              </a:r>
            </a:p>
          </p:txBody>
        </p:sp>
        <p:sp>
          <p:nvSpPr>
            <p:cNvPr id="39" name="流程图: 磁盘 38">
              <a:extLst>
                <a:ext uri="{FF2B5EF4-FFF2-40B4-BE49-F238E27FC236}">
                  <a16:creationId xmlns:a16="http://schemas.microsoft.com/office/drawing/2014/main" id="{FF78A8DC-C8A1-42DB-A570-AA68B0D813E7}"/>
                </a:ext>
              </a:extLst>
            </p:cNvPr>
            <p:cNvSpPr/>
            <p:nvPr/>
          </p:nvSpPr>
          <p:spPr>
            <a:xfrm>
              <a:off x="2951871" y="2934319"/>
              <a:ext cx="833218" cy="558427"/>
            </a:xfrm>
            <a:prstGeom prst="flowChartMagneticDisk">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100" dirty="0">
                  <a:solidFill>
                    <a:prstClr val="black"/>
                  </a:solidFill>
                </a:rPr>
                <a:t>测试集</a:t>
              </a:r>
            </a:p>
          </p:txBody>
        </p:sp>
        <p:sp>
          <p:nvSpPr>
            <p:cNvPr id="40" name="圆角矩形 39">
              <a:extLst>
                <a:ext uri="{FF2B5EF4-FFF2-40B4-BE49-F238E27FC236}">
                  <a16:creationId xmlns:a16="http://schemas.microsoft.com/office/drawing/2014/main" id="{F1A3E659-D33D-484C-96A5-1920CD02F418}"/>
                </a:ext>
              </a:extLst>
            </p:cNvPr>
            <p:cNvSpPr/>
            <p:nvPr/>
          </p:nvSpPr>
          <p:spPr>
            <a:xfrm>
              <a:off x="4242201" y="3060824"/>
              <a:ext cx="1299974" cy="3072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zh-CN" altLang="en-US" sz="1100" dirty="0">
                  <a:solidFill>
                    <a:prstClr val="black"/>
                  </a:solidFill>
                </a:rPr>
                <a:t>模型评估</a:t>
              </a:r>
            </a:p>
          </p:txBody>
        </p:sp>
        <p:sp>
          <p:nvSpPr>
            <p:cNvPr id="41" name="上下箭头 40">
              <a:extLst>
                <a:ext uri="{FF2B5EF4-FFF2-40B4-BE49-F238E27FC236}">
                  <a16:creationId xmlns:a16="http://schemas.microsoft.com/office/drawing/2014/main" id="{C64388EB-830E-4A9C-830A-0182754BFD1F}"/>
                </a:ext>
              </a:extLst>
            </p:cNvPr>
            <p:cNvSpPr/>
            <p:nvPr/>
          </p:nvSpPr>
          <p:spPr>
            <a:xfrm>
              <a:off x="4822753" y="2768056"/>
              <a:ext cx="138870" cy="269274"/>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42" name="右箭头 41">
              <a:extLst>
                <a:ext uri="{FF2B5EF4-FFF2-40B4-BE49-F238E27FC236}">
                  <a16:creationId xmlns:a16="http://schemas.microsoft.com/office/drawing/2014/main" id="{A81E3600-F42C-4154-81A8-145AF3445C61}"/>
                </a:ext>
              </a:extLst>
            </p:cNvPr>
            <p:cNvSpPr/>
            <p:nvPr/>
          </p:nvSpPr>
          <p:spPr>
            <a:xfrm>
              <a:off x="2562265" y="2569264"/>
              <a:ext cx="1679936" cy="86746"/>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43" name="右箭头 42">
              <a:extLst>
                <a:ext uri="{FF2B5EF4-FFF2-40B4-BE49-F238E27FC236}">
                  <a16:creationId xmlns:a16="http://schemas.microsoft.com/office/drawing/2014/main" id="{93D472CB-2008-4B48-B641-9A40738C2F30}"/>
                </a:ext>
              </a:extLst>
            </p:cNvPr>
            <p:cNvSpPr/>
            <p:nvPr/>
          </p:nvSpPr>
          <p:spPr>
            <a:xfrm>
              <a:off x="3850666" y="3142149"/>
              <a:ext cx="310527" cy="119276"/>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44" name="左弧形箭头 43">
              <a:extLst>
                <a:ext uri="{FF2B5EF4-FFF2-40B4-BE49-F238E27FC236}">
                  <a16:creationId xmlns:a16="http://schemas.microsoft.com/office/drawing/2014/main" id="{55536536-0272-421E-AC9B-8C076CFDE239}"/>
                </a:ext>
              </a:extLst>
            </p:cNvPr>
            <p:cNvSpPr/>
            <p:nvPr/>
          </p:nvSpPr>
          <p:spPr>
            <a:xfrm rot="18386888">
              <a:off x="2244389" y="3116712"/>
              <a:ext cx="240358" cy="1151461"/>
            </a:xfrm>
            <a:prstGeom prst="curv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45" name="上弧形箭头 44">
              <a:extLst>
                <a:ext uri="{FF2B5EF4-FFF2-40B4-BE49-F238E27FC236}">
                  <a16:creationId xmlns:a16="http://schemas.microsoft.com/office/drawing/2014/main" id="{95B10978-B335-43CD-8E1D-C903858E24A2}"/>
                </a:ext>
              </a:extLst>
            </p:cNvPr>
            <p:cNvSpPr/>
            <p:nvPr/>
          </p:nvSpPr>
          <p:spPr>
            <a:xfrm rot="891877">
              <a:off x="2452326" y="2796972"/>
              <a:ext cx="584410" cy="160842"/>
            </a:xfrm>
            <a:prstGeom prst="curved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prstClr val="black"/>
                </a:solidFill>
              </a:endParaRPr>
            </a:p>
          </p:txBody>
        </p:sp>
        <p:sp>
          <p:nvSpPr>
            <p:cNvPr id="46" name="流程图: 磁盘 45">
              <a:extLst>
                <a:ext uri="{FF2B5EF4-FFF2-40B4-BE49-F238E27FC236}">
                  <a16:creationId xmlns:a16="http://schemas.microsoft.com/office/drawing/2014/main" id="{2A0ED7DF-870F-4CE1-815A-59D1F6179284}"/>
                </a:ext>
              </a:extLst>
            </p:cNvPr>
            <p:cNvSpPr/>
            <p:nvPr/>
          </p:nvSpPr>
          <p:spPr>
            <a:xfrm>
              <a:off x="1590178" y="2415652"/>
              <a:ext cx="833218" cy="64517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训练集（</a:t>
              </a:r>
              <a:r>
                <a:rPr lang="en-US" altLang="zh-CN" sz="1200" dirty="0">
                  <a:solidFill>
                    <a:prstClr val="black"/>
                  </a:solidFill>
                </a:rPr>
                <a:t>N</a:t>
              </a:r>
              <a:r>
                <a:rPr lang="zh-CN" altLang="en-US" sz="1200" dirty="0">
                  <a:solidFill>
                    <a:prstClr val="black"/>
                  </a:solidFill>
                </a:rPr>
                <a:t>）</a:t>
              </a:r>
            </a:p>
          </p:txBody>
        </p:sp>
        <p:sp>
          <p:nvSpPr>
            <p:cNvPr id="47" name="TextBox 46">
              <a:extLst>
                <a:ext uri="{FF2B5EF4-FFF2-40B4-BE49-F238E27FC236}">
                  <a16:creationId xmlns:a16="http://schemas.microsoft.com/office/drawing/2014/main" id="{0938538B-7634-43BB-BE1E-FB9158146DA4}"/>
                </a:ext>
              </a:extLst>
            </p:cNvPr>
            <p:cNvSpPr txBox="1">
              <a:spLocks noChangeArrowheads="1"/>
            </p:cNvSpPr>
            <p:nvPr/>
          </p:nvSpPr>
          <p:spPr bwMode="auto">
            <a:xfrm>
              <a:off x="1159939" y="2415652"/>
              <a:ext cx="430026" cy="15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总数据集</a:t>
              </a:r>
            </a:p>
          </p:txBody>
        </p:sp>
      </p:grpSp>
      <p:sp>
        <p:nvSpPr>
          <p:cNvPr id="48" name="五边形 48">
            <a:extLst>
              <a:ext uri="{FF2B5EF4-FFF2-40B4-BE49-F238E27FC236}">
                <a16:creationId xmlns:a16="http://schemas.microsoft.com/office/drawing/2014/main" id="{A9554738-FF2A-47D7-9EF6-850B42037039}"/>
              </a:ext>
            </a:extLst>
          </p:cNvPr>
          <p:cNvSpPr/>
          <p:nvPr/>
        </p:nvSpPr>
        <p:spPr>
          <a:xfrm>
            <a:off x="2092325" y="787233"/>
            <a:ext cx="2406650" cy="458788"/>
          </a:xfrm>
          <a:prstGeom prst="homePlat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zh-CN" altLang="en-US" dirty="0">
                <a:solidFill>
                  <a:prstClr val="black"/>
                </a:solidFill>
              </a:rPr>
              <a:t>测试集选取方法</a:t>
            </a:r>
          </a:p>
        </p:txBody>
      </p:sp>
    </p:spTree>
    <p:extLst>
      <p:ext uri="{BB962C8B-B14F-4D97-AF65-F5344CB8AC3E}">
        <p14:creationId xmlns:p14="http://schemas.microsoft.com/office/powerpoint/2010/main" val="332184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260D3-04D8-4688-9560-D6509429B3C8}"/>
              </a:ext>
            </a:extLst>
          </p:cNvPr>
          <p:cNvSpPr>
            <a:spLocks noGrp="1"/>
          </p:cNvSpPr>
          <p:nvPr>
            <p:ph type="title"/>
          </p:nvPr>
        </p:nvSpPr>
        <p:spPr/>
        <p:txBody>
          <a:bodyPr/>
          <a:lstStyle/>
          <a:p>
            <a:r>
              <a:rPr lang="zh-CN" altLang="en-US" dirty="0"/>
              <a:t>分类模型评估</a:t>
            </a:r>
          </a:p>
        </p:txBody>
      </p:sp>
      <p:sp>
        <p:nvSpPr>
          <p:cNvPr id="3" name="灯片编号占位符 2">
            <a:extLst>
              <a:ext uri="{FF2B5EF4-FFF2-40B4-BE49-F238E27FC236}">
                <a16:creationId xmlns:a16="http://schemas.microsoft.com/office/drawing/2014/main" id="{3201566E-D5C3-4C0A-B35C-E94ACFE6A3DA}"/>
              </a:ext>
            </a:extLst>
          </p:cNvPr>
          <p:cNvSpPr>
            <a:spLocks noGrp="1"/>
          </p:cNvSpPr>
          <p:nvPr>
            <p:ph type="sldNum" sz="quarter" idx="12"/>
          </p:nvPr>
        </p:nvSpPr>
        <p:spPr/>
        <p:txBody>
          <a:bodyPr/>
          <a:lstStyle/>
          <a:p>
            <a:fld id="{E9982F2F-007C-48EF-ACAA-A879DE0C084A}" type="slidenum">
              <a:rPr lang="zh-CN" altLang="en-US" smtClean="0"/>
              <a:pPr/>
              <a:t>18</a:t>
            </a:fld>
            <a:endParaRPr lang="zh-CN" altLang="en-US" dirty="0"/>
          </a:p>
        </p:txBody>
      </p:sp>
      <p:sp>
        <p:nvSpPr>
          <p:cNvPr id="4" name="矩形 3">
            <a:extLst>
              <a:ext uri="{FF2B5EF4-FFF2-40B4-BE49-F238E27FC236}">
                <a16:creationId xmlns:a16="http://schemas.microsoft.com/office/drawing/2014/main" id="{80AB3512-F411-4739-9B62-FF20527DF418}"/>
              </a:ext>
            </a:extLst>
          </p:cNvPr>
          <p:cNvSpPr/>
          <p:nvPr/>
        </p:nvSpPr>
        <p:spPr>
          <a:xfrm>
            <a:off x="5618164" y="967709"/>
            <a:ext cx="5049837" cy="5151438"/>
          </a:xfrm>
          <a:prstGeom prst="rect">
            <a:avLst/>
          </a:prstGeom>
          <a:solidFill>
            <a:srgbClr val="CCFFCC"/>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5" name="五边形 48">
            <a:extLst>
              <a:ext uri="{FF2B5EF4-FFF2-40B4-BE49-F238E27FC236}">
                <a16:creationId xmlns:a16="http://schemas.microsoft.com/office/drawing/2014/main" id="{ED892D83-52AC-4089-9319-5A8AFEEAC4D2}"/>
              </a:ext>
            </a:extLst>
          </p:cNvPr>
          <p:cNvSpPr/>
          <p:nvPr/>
        </p:nvSpPr>
        <p:spPr>
          <a:xfrm>
            <a:off x="1727201" y="707021"/>
            <a:ext cx="2405063" cy="457200"/>
          </a:xfrm>
          <a:prstGeom prst="homePlat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zh-CN" altLang="en-US" dirty="0">
                <a:solidFill>
                  <a:prstClr val="black"/>
                </a:solidFill>
              </a:rPr>
              <a:t>效果指标</a:t>
            </a:r>
            <a:r>
              <a:rPr lang="en-US" altLang="zh-CN" dirty="0">
                <a:solidFill>
                  <a:prstClr val="black"/>
                </a:solidFill>
              </a:rPr>
              <a:t>—</a:t>
            </a:r>
            <a:r>
              <a:rPr lang="zh-CN" altLang="en-US" dirty="0">
                <a:solidFill>
                  <a:prstClr val="black"/>
                </a:solidFill>
              </a:rPr>
              <a:t>基于比率</a:t>
            </a:r>
          </a:p>
        </p:txBody>
      </p:sp>
      <p:graphicFrame>
        <p:nvGraphicFramePr>
          <p:cNvPr id="6" name="表格 5">
            <a:extLst>
              <a:ext uri="{FF2B5EF4-FFF2-40B4-BE49-F238E27FC236}">
                <a16:creationId xmlns:a16="http://schemas.microsoft.com/office/drawing/2014/main" id="{9A76AAE8-D60A-4567-9E00-75E0FAE74087}"/>
              </a:ext>
            </a:extLst>
          </p:cNvPr>
          <p:cNvGraphicFramePr>
            <a:graphicFrameLocks noGrp="1"/>
          </p:cNvGraphicFramePr>
          <p:nvPr>
            <p:extLst>
              <p:ext uri="{D42A27DB-BD31-4B8C-83A1-F6EECF244321}">
                <p14:modId xmlns:p14="http://schemas.microsoft.com/office/powerpoint/2010/main" val="952328618"/>
              </p:ext>
            </p:extLst>
          </p:nvPr>
        </p:nvGraphicFramePr>
        <p:xfrm>
          <a:off x="1655763" y="1878596"/>
          <a:ext cx="3184524" cy="2017712"/>
        </p:xfrm>
        <a:graphic>
          <a:graphicData uri="http://schemas.openxmlformats.org/drawingml/2006/table">
            <a:tbl>
              <a:tblPr firstRow="1" bandRow="1">
                <a:tableStyleId>{5C22544A-7EE6-4342-B048-85BDC9FD1C3A}</a:tableStyleId>
              </a:tblPr>
              <a:tblGrid>
                <a:gridCol w="796131">
                  <a:extLst>
                    <a:ext uri="{9D8B030D-6E8A-4147-A177-3AD203B41FA5}">
                      <a16:colId xmlns:a16="http://schemas.microsoft.com/office/drawing/2014/main" val="20000"/>
                    </a:ext>
                  </a:extLst>
                </a:gridCol>
                <a:gridCol w="796131">
                  <a:extLst>
                    <a:ext uri="{9D8B030D-6E8A-4147-A177-3AD203B41FA5}">
                      <a16:colId xmlns:a16="http://schemas.microsoft.com/office/drawing/2014/main" val="20001"/>
                    </a:ext>
                  </a:extLst>
                </a:gridCol>
                <a:gridCol w="796131">
                  <a:extLst>
                    <a:ext uri="{9D8B030D-6E8A-4147-A177-3AD203B41FA5}">
                      <a16:colId xmlns:a16="http://schemas.microsoft.com/office/drawing/2014/main" val="20002"/>
                    </a:ext>
                  </a:extLst>
                </a:gridCol>
                <a:gridCol w="796131">
                  <a:extLst>
                    <a:ext uri="{9D8B030D-6E8A-4147-A177-3AD203B41FA5}">
                      <a16:colId xmlns:a16="http://schemas.microsoft.com/office/drawing/2014/main" val="20003"/>
                    </a:ext>
                  </a:extLst>
                </a:gridCol>
              </a:tblGrid>
              <a:tr h="504428">
                <a:tc>
                  <a:txBody>
                    <a:bodyPr/>
                    <a:lstStyle/>
                    <a:p>
                      <a:endParaRPr lang="zh-CN" altLang="en-US" sz="1800" dirty="0"/>
                    </a:p>
                  </a:txBody>
                  <a:tcPr marL="91441" marR="91441" marT="45708" marB="45708"/>
                </a:tc>
                <a:tc>
                  <a:txBody>
                    <a:bodyPr/>
                    <a:lstStyle/>
                    <a:p>
                      <a:pPr algn="ctr"/>
                      <a:r>
                        <a:rPr lang="en-US" altLang="zh-CN" sz="1200" b="0" dirty="0">
                          <a:solidFill>
                            <a:schemeClr val="tx1"/>
                          </a:solidFill>
                        </a:rPr>
                        <a:t>1</a:t>
                      </a:r>
                      <a:endParaRPr lang="zh-CN" altLang="en-US" sz="1200" b="0" dirty="0">
                        <a:solidFill>
                          <a:schemeClr val="tx1"/>
                        </a:solidFill>
                      </a:endParaRPr>
                    </a:p>
                  </a:txBody>
                  <a:tcPr marL="91441" marR="91441" marT="45708" marB="45708" anchor="ctr"/>
                </a:tc>
                <a:tc>
                  <a:txBody>
                    <a:bodyPr/>
                    <a:lstStyle/>
                    <a:p>
                      <a:pPr algn="ctr"/>
                      <a:r>
                        <a:rPr lang="en-US" altLang="zh-CN" sz="1200" b="0" dirty="0">
                          <a:solidFill>
                            <a:schemeClr val="tx1"/>
                          </a:solidFill>
                        </a:rPr>
                        <a:t>0</a:t>
                      </a:r>
                      <a:endParaRPr lang="zh-CN" altLang="en-US" sz="1200" b="0" dirty="0">
                        <a:solidFill>
                          <a:schemeClr val="tx1"/>
                        </a:solidFill>
                      </a:endParaRPr>
                    </a:p>
                  </a:txBody>
                  <a:tcPr marL="91441" marR="91441" marT="45708" marB="45708" anchor="ctr"/>
                </a:tc>
                <a:tc>
                  <a:txBody>
                    <a:bodyPr/>
                    <a:lstStyle/>
                    <a:p>
                      <a:pPr algn="ctr"/>
                      <a:r>
                        <a:rPr lang="zh-CN" altLang="en-US" sz="1200" b="0" dirty="0">
                          <a:solidFill>
                            <a:schemeClr val="tx1"/>
                          </a:solidFill>
                        </a:rPr>
                        <a:t>合计</a:t>
                      </a:r>
                    </a:p>
                  </a:txBody>
                  <a:tcPr marL="91441" marR="91441" marT="45708" marB="45708" anchor="ctr"/>
                </a:tc>
                <a:extLst>
                  <a:ext uri="{0D108BD9-81ED-4DB2-BD59-A6C34878D82A}">
                    <a16:rowId xmlns:a16="http://schemas.microsoft.com/office/drawing/2014/main" val="10000"/>
                  </a:ext>
                </a:extLst>
              </a:tr>
              <a:tr h="504428">
                <a:tc>
                  <a:txBody>
                    <a:bodyPr/>
                    <a:lstStyle/>
                    <a:p>
                      <a:pPr algn="ctr"/>
                      <a:r>
                        <a:rPr lang="en-US" altLang="zh-CN" sz="1200" dirty="0"/>
                        <a:t>1</a:t>
                      </a:r>
                      <a:endParaRPr lang="zh-CN" altLang="en-US" sz="1200" dirty="0"/>
                    </a:p>
                  </a:txBody>
                  <a:tcPr marL="91441" marR="91441" marT="45708" marB="45708" anchor="ctr"/>
                </a:tc>
                <a:tc>
                  <a:txBody>
                    <a:bodyPr/>
                    <a:lstStyle/>
                    <a:p>
                      <a:pPr algn="ctr"/>
                      <a:r>
                        <a:rPr lang="en-US" altLang="zh-CN" sz="1200" dirty="0"/>
                        <a:t>a</a:t>
                      </a:r>
                      <a:endParaRPr lang="zh-CN" altLang="en-US" sz="1200" dirty="0"/>
                    </a:p>
                  </a:txBody>
                  <a:tcPr marL="91441" marR="91441" marT="45708" marB="45708" anchor="ctr"/>
                </a:tc>
                <a:tc>
                  <a:txBody>
                    <a:bodyPr/>
                    <a:lstStyle/>
                    <a:p>
                      <a:pPr algn="ctr"/>
                      <a:r>
                        <a:rPr lang="en-US" altLang="zh-CN" sz="1200" dirty="0"/>
                        <a:t>b</a:t>
                      </a:r>
                      <a:endParaRPr lang="zh-CN" altLang="en-US" sz="1200" dirty="0"/>
                    </a:p>
                  </a:txBody>
                  <a:tcPr marL="91441" marR="91441" marT="45708" marB="45708" anchor="ctr"/>
                </a:tc>
                <a:tc>
                  <a:txBody>
                    <a:bodyPr/>
                    <a:lstStyle/>
                    <a:p>
                      <a:pPr algn="ctr"/>
                      <a:r>
                        <a:rPr lang="en-US" altLang="zh-CN" sz="1200" dirty="0" err="1"/>
                        <a:t>a+b</a:t>
                      </a:r>
                      <a:endParaRPr lang="zh-CN" altLang="en-US" sz="1200" dirty="0"/>
                    </a:p>
                  </a:txBody>
                  <a:tcPr marL="91441" marR="91441" marT="45708" marB="45708" anchor="ctr"/>
                </a:tc>
                <a:extLst>
                  <a:ext uri="{0D108BD9-81ED-4DB2-BD59-A6C34878D82A}">
                    <a16:rowId xmlns:a16="http://schemas.microsoft.com/office/drawing/2014/main" val="10001"/>
                  </a:ext>
                </a:extLst>
              </a:tr>
              <a:tr h="504428">
                <a:tc>
                  <a:txBody>
                    <a:bodyPr/>
                    <a:lstStyle/>
                    <a:p>
                      <a:pPr algn="ctr"/>
                      <a:r>
                        <a:rPr lang="en-US" altLang="zh-CN" sz="1200" dirty="0"/>
                        <a:t>0</a:t>
                      </a:r>
                      <a:endParaRPr lang="zh-CN" altLang="en-US" sz="1200" dirty="0"/>
                    </a:p>
                  </a:txBody>
                  <a:tcPr marL="91441" marR="91441" marT="45708" marB="45708" anchor="ctr"/>
                </a:tc>
                <a:tc>
                  <a:txBody>
                    <a:bodyPr/>
                    <a:lstStyle/>
                    <a:p>
                      <a:pPr algn="ctr"/>
                      <a:r>
                        <a:rPr lang="en-US" altLang="zh-CN" sz="1200" dirty="0"/>
                        <a:t>c</a:t>
                      </a:r>
                      <a:endParaRPr lang="zh-CN" altLang="en-US" sz="1200" dirty="0"/>
                    </a:p>
                  </a:txBody>
                  <a:tcPr marL="91441" marR="91441" marT="45708" marB="45708" anchor="ctr"/>
                </a:tc>
                <a:tc>
                  <a:txBody>
                    <a:bodyPr/>
                    <a:lstStyle/>
                    <a:p>
                      <a:pPr algn="ctr"/>
                      <a:r>
                        <a:rPr lang="en-US" altLang="zh-CN" sz="1200" dirty="0"/>
                        <a:t>d</a:t>
                      </a:r>
                      <a:endParaRPr lang="zh-CN" altLang="en-US" sz="1200" dirty="0"/>
                    </a:p>
                  </a:txBody>
                  <a:tcPr marL="91441" marR="91441" marT="45708" marB="45708" anchor="ctr"/>
                </a:tc>
                <a:tc>
                  <a:txBody>
                    <a:bodyPr/>
                    <a:lstStyle/>
                    <a:p>
                      <a:pPr algn="ctr"/>
                      <a:r>
                        <a:rPr lang="en-US" altLang="zh-CN" sz="1200" dirty="0" err="1"/>
                        <a:t>c+d</a:t>
                      </a:r>
                      <a:endParaRPr lang="zh-CN" altLang="en-US" sz="1200" dirty="0"/>
                    </a:p>
                  </a:txBody>
                  <a:tcPr marL="91441" marR="91441" marT="45708" marB="45708" anchor="ctr"/>
                </a:tc>
                <a:extLst>
                  <a:ext uri="{0D108BD9-81ED-4DB2-BD59-A6C34878D82A}">
                    <a16:rowId xmlns:a16="http://schemas.microsoft.com/office/drawing/2014/main" val="10002"/>
                  </a:ext>
                </a:extLst>
              </a:tr>
              <a:tr h="504428">
                <a:tc>
                  <a:txBody>
                    <a:bodyPr/>
                    <a:lstStyle/>
                    <a:p>
                      <a:pPr algn="ctr"/>
                      <a:r>
                        <a:rPr lang="zh-CN" altLang="en-US" sz="1200" dirty="0"/>
                        <a:t>合计</a:t>
                      </a:r>
                    </a:p>
                  </a:txBody>
                  <a:tcPr marL="91441" marR="91441" marT="45708" marB="45708" anchor="ctr"/>
                </a:tc>
                <a:tc>
                  <a:txBody>
                    <a:bodyPr/>
                    <a:lstStyle/>
                    <a:p>
                      <a:pPr algn="ctr"/>
                      <a:r>
                        <a:rPr lang="en-US" altLang="zh-CN" sz="1200" dirty="0" err="1"/>
                        <a:t>a+c</a:t>
                      </a:r>
                      <a:endParaRPr lang="zh-CN" altLang="en-US" sz="1200" dirty="0"/>
                    </a:p>
                  </a:txBody>
                  <a:tcPr marL="91441" marR="91441" marT="45708" marB="45708" anchor="ctr"/>
                </a:tc>
                <a:tc>
                  <a:txBody>
                    <a:bodyPr/>
                    <a:lstStyle/>
                    <a:p>
                      <a:pPr algn="ctr"/>
                      <a:r>
                        <a:rPr lang="en-US" altLang="zh-CN" sz="1200" dirty="0" err="1"/>
                        <a:t>b+d</a:t>
                      </a:r>
                      <a:endParaRPr lang="zh-CN" altLang="en-US" sz="1200" dirty="0"/>
                    </a:p>
                  </a:txBody>
                  <a:tcPr marL="91441" marR="91441" marT="45708" marB="45708" anchor="ctr"/>
                </a:tc>
                <a:tc>
                  <a:txBody>
                    <a:bodyPr/>
                    <a:lstStyle/>
                    <a:p>
                      <a:pPr algn="ctr"/>
                      <a:r>
                        <a:rPr lang="en-US" altLang="zh-CN" sz="1200" dirty="0" err="1"/>
                        <a:t>a+b+c+d</a:t>
                      </a:r>
                      <a:endParaRPr lang="zh-CN" altLang="en-US" sz="1200" dirty="0"/>
                    </a:p>
                  </a:txBody>
                  <a:tcPr marL="91441" marR="91441" marT="45708" marB="45708" anchor="ctr"/>
                </a:tc>
                <a:extLst>
                  <a:ext uri="{0D108BD9-81ED-4DB2-BD59-A6C34878D82A}">
                    <a16:rowId xmlns:a16="http://schemas.microsoft.com/office/drawing/2014/main" val="10003"/>
                  </a:ext>
                </a:extLst>
              </a:tr>
            </a:tbl>
          </a:graphicData>
        </a:graphic>
      </p:graphicFrame>
      <p:grpSp>
        <p:nvGrpSpPr>
          <p:cNvPr id="7" name="组合 4">
            <a:extLst>
              <a:ext uri="{FF2B5EF4-FFF2-40B4-BE49-F238E27FC236}">
                <a16:creationId xmlns:a16="http://schemas.microsoft.com/office/drawing/2014/main" id="{7DC19B62-3A9D-44CC-A3F3-E0603EE8EF6E}"/>
              </a:ext>
            </a:extLst>
          </p:cNvPr>
          <p:cNvGrpSpPr>
            <a:grpSpLocks/>
          </p:cNvGrpSpPr>
          <p:nvPr/>
        </p:nvGrpSpPr>
        <p:grpSpPr bwMode="auto">
          <a:xfrm>
            <a:off x="1579564" y="1878597"/>
            <a:ext cx="1120775" cy="492125"/>
            <a:chOff x="55182" y="2066988"/>
            <a:chExt cx="1120797" cy="491713"/>
          </a:xfrm>
        </p:grpSpPr>
        <p:cxnSp>
          <p:nvCxnSpPr>
            <p:cNvPr id="8" name="直接连接符 7">
              <a:extLst>
                <a:ext uri="{FF2B5EF4-FFF2-40B4-BE49-F238E27FC236}">
                  <a16:creationId xmlns:a16="http://schemas.microsoft.com/office/drawing/2014/main" id="{5896C6DE-32E4-4824-8E85-8F202EED1D7E}"/>
                </a:ext>
              </a:extLst>
            </p:cNvPr>
            <p:cNvCxnSpPr/>
            <p:nvPr/>
          </p:nvCxnSpPr>
          <p:spPr>
            <a:xfrm>
              <a:off x="202822" y="2103470"/>
              <a:ext cx="695339" cy="455231"/>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54">
              <a:extLst>
                <a:ext uri="{FF2B5EF4-FFF2-40B4-BE49-F238E27FC236}">
                  <a16:creationId xmlns:a16="http://schemas.microsoft.com/office/drawing/2014/main" id="{3644048C-7288-4ACC-8034-1888EF102B45}"/>
                </a:ext>
              </a:extLst>
            </p:cNvPr>
            <p:cNvSpPr txBox="1">
              <a:spLocks noChangeArrowheads="1"/>
            </p:cNvSpPr>
            <p:nvPr/>
          </p:nvSpPr>
          <p:spPr bwMode="auto">
            <a:xfrm>
              <a:off x="479944" y="2066988"/>
              <a:ext cx="696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预测类</a:t>
              </a:r>
            </a:p>
          </p:txBody>
        </p:sp>
        <p:sp>
          <p:nvSpPr>
            <p:cNvPr id="10" name="TextBox 55">
              <a:extLst>
                <a:ext uri="{FF2B5EF4-FFF2-40B4-BE49-F238E27FC236}">
                  <a16:creationId xmlns:a16="http://schemas.microsoft.com/office/drawing/2014/main" id="{A806AF2E-B232-4B57-9571-84528075A061}"/>
                </a:ext>
              </a:extLst>
            </p:cNvPr>
            <p:cNvSpPr txBox="1">
              <a:spLocks noChangeArrowheads="1"/>
            </p:cNvSpPr>
            <p:nvPr/>
          </p:nvSpPr>
          <p:spPr bwMode="auto">
            <a:xfrm>
              <a:off x="55182" y="2281702"/>
              <a:ext cx="696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实际类</a:t>
              </a:r>
            </a:p>
          </p:txBody>
        </p:sp>
      </p:grpSp>
      <p:sp>
        <p:nvSpPr>
          <p:cNvPr id="11" name="右箭头 61">
            <a:extLst>
              <a:ext uri="{FF2B5EF4-FFF2-40B4-BE49-F238E27FC236}">
                <a16:creationId xmlns:a16="http://schemas.microsoft.com/office/drawing/2014/main" id="{44C78AD6-16E8-4F09-BAEF-813446038B70}"/>
              </a:ext>
            </a:extLst>
          </p:cNvPr>
          <p:cNvSpPr/>
          <p:nvPr/>
        </p:nvSpPr>
        <p:spPr>
          <a:xfrm>
            <a:off x="5154614" y="2805697"/>
            <a:ext cx="217487" cy="1909763"/>
          </a:xfrm>
          <a:prstGeom prst="rightArrow">
            <a:avLst/>
          </a:prstGeom>
          <a:solidFill>
            <a:schemeClr val="bg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2" name="TextBox 63">
            <a:extLst>
              <a:ext uri="{FF2B5EF4-FFF2-40B4-BE49-F238E27FC236}">
                <a16:creationId xmlns:a16="http://schemas.microsoft.com/office/drawing/2014/main" id="{9F2FBF43-01F6-487A-B8D9-7EA0A0EC8052}"/>
              </a:ext>
            </a:extLst>
          </p:cNvPr>
          <p:cNvSpPr txBox="1">
            <a:spLocks noChangeArrowheads="1"/>
          </p:cNvSpPr>
          <p:nvPr/>
        </p:nvSpPr>
        <p:spPr bwMode="auto">
          <a:xfrm>
            <a:off x="1524001" y="1192796"/>
            <a:ext cx="4094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cs typeface="Arial" panose="020B0604020202020204" pitchFamily="34" charset="0"/>
              </a:rPr>
              <a:t>以二分类为例，说明几个重要效果指标概念。下图为混淆矩阵。通过银行办理信用卡的例子做指标的业务解释。</a:t>
            </a:r>
          </a:p>
        </p:txBody>
      </p:sp>
      <p:sp>
        <p:nvSpPr>
          <p:cNvPr id="13" name="TextBox 8">
            <a:extLst>
              <a:ext uri="{FF2B5EF4-FFF2-40B4-BE49-F238E27FC236}">
                <a16:creationId xmlns:a16="http://schemas.microsoft.com/office/drawing/2014/main" id="{16360DD1-E25C-4662-9ECE-8C3689F3984D}"/>
              </a:ext>
            </a:extLst>
          </p:cNvPr>
          <p:cNvSpPr txBox="1"/>
          <p:nvPr/>
        </p:nvSpPr>
        <p:spPr>
          <a:xfrm>
            <a:off x="7051675" y="953422"/>
            <a:ext cx="3506788" cy="1200150"/>
          </a:xfrm>
          <a:prstGeom prst="rect">
            <a:avLst/>
          </a:prstGeom>
          <a:solidFill>
            <a:schemeClr val="bg2">
              <a:lumMod val="20000"/>
              <a:lumOff val="80000"/>
            </a:schemeClr>
          </a:solidFill>
          <a:ln>
            <a:solidFill>
              <a:schemeClr val="tx1"/>
            </a:solidFill>
            <a:prstDash val="dash"/>
          </a:ln>
        </p:spPr>
        <p:txBody>
          <a:bodyPr>
            <a:spAutoFit/>
          </a:bodyPr>
          <a:lstStyle/>
          <a:p>
            <a:pPr eaLnBrk="1" hangingPunct="1">
              <a:defRPr/>
            </a:pPr>
            <a:r>
              <a:rPr lang="zh-CN" altLang="en-US" sz="1200" dirty="0">
                <a:solidFill>
                  <a:prstClr val="black"/>
                </a:solidFill>
                <a:latin typeface="Arial" charset="0"/>
                <a:cs typeface="Arial" charset="0"/>
              </a:rPr>
              <a:t>最常用的评估指标，用以评价模型分类是否正确。但是，对于不平衡问题（即</a:t>
            </a:r>
            <a:r>
              <a:rPr lang="en-US" altLang="zh-CN" sz="1200" dirty="0">
                <a:solidFill>
                  <a:prstClr val="black"/>
                </a:solidFill>
                <a:latin typeface="Arial" charset="0"/>
                <a:cs typeface="Arial" charset="0"/>
              </a:rPr>
              <a:t>0</a:t>
            </a:r>
            <a:r>
              <a:rPr lang="zh-CN" altLang="en-US" sz="1200" dirty="0">
                <a:solidFill>
                  <a:prstClr val="black"/>
                </a:solidFill>
                <a:latin typeface="Arial" charset="0"/>
                <a:cs typeface="Arial" charset="0"/>
              </a:rPr>
              <a:t>类的占大多数），准确率去评价就不够。例如银行办理信用卡，模型只用一条规则“所有人不违约”，结果准确率达到</a:t>
            </a:r>
            <a:r>
              <a:rPr lang="en-US" altLang="zh-CN" sz="1200" dirty="0">
                <a:solidFill>
                  <a:prstClr val="black"/>
                </a:solidFill>
                <a:latin typeface="Arial" charset="0"/>
                <a:cs typeface="Arial" charset="0"/>
              </a:rPr>
              <a:t>1000/1200=83.3%</a:t>
            </a:r>
            <a:r>
              <a:rPr lang="zh-CN" altLang="en-US" sz="1200" dirty="0">
                <a:solidFill>
                  <a:prstClr val="black"/>
                </a:solidFill>
                <a:latin typeface="Arial" charset="0"/>
                <a:cs typeface="Arial" charset="0"/>
              </a:rPr>
              <a:t>。但这样的模型毫无意义。准确率适合于平衡问题。</a:t>
            </a:r>
            <a:endParaRPr lang="en-US" altLang="zh-CN" sz="1200" dirty="0">
              <a:solidFill>
                <a:prstClr val="black"/>
              </a:solidFill>
              <a:latin typeface="Arial" charset="0"/>
              <a:cs typeface="Arial" charset="0"/>
            </a:endParaRPr>
          </a:p>
        </p:txBody>
      </p:sp>
      <p:sp>
        <p:nvSpPr>
          <p:cNvPr id="14" name="TextBox 25">
            <a:extLst>
              <a:ext uri="{FF2B5EF4-FFF2-40B4-BE49-F238E27FC236}">
                <a16:creationId xmlns:a16="http://schemas.microsoft.com/office/drawing/2014/main" id="{E4F51490-8C16-4694-AAF9-00BD89E498CF}"/>
              </a:ext>
            </a:extLst>
          </p:cNvPr>
          <p:cNvSpPr txBox="1"/>
          <p:nvPr/>
        </p:nvSpPr>
        <p:spPr>
          <a:xfrm>
            <a:off x="7051675" y="2363122"/>
            <a:ext cx="3506788" cy="1016000"/>
          </a:xfrm>
          <a:prstGeom prst="rect">
            <a:avLst/>
          </a:prstGeom>
          <a:solidFill>
            <a:schemeClr val="bg2">
              <a:lumMod val="20000"/>
              <a:lumOff val="80000"/>
            </a:schemeClr>
          </a:solidFill>
          <a:ln>
            <a:solidFill>
              <a:schemeClr val="tx1"/>
            </a:solidFill>
            <a:prstDash val="dash"/>
          </a:ln>
        </p:spPr>
        <p:txBody>
          <a:bodyPr>
            <a:spAutoFit/>
          </a:bodyPr>
          <a:lstStyle/>
          <a:p>
            <a:pPr eaLnBrk="1" hangingPunct="1">
              <a:defRPr/>
            </a:pPr>
            <a:r>
              <a:rPr lang="zh-CN" altLang="en-US" sz="1200" dirty="0">
                <a:solidFill>
                  <a:prstClr val="black"/>
                </a:solidFill>
                <a:latin typeface="Arial" charset="0"/>
                <a:cs typeface="Arial" charset="0"/>
              </a:rPr>
              <a:t>正确识别正元组的百分比。如例中，敏感性为</a:t>
            </a:r>
            <a:r>
              <a:rPr lang="en-US" altLang="zh-CN" sz="1200" dirty="0">
                <a:solidFill>
                  <a:prstClr val="black"/>
                </a:solidFill>
                <a:latin typeface="Arial" charset="0"/>
                <a:cs typeface="Arial" charset="0"/>
              </a:rPr>
              <a:t>80/200=40%</a:t>
            </a:r>
            <a:r>
              <a:rPr lang="zh-CN" altLang="en-US" sz="1200" dirty="0">
                <a:solidFill>
                  <a:prstClr val="black"/>
                </a:solidFill>
                <a:latin typeface="Arial" charset="0"/>
                <a:cs typeface="Arial" charset="0"/>
              </a:rPr>
              <a:t>，因此该模型正确标识真元组（稀有类）的能力还是比较差的，但是还是高于违约的总占比</a:t>
            </a:r>
            <a:r>
              <a:rPr lang="en-US" altLang="zh-CN" sz="1200" dirty="0">
                <a:solidFill>
                  <a:prstClr val="black"/>
                </a:solidFill>
                <a:latin typeface="Arial" charset="0"/>
                <a:cs typeface="Arial" charset="0"/>
              </a:rPr>
              <a:t>200/1200=16.7%</a:t>
            </a:r>
          </a:p>
          <a:p>
            <a:pPr eaLnBrk="1" hangingPunct="1">
              <a:defRPr/>
            </a:pPr>
            <a:endParaRPr lang="en-US" altLang="zh-CN" sz="1200" dirty="0">
              <a:solidFill>
                <a:prstClr val="black"/>
              </a:solidFill>
              <a:latin typeface="Arial" charset="0"/>
              <a:cs typeface="Arial" charset="0"/>
            </a:endParaRPr>
          </a:p>
        </p:txBody>
      </p:sp>
      <p:graphicFrame>
        <p:nvGraphicFramePr>
          <p:cNvPr id="15" name="表格 14">
            <a:extLst>
              <a:ext uri="{FF2B5EF4-FFF2-40B4-BE49-F238E27FC236}">
                <a16:creationId xmlns:a16="http://schemas.microsoft.com/office/drawing/2014/main" id="{53047A3B-C01D-4C26-90A2-355325BAB604}"/>
              </a:ext>
            </a:extLst>
          </p:cNvPr>
          <p:cNvGraphicFramePr>
            <a:graphicFrameLocks noGrp="1"/>
          </p:cNvGraphicFramePr>
          <p:nvPr>
            <p:extLst>
              <p:ext uri="{D42A27DB-BD31-4B8C-83A1-F6EECF244321}">
                <p14:modId xmlns:p14="http://schemas.microsoft.com/office/powerpoint/2010/main" val="2950190035"/>
              </p:ext>
            </p:extLst>
          </p:nvPr>
        </p:nvGraphicFramePr>
        <p:xfrm>
          <a:off x="1655763" y="4091571"/>
          <a:ext cx="3184524" cy="2017712"/>
        </p:xfrm>
        <a:graphic>
          <a:graphicData uri="http://schemas.openxmlformats.org/drawingml/2006/table">
            <a:tbl>
              <a:tblPr firstRow="1" bandRow="1">
                <a:tableStyleId>{5C22544A-7EE6-4342-B048-85BDC9FD1C3A}</a:tableStyleId>
              </a:tblPr>
              <a:tblGrid>
                <a:gridCol w="796131">
                  <a:extLst>
                    <a:ext uri="{9D8B030D-6E8A-4147-A177-3AD203B41FA5}">
                      <a16:colId xmlns:a16="http://schemas.microsoft.com/office/drawing/2014/main" val="20000"/>
                    </a:ext>
                  </a:extLst>
                </a:gridCol>
                <a:gridCol w="796131">
                  <a:extLst>
                    <a:ext uri="{9D8B030D-6E8A-4147-A177-3AD203B41FA5}">
                      <a16:colId xmlns:a16="http://schemas.microsoft.com/office/drawing/2014/main" val="20001"/>
                    </a:ext>
                  </a:extLst>
                </a:gridCol>
                <a:gridCol w="796131">
                  <a:extLst>
                    <a:ext uri="{9D8B030D-6E8A-4147-A177-3AD203B41FA5}">
                      <a16:colId xmlns:a16="http://schemas.microsoft.com/office/drawing/2014/main" val="20002"/>
                    </a:ext>
                  </a:extLst>
                </a:gridCol>
                <a:gridCol w="796131">
                  <a:extLst>
                    <a:ext uri="{9D8B030D-6E8A-4147-A177-3AD203B41FA5}">
                      <a16:colId xmlns:a16="http://schemas.microsoft.com/office/drawing/2014/main" val="20003"/>
                    </a:ext>
                  </a:extLst>
                </a:gridCol>
              </a:tblGrid>
              <a:tr h="504428">
                <a:tc>
                  <a:txBody>
                    <a:bodyPr/>
                    <a:lstStyle/>
                    <a:p>
                      <a:endParaRPr lang="zh-CN" altLang="en-US" sz="1800" dirty="0"/>
                    </a:p>
                  </a:txBody>
                  <a:tcPr marL="91441" marR="91441" marT="45708" marB="45708"/>
                </a:tc>
                <a:tc>
                  <a:txBody>
                    <a:bodyPr/>
                    <a:lstStyle/>
                    <a:p>
                      <a:pPr algn="ctr"/>
                      <a:r>
                        <a:rPr lang="zh-CN" altLang="en-US" sz="1200" b="0" dirty="0">
                          <a:solidFill>
                            <a:schemeClr val="tx1"/>
                          </a:solidFill>
                        </a:rPr>
                        <a:t>违约</a:t>
                      </a:r>
                    </a:p>
                  </a:txBody>
                  <a:tcPr marL="91441" marR="91441" marT="45708" marB="45708" anchor="ctr"/>
                </a:tc>
                <a:tc>
                  <a:txBody>
                    <a:bodyPr/>
                    <a:lstStyle/>
                    <a:p>
                      <a:pPr algn="ctr"/>
                      <a:r>
                        <a:rPr lang="zh-CN" altLang="en-US" sz="1200" b="0" dirty="0">
                          <a:solidFill>
                            <a:schemeClr val="tx1"/>
                          </a:solidFill>
                        </a:rPr>
                        <a:t>不违约</a:t>
                      </a:r>
                    </a:p>
                  </a:txBody>
                  <a:tcPr marL="91441" marR="91441" marT="45708" marB="45708" anchor="ctr"/>
                </a:tc>
                <a:tc>
                  <a:txBody>
                    <a:bodyPr/>
                    <a:lstStyle/>
                    <a:p>
                      <a:pPr algn="ctr"/>
                      <a:r>
                        <a:rPr lang="zh-CN" altLang="en-US" sz="1200" b="0" dirty="0">
                          <a:solidFill>
                            <a:schemeClr val="tx1"/>
                          </a:solidFill>
                        </a:rPr>
                        <a:t>合计</a:t>
                      </a:r>
                    </a:p>
                  </a:txBody>
                  <a:tcPr marL="91441" marR="91441" marT="45708" marB="45708" anchor="ctr"/>
                </a:tc>
                <a:extLst>
                  <a:ext uri="{0D108BD9-81ED-4DB2-BD59-A6C34878D82A}">
                    <a16:rowId xmlns:a16="http://schemas.microsoft.com/office/drawing/2014/main" val="10000"/>
                  </a:ext>
                </a:extLst>
              </a:tr>
              <a:tr h="504428">
                <a:tc>
                  <a:txBody>
                    <a:bodyPr/>
                    <a:lstStyle/>
                    <a:p>
                      <a:pPr algn="ctr"/>
                      <a:r>
                        <a:rPr lang="zh-CN" altLang="en-US" sz="1200" dirty="0"/>
                        <a:t>违约</a:t>
                      </a:r>
                    </a:p>
                  </a:txBody>
                  <a:tcPr marL="91441" marR="91441" marT="45708" marB="45708" anchor="ctr"/>
                </a:tc>
                <a:tc>
                  <a:txBody>
                    <a:bodyPr/>
                    <a:lstStyle/>
                    <a:p>
                      <a:pPr algn="ctr"/>
                      <a:r>
                        <a:rPr lang="en-US" altLang="zh-CN" sz="1200" dirty="0"/>
                        <a:t>80</a:t>
                      </a:r>
                      <a:endParaRPr lang="zh-CN" altLang="en-US" sz="1200" dirty="0"/>
                    </a:p>
                  </a:txBody>
                  <a:tcPr marL="91441" marR="91441" marT="45708" marB="45708" anchor="ctr"/>
                </a:tc>
                <a:tc>
                  <a:txBody>
                    <a:bodyPr/>
                    <a:lstStyle/>
                    <a:p>
                      <a:pPr algn="ctr"/>
                      <a:r>
                        <a:rPr lang="en-US" altLang="zh-CN" sz="1200" dirty="0"/>
                        <a:t>120</a:t>
                      </a:r>
                      <a:endParaRPr lang="zh-CN" altLang="en-US" sz="1200" dirty="0"/>
                    </a:p>
                  </a:txBody>
                  <a:tcPr marL="91441" marR="91441" marT="45708" marB="45708" anchor="ctr"/>
                </a:tc>
                <a:tc>
                  <a:txBody>
                    <a:bodyPr/>
                    <a:lstStyle/>
                    <a:p>
                      <a:pPr algn="ctr"/>
                      <a:r>
                        <a:rPr lang="en-US" altLang="zh-CN" sz="1200" dirty="0"/>
                        <a:t>200</a:t>
                      </a:r>
                      <a:endParaRPr lang="zh-CN" altLang="en-US" sz="1200" dirty="0"/>
                    </a:p>
                  </a:txBody>
                  <a:tcPr marL="91441" marR="91441" marT="45708" marB="45708" anchor="ctr"/>
                </a:tc>
                <a:extLst>
                  <a:ext uri="{0D108BD9-81ED-4DB2-BD59-A6C34878D82A}">
                    <a16:rowId xmlns:a16="http://schemas.microsoft.com/office/drawing/2014/main" val="10001"/>
                  </a:ext>
                </a:extLst>
              </a:tr>
              <a:tr h="504428">
                <a:tc>
                  <a:txBody>
                    <a:bodyPr/>
                    <a:lstStyle/>
                    <a:p>
                      <a:pPr algn="ctr"/>
                      <a:r>
                        <a:rPr lang="zh-CN" altLang="en-US" sz="1200" dirty="0"/>
                        <a:t>不违约</a:t>
                      </a:r>
                    </a:p>
                  </a:txBody>
                  <a:tcPr marL="91441" marR="91441" marT="45708" marB="45708" anchor="ctr"/>
                </a:tc>
                <a:tc>
                  <a:txBody>
                    <a:bodyPr/>
                    <a:lstStyle/>
                    <a:p>
                      <a:pPr algn="ctr"/>
                      <a:r>
                        <a:rPr lang="en-US" altLang="zh-CN" sz="1200" dirty="0"/>
                        <a:t>20</a:t>
                      </a:r>
                      <a:endParaRPr lang="zh-CN" altLang="en-US" sz="1200" dirty="0"/>
                    </a:p>
                  </a:txBody>
                  <a:tcPr marL="91441" marR="91441" marT="45708" marB="45708" anchor="ctr"/>
                </a:tc>
                <a:tc>
                  <a:txBody>
                    <a:bodyPr/>
                    <a:lstStyle/>
                    <a:p>
                      <a:pPr algn="ctr"/>
                      <a:r>
                        <a:rPr lang="en-US" altLang="zh-CN" sz="1200" dirty="0"/>
                        <a:t>980</a:t>
                      </a:r>
                      <a:endParaRPr lang="zh-CN" altLang="en-US" sz="1200" dirty="0"/>
                    </a:p>
                  </a:txBody>
                  <a:tcPr marL="91441" marR="91441" marT="45708" marB="45708" anchor="ctr"/>
                </a:tc>
                <a:tc>
                  <a:txBody>
                    <a:bodyPr/>
                    <a:lstStyle/>
                    <a:p>
                      <a:pPr algn="ctr"/>
                      <a:r>
                        <a:rPr lang="en-US" altLang="zh-CN" sz="1200" dirty="0"/>
                        <a:t>1000</a:t>
                      </a:r>
                      <a:endParaRPr lang="zh-CN" altLang="en-US" sz="1200" dirty="0"/>
                    </a:p>
                  </a:txBody>
                  <a:tcPr marL="91441" marR="91441" marT="45708" marB="45708" anchor="ctr"/>
                </a:tc>
                <a:extLst>
                  <a:ext uri="{0D108BD9-81ED-4DB2-BD59-A6C34878D82A}">
                    <a16:rowId xmlns:a16="http://schemas.microsoft.com/office/drawing/2014/main" val="10002"/>
                  </a:ext>
                </a:extLst>
              </a:tr>
              <a:tr h="504428">
                <a:tc>
                  <a:txBody>
                    <a:bodyPr/>
                    <a:lstStyle/>
                    <a:p>
                      <a:pPr algn="ctr"/>
                      <a:r>
                        <a:rPr lang="zh-CN" altLang="en-US" sz="1200" dirty="0"/>
                        <a:t>合计</a:t>
                      </a:r>
                    </a:p>
                  </a:txBody>
                  <a:tcPr marL="91441" marR="91441" marT="45708" marB="45708" anchor="ctr"/>
                </a:tc>
                <a:tc>
                  <a:txBody>
                    <a:bodyPr/>
                    <a:lstStyle/>
                    <a:p>
                      <a:pPr algn="ctr"/>
                      <a:r>
                        <a:rPr lang="en-US" altLang="zh-CN" sz="1200" dirty="0"/>
                        <a:t>100</a:t>
                      </a:r>
                      <a:endParaRPr lang="zh-CN" altLang="en-US" sz="1200" dirty="0"/>
                    </a:p>
                  </a:txBody>
                  <a:tcPr marL="91441" marR="91441" marT="45708" marB="45708" anchor="ctr"/>
                </a:tc>
                <a:tc>
                  <a:txBody>
                    <a:bodyPr/>
                    <a:lstStyle/>
                    <a:p>
                      <a:pPr algn="ctr"/>
                      <a:r>
                        <a:rPr lang="en-US" altLang="zh-CN" sz="1200" dirty="0"/>
                        <a:t>1100</a:t>
                      </a:r>
                      <a:endParaRPr lang="zh-CN" altLang="en-US" sz="1200" dirty="0"/>
                    </a:p>
                  </a:txBody>
                  <a:tcPr marL="91441" marR="91441" marT="45708" marB="45708" anchor="ctr"/>
                </a:tc>
                <a:tc>
                  <a:txBody>
                    <a:bodyPr/>
                    <a:lstStyle/>
                    <a:p>
                      <a:pPr algn="ctr"/>
                      <a:r>
                        <a:rPr lang="en-US" altLang="zh-CN" sz="1200" dirty="0"/>
                        <a:t>1200</a:t>
                      </a:r>
                      <a:endParaRPr lang="zh-CN" altLang="en-US" sz="1200" dirty="0"/>
                    </a:p>
                  </a:txBody>
                  <a:tcPr marL="91441" marR="91441" marT="45708" marB="45708" anchor="ctr"/>
                </a:tc>
                <a:extLst>
                  <a:ext uri="{0D108BD9-81ED-4DB2-BD59-A6C34878D82A}">
                    <a16:rowId xmlns:a16="http://schemas.microsoft.com/office/drawing/2014/main" val="10003"/>
                  </a:ext>
                </a:extLst>
              </a:tr>
            </a:tbl>
          </a:graphicData>
        </a:graphic>
      </p:graphicFrame>
      <p:grpSp>
        <p:nvGrpSpPr>
          <p:cNvPr id="16" name="组合 27">
            <a:extLst>
              <a:ext uri="{FF2B5EF4-FFF2-40B4-BE49-F238E27FC236}">
                <a16:creationId xmlns:a16="http://schemas.microsoft.com/office/drawing/2014/main" id="{9A6D5E20-D84E-46A4-9798-9CC7A7AF567F}"/>
              </a:ext>
            </a:extLst>
          </p:cNvPr>
          <p:cNvGrpSpPr>
            <a:grpSpLocks/>
          </p:cNvGrpSpPr>
          <p:nvPr/>
        </p:nvGrpSpPr>
        <p:grpSpPr bwMode="auto">
          <a:xfrm>
            <a:off x="1547814" y="4091572"/>
            <a:ext cx="1120775" cy="492125"/>
            <a:chOff x="55182" y="2066988"/>
            <a:chExt cx="1120797" cy="491713"/>
          </a:xfrm>
        </p:grpSpPr>
        <p:cxnSp>
          <p:nvCxnSpPr>
            <p:cNvPr id="17" name="直接连接符 16">
              <a:extLst>
                <a:ext uri="{FF2B5EF4-FFF2-40B4-BE49-F238E27FC236}">
                  <a16:creationId xmlns:a16="http://schemas.microsoft.com/office/drawing/2014/main" id="{BDFE63A3-0F2D-49B6-A3B8-E605FB17C2B3}"/>
                </a:ext>
              </a:extLst>
            </p:cNvPr>
            <p:cNvCxnSpPr/>
            <p:nvPr/>
          </p:nvCxnSpPr>
          <p:spPr>
            <a:xfrm>
              <a:off x="202822" y="2103470"/>
              <a:ext cx="695339" cy="455231"/>
            </a:xfrm>
            <a:prstGeom prst="line">
              <a:avLst/>
            </a:prstGeom>
          </p:spPr>
          <p:style>
            <a:lnRef idx="2">
              <a:schemeClr val="accent2"/>
            </a:lnRef>
            <a:fillRef idx="0">
              <a:schemeClr val="accent2"/>
            </a:fillRef>
            <a:effectRef idx="1">
              <a:schemeClr val="accent2"/>
            </a:effectRef>
            <a:fontRef idx="minor">
              <a:schemeClr val="tx1"/>
            </a:fontRef>
          </p:style>
        </p:cxnSp>
        <p:sp>
          <p:nvSpPr>
            <p:cNvPr id="18" name="TextBox 29">
              <a:extLst>
                <a:ext uri="{FF2B5EF4-FFF2-40B4-BE49-F238E27FC236}">
                  <a16:creationId xmlns:a16="http://schemas.microsoft.com/office/drawing/2014/main" id="{3B9DA8F1-24D2-4A1F-AF83-A578AFCE82C6}"/>
                </a:ext>
              </a:extLst>
            </p:cNvPr>
            <p:cNvSpPr txBox="1">
              <a:spLocks noChangeArrowheads="1"/>
            </p:cNvSpPr>
            <p:nvPr/>
          </p:nvSpPr>
          <p:spPr bwMode="auto">
            <a:xfrm>
              <a:off x="479944" y="2066988"/>
              <a:ext cx="696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预测类</a:t>
              </a:r>
            </a:p>
          </p:txBody>
        </p:sp>
        <p:sp>
          <p:nvSpPr>
            <p:cNvPr id="19" name="TextBox 30">
              <a:extLst>
                <a:ext uri="{FF2B5EF4-FFF2-40B4-BE49-F238E27FC236}">
                  <a16:creationId xmlns:a16="http://schemas.microsoft.com/office/drawing/2014/main" id="{3FFCA288-00BC-4E1A-A8F5-C27B3BAA632C}"/>
                </a:ext>
              </a:extLst>
            </p:cNvPr>
            <p:cNvSpPr txBox="1">
              <a:spLocks noChangeArrowheads="1"/>
            </p:cNvSpPr>
            <p:nvPr/>
          </p:nvSpPr>
          <p:spPr bwMode="auto">
            <a:xfrm>
              <a:off x="55182" y="2281702"/>
              <a:ext cx="696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实际类</a:t>
              </a:r>
            </a:p>
          </p:txBody>
        </p:sp>
      </p:grpSp>
      <p:sp>
        <p:nvSpPr>
          <p:cNvPr id="20" name="TextBox 31">
            <a:extLst>
              <a:ext uri="{FF2B5EF4-FFF2-40B4-BE49-F238E27FC236}">
                <a16:creationId xmlns:a16="http://schemas.microsoft.com/office/drawing/2014/main" id="{01FCCB75-0A09-46C1-9ADB-34E9C08A2ED6}"/>
              </a:ext>
            </a:extLst>
          </p:cNvPr>
          <p:cNvSpPr txBox="1"/>
          <p:nvPr/>
        </p:nvSpPr>
        <p:spPr>
          <a:xfrm>
            <a:off x="7051675" y="3623598"/>
            <a:ext cx="3506788" cy="460375"/>
          </a:xfrm>
          <a:prstGeom prst="rect">
            <a:avLst/>
          </a:prstGeom>
          <a:solidFill>
            <a:schemeClr val="bg2">
              <a:lumMod val="20000"/>
              <a:lumOff val="80000"/>
            </a:schemeClr>
          </a:solidFill>
          <a:ln>
            <a:solidFill>
              <a:schemeClr val="tx1"/>
            </a:solidFill>
            <a:prstDash val="dash"/>
          </a:ln>
        </p:spPr>
        <p:txBody>
          <a:bodyPr>
            <a:spAutoFit/>
          </a:bodyPr>
          <a:lstStyle/>
          <a:p>
            <a:pPr eaLnBrk="1" hangingPunct="1">
              <a:defRPr/>
            </a:pPr>
            <a:r>
              <a:rPr lang="zh-CN" altLang="en-US" sz="1200" dirty="0">
                <a:solidFill>
                  <a:prstClr val="black"/>
                </a:solidFill>
                <a:latin typeface="Arial" charset="0"/>
                <a:cs typeface="Arial" charset="0"/>
              </a:rPr>
              <a:t>正确识别负元组的百分比。例子中为</a:t>
            </a:r>
            <a:r>
              <a:rPr lang="en-US" altLang="zh-CN" sz="1200" dirty="0">
                <a:solidFill>
                  <a:prstClr val="black"/>
                </a:solidFill>
                <a:latin typeface="Arial" charset="0"/>
                <a:cs typeface="Arial" charset="0"/>
              </a:rPr>
              <a:t>98%</a:t>
            </a:r>
            <a:r>
              <a:rPr lang="zh-CN" altLang="en-US" sz="1200" dirty="0">
                <a:solidFill>
                  <a:prstClr val="black"/>
                </a:solidFill>
                <a:latin typeface="Arial" charset="0"/>
                <a:cs typeface="Arial" charset="0"/>
              </a:rPr>
              <a:t>。</a:t>
            </a:r>
            <a:endParaRPr lang="en-US" altLang="zh-CN" sz="1200" dirty="0">
              <a:solidFill>
                <a:prstClr val="black"/>
              </a:solidFill>
              <a:latin typeface="Arial" charset="0"/>
              <a:cs typeface="Arial" charset="0"/>
            </a:endParaRPr>
          </a:p>
          <a:p>
            <a:pPr eaLnBrk="1" hangingPunct="1">
              <a:defRPr/>
            </a:pPr>
            <a:endParaRPr lang="en-US" altLang="zh-CN" sz="1200" dirty="0">
              <a:solidFill>
                <a:prstClr val="black"/>
              </a:solidFill>
              <a:latin typeface="Arial" charset="0"/>
              <a:cs typeface="Arial" charset="0"/>
            </a:endParaRPr>
          </a:p>
        </p:txBody>
      </p:sp>
      <p:sp>
        <p:nvSpPr>
          <p:cNvPr id="21" name="TextBox 32">
            <a:extLst>
              <a:ext uri="{FF2B5EF4-FFF2-40B4-BE49-F238E27FC236}">
                <a16:creationId xmlns:a16="http://schemas.microsoft.com/office/drawing/2014/main" id="{A7616DD0-5B8C-4087-8B50-95F00A8676C5}"/>
              </a:ext>
            </a:extLst>
          </p:cNvPr>
          <p:cNvSpPr txBox="1"/>
          <p:nvPr/>
        </p:nvSpPr>
        <p:spPr>
          <a:xfrm>
            <a:off x="7059614" y="4595147"/>
            <a:ext cx="3508375" cy="647700"/>
          </a:xfrm>
          <a:prstGeom prst="rect">
            <a:avLst/>
          </a:prstGeom>
          <a:solidFill>
            <a:schemeClr val="bg2">
              <a:lumMod val="20000"/>
              <a:lumOff val="80000"/>
            </a:schemeClr>
          </a:solidFill>
          <a:ln>
            <a:solidFill>
              <a:schemeClr val="tx1"/>
            </a:solidFill>
            <a:prstDash val="dash"/>
          </a:ln>
        </p:spPr>
        <p:txBody>
          <a:bodyPr>
            <a:spAutoFit/>
          </a:bodyPr>
          <a:lstStyle/>
          <a:p>
            <a:pPr eaLnBrk="1" hangingPunct="1">
              <a:defRPr/>
            </a:pPr>
            <a:r>
              <a:rPr lang="zh-CN" altLang="en-US" sz="1200" dirty="0">
                <a:solidFill>
                  <a:prstClr val="black"/>
                </a:solidFill>
                <a:latin typeface="Arial" charset="0"/>
                <a:cs typeface="Arial" charset="0"/>
              </a:rPr>
              <a:t>预测为正元类中实际为正元类所占的百分比。衡量预测类</a:t>
            </a:r>
            <a:r>
              <a:rPr lang="en-US" altLang="zh-CN" sz="1200" dirty="0">
                <a:solidFill>
                  <a:prstClr val="black"/>
                </a:solidFill>
                <a:latin typeface="Arial" charset="0"/>
                <a:cs typeface="Arial" charset="0"/>
              </a:rPr>
              <a:t>1</a:t>
            </a:r>
            <a:r>
              <a:rPr lang="zh-CN" altLang="en-US" sz="1200" dirty="0">
                <a:solidFill>
                  <a:prstClr val="black"/>
                </a:solidFill>
                <a:latin typeface="Arial" charset="0"/>
                <a:cs typeface="Arial" charset="0"/>
              </a:rPr>
              <a:t>的精确性。例子中为</a:t>
            </a:r>
            <a:r>
              <a:rPr lang="en-US" altLang="zh-CN" sz="1200" dirty="0">
                <a:solidFill>
                  <a:prstClr val="black"/>
                </a:solidFill>
                <a:latin typeface="Arial" charset="0"/>
                <a:cs typeface="Arial" charset="0"/>
              </a:rPr>
              <a:t>80%</a:t>
            </a:r>
            <a:r>
              <a:rPr lang="zh-CN" altLang="en-US" sz="1200" dirty="0">
                <a:solidFill>
                  <a:prstClr val="black"/>
                </a:solidFill>
                <a:latin typeface="Arial" charset="0"/>
                <a:cs typeface="Arial" charset="0"/>
              </a:rPr>
              <a:t>。</a:t>
            </a:r>
            <a:endParaRPr lang="en-US" altLang="zh-CN" sz="1200" dirty="0">
              <a:solidFill>
                <a:prstClr val="black"/>
              </a:solidFill>
              <a:latin typeface="Arial" charset="0"/>
              <a:cs typeface="Arial" charset="0"/>
            </a:endParaRPr>
          </a:p>
          <a:p>
            <a:pPr eaLnBrk="1" hangingPunct="1">
              <a:defRPr/>
            </a:pPr>
            <a:endParaRPr lang="en-US" altLang="zh-CN" sz="1200" dirty="0">
              <a:solidFill>
                <a:prstClr val="black"/>
              </a:solidFill>
              <a:latin typeface="Arial" charset="0"/>
              <a:cs typeface="Arial" charset="0"/>
            </a:endParaRPr>
          </a:p>
        </p:txBody>
      </p:sp>
      <p:sp>
        <p:nvSpPr>
          <p:cNvPr id="22" name="TextBox 33">
            <a:extLst>
              <a:ext uri="{FF2B5EF4-FFF2-40B4-BE49-F238E27FC236}">
                <a16:creationId xmlns:a16="http://schemas.microsoft.com/office/drawing/2014/main" id="{B25302F2-8361-412C-8B4B-4C5BBE3FC41B}"/>
              </a:ext>
            </a:extLst>
          </p:cNvPr>
          <p:cNvSpPr txBox="1"/>
          <p:nvPr/>
        </p:nvSpPr>
        <p:spPr>
          <a:xfrm>
            <a:off x="5680075" y="5449222"/>
            <a:ext cx="4935538" cy="646112"/>
          </a:xfrm>
          <a:prstGeom prst="rect">
            <a:avLst/>
          </a:prstGeom>
          <a:solidFill>
            <a:schemeClr val="bg2">
              <a:lumMod val="20000"/>
              <a:lumOff val="80000"/>
            </a:schemeClr>
          </a:solidFill>
          <a:ln>
            <a:solidFill>
              <a:schemeClr val="tx1"/>
            </a:solidFill>
            <a:prstDash val="dash"/>
          </a:ln>
        </p:spPr>
        <p:txBody>
          <a:bodyPr>
            <a:spAutoFit/>
          </a:bodyPr>
          <a:lstStyle/>
          <a:p>
            <a:pPr eaLnBrk="1" hangingPunct="1">
              <a:defRPr/>
            </a:pPr>
            <a:r>
              <a:rPr lang="zh-CN" altLang="en-US" sz="1200" dirty="0">
                <a:solidFill>
                  <a:prstClr val="black"/>
                </a:solidFill>
                <a:latin typeface="Arial" charset="0"/>
                <a:cs typeface="Arial" charset="0"/>
              </a:rPr>
              <a:t>该案例中模型对于违约的人群，可以识别</a:t>
            </a:r>
            <a:r>
              <a:rPr lang="en-US" altLang="zh-CN" sz="1200" dirty="0">
                <a:solidFill>
                  <a:prstClr val="black"/>
                </a:solidFill>
                <a:latin typeface="Arial" charset="0"/>
                <a:cs typeface="Arial" charset="0"/>
              </a:rPr>
              <a:t>40%</a:t>
            </a:r>
            <a:r>
              <a:rPr lang="zh-CN" altLang="en-US" sz="1200" dirty="0">
                <a:solidFill>
                  <a:prstClr val="black"/>
                </a:solidFill>
                <a:latin typeface="Arial" charset="0"/>
                <a:cs typeface="Arial" charset="0"/>
              </a:rPr>
              <a:t>；如果一个人通过模型判断为违约类，则</a:t>
            </a:r>
            <a:r>
              <a:rPr lang="en-US" altLang="zh-CN" sz="1200" dirty="0">
                <a:solidFill>
                  <a:prstClr val="black"/>
                </a:solidFill>
                <a:latin typeface="Arial" charset="0"/>
                <a:cs typeface="Arial" charset="0"/>
              </a:rPr>
              <a:t>80%</a:t>
            </a:r>
            <a:r>
              <a:rPr lang="zh-CN" altLang="en-US" sz="1200" dirty="0">
                <a:solidFill>
                  <a:prstClr val="black"/>
                </a:solidFill>
                <a:latin typeface="Arial" charset="0"/>
                <a:cs typeface="Arial" charset="0"/>
              </a:rPr>
              <a:t>可能该人为违约的。敏感性和精度是两个重要指标，可以综合这两个指标，如</a:t>
            </a:r>
            <a:r>
              <a:rPr lang="en-US" altLang="zh-CN" sz="1200" dirty="0">
                <a:solidFill>
                  <a:prstClr val="black"/>
                </a:solidFill>
                <a:latin typeface="Arial" charset="0"/>
                <a:cs typeface="Arial" charset="0"/>
              </a:rPr>
              <a:t>F</a:t>
            </a:r>
            <a:r>
              <a:rPr lang="zh-CN" altLang="en-US" sz="1200" dirty="0">
                <a:solidFill>
                  <a:prstClr val="black"/>
                </a:solidFill>
                <a:latin typeface="Arial" charset="0"/>
                <a:cs typeface="Arial" charset="0"/>
              </a:rPr>
              <a:t>等。</a:t>
            </a:r>
            <a:endParaRPr lang="en-US" altLang="zh-CN" sz="1200" dirty="0">
              <a:solidFill>
                <a:prstClr val="black"/>
              </a:solidFill>
              <a:latin typeface="Arial" charset="0"/>
              <a:cs typeface="Arial" charset="0"/>
            </a:endParaRPr>
          </a:p>
        </p:txBody>
      </p:sp>
      <p:sp>
        <p:nvSpPr>
          <p:cNvPr id="23" name="圆角矩形 9">
            <a:extLst>
              <a:ext uri="{FF2B5EF4-FFF2-40B4-BE49-F238E27FC236}">
                <a16:creationId xmlns:a16="http://schemas.microsoft.com/office/drawing/2014/main" id="{02ADEA7A-A7BA-4A4F-9405-0844DD185E59}"/>
              </a:ext>
            </a:extLst>
          </p:cNvPr>
          <p:cNvSpPr/>
          <p:nvPr/>
        </p:nvSpPr>
        <p:spPr>
          <a:xfrm rot="20359529">
            <a:off x="1463675" y="3986796"/>
            <a:ext cx="833438" cy="280988"/>
          </a:xfrm>
          <a:prstGeom prst="roundRect">
            <a:avLst/>
          </a:prstGeom>
          <a:solidFill>
            <a:srgbClr val="FF0000"/>
          </a:solidFill>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zh-CN" altLang="en-US" dirty="0">
                <a:solidFill>
                  <a:prstClr val="white"/>
                </a:solidFill>
              </a:rPr>
              <a:t>示例</a:t>
            </a:r>
          </a:p>
        </p:txBody>
      </p:sp>
      <p:sp>
        <p:nvSpPr>
          <p:cNvPr id="24" name="五边形 20">
            <a:extLst>
              <a:ext uri="{FF2B5EF4-FFF2-40B4-BE49-F238E27FC236}">
                <a16:creationId xmlns:a16="http://schemas.microsoft.com/office/drawing/2014/main" id="{FAB008FF-206F-4E89-AC1D-93B8105FFEA2}"/>
              </a:ext>
            </a:extLst>
          </p:cNvPr>
          <p:cNvSpPr/>
          <p:nvPr/>
        </p:nvSpPr>
        <p:spPr>
          <a:xfrm>
            <a:off x="5680075" y="2548859"/>
            <a:ext cx="144145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敏感性</a:t>
            </a:r>
            <a:r>
              <a:rPr lang="en-US" altLang="zh-CN" sz="1200" dirty="0">
                <a:solidFill>
                  <a:prstClr val="black"/>
                </a:solidFill>
              </a:rPr>
              <a:t>=a/(</a:t>
            </a:r>
            <a:r>
              <a:rPr lang="en-US" altLang="zh-CN" sz="1200" dirty="0" err="1">
                <a:solidFill>
                  <a:prstClr val="black"/>
                </a:solidFill>
              </a:rPr>
              <a:t>a+b</a:t>
            </a:r>
            <a:r>
              <a:rPr lang="en-US" altLang="zh-CN" sz="1200" dirty="0">
                <a:solidFill>
                  <a:prstClr val="black"/>
                </a:solidFill>
              </a:rPr>
              <a:t>)</a:t>
            </a:r>
          </a:p>
        </p:txBody>
      </p:sp>
      <p:sp>
        <p:nvSpPr>
          <p:cNvPr id="25" name="五边形 6">
            <a:extLst>
              <a:ext uri="{FF2B5EF4-FFF2-40B4-BE49-F238E27FC236}">
                <a16:creationId xmlns:a16="http://schemas.microsoft.com/office/drawing/2014/main" id="{EF0C4578-0803-42A7-85D9-B1E84FFA507B}"/>
              </a:ext>
            </a:extLst>
          </p:cNvPr>
          <p:cNvSpPr/>
          <p:nvPr/>
        </p:nvSpPr>
        <p:spPr>
          <a:xfrm>
            <a:off x="5680075" y="1172497"/>
            <a:ext cx="144145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准确率</a:t>
            </a:r>
            <a:r>
              <a:rPr lang="en-US" altLang="zh-CN" sz="1200" dirty="0">
                <a:solidFill>
                  <a:prstClr val="black"/>
                </a:solidFill>
              </a:rPr>
              <a:t>=(</a:t>
            </a:r>
            <a:r>
              <a:rPr lang="en-US" altLang="zh-CN" sz="1200" dirty="0" err="1">
                <a:solidFill>
                  <a:prstClr val="black"/>
                </a:solidFill>
              </a:rPr>
              <a:t>a+d</a:t>
            </a:r>
            <a:r>
              <a:rPr lang="en-US" altLang="zh-CN" sz="1200" dirty="0">
                <a:solidFill>
                  <a:prstClr val="black"/>
                </a:solidFill>
              </a:rPr>
              <a:t>)/(</a:t>
            </a:r>
            <a:r>
              <a:rPr lang="en-US" altLang="zh-CN" sz="1200" dirty="0" err="1">
                <a:solidFill>
                  <a:prstClr val="black"/>
                </a:solidFill>
              </a:rPr>
              <a:t>a+b+c+d</a:t>
            </a:r>
            <a:r>
              <a:rPr lang="en-US" altLang="zh-CN" sz="1200" dirty="0">
                <a:solidFill>
                  <a:prstClr val="black"/>
                </a:solidFill>
              </a:rPr>
              <a:t>)</a:t>
            </a:r>
            <a:endParaRPr lang="zh-CN" altLang="en-US" sz="1200" dirty="0">
              <a:solidFill>
                <a:prstClr val="black"/>
              </a:solidFill>
            </a:endParaRPr>
          </a:p>
        </p:txBody>
      </p:sp>
      <p:sp>
        <p:nvSpPr>
          <p:cNvPr id="26" name="五边形 21">
            <a:extLst>
              <a:ext uri="{FF2B5EF4-FFF2-40B4-BE49-F238E27FC236}">
                <a16:creationId xmlns:a16="http://schemas.microsoft.com/office/drawing/2014/main" id="{D251A5D2-F4EB-4A84-85D9-A61044CFF80E}"/>
              </a:ext>
            </a:extLst>
          </p:cNvPr>
          <p:cNvSpPr/>
          <p:nvPr/>
        </p:nvSpPr>
        <p:spPr>
          <a:xfrm>
            <a:off x="5680075" y="3599784"/>
            <a:ext cx="144145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特异性</a:t>
            </a:r>
            <a:r>
              <a:rPr lang="en-US" altLang="zh-CN" sz="1200" dirty="0">
                <a:solidFill>
                  <a:prstClr val="black"/>
                </a:solidFill>
              </a:rPr>
              <a:t>=d/(</a:t>
            </a:r>
            <a:r>
              <a:rPr lang="en-US" altLang="zh-CN" sz="1200" dirty="0" err="1">
                <a:solidFill>
                  <a:prstClr val="black"/>
                </a:solidFill>
              </a:rPr>
              <a:t>c+d</a:t>
            </a:r>
            <a:r>
              <a:rPr lang="en-US" altLang="zh-CN" sz="1200" dirty="0">
                <a:solidFill>
                  <a:prstClr val="black"/>
                </a:solidFill>
              </a:rPr>
              <a:t>)</a:t>
            </a:r>
          </a:p>
        </p:txBody>
      </p:sp>
      <p:sp>
        <p:nvSpPr>
          <p:cNvPr id="27" name="五边形 22">
            <a:extLst>
              <a:ext uri="{FF2B5EF4-FFF2-40B4-BE49-F238E27FC236}">
                <a16:creationId xmlns:a16="http://schemas.microsoft.com/office/drawing/2014/main" id="{5F31F308-B27F-4D2F-9510-F07A81A3F545}"/>
              </a:ext>
            </a:extLst>
          </p:cNvPr>
          <p:cNvSpPr/>
          <p:nvPr/>
        </p:nvSpPr>
        <p:spPr>
          <a:xfrm>
            <a:off x="5680075" y="4709447"/>
            <a:ext cx="144145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精度</a:t>
            </a:r>
            <a:r>
              <a:rPr lang="en-US" altLang="zh-CN" sz="1200" dirty="0">
                <a:solidFill>
                  <a:prstClr val="black"/>
                </a:solidFill>
              </a:rPr>
              <a:t>=a/(</a:t>
            </a:r>
            <a:r>
              <a:rPr lang="en-US" altLang="zh-CN" sz="1200" dirty="0" err="1">
                <a:solidFill>
                  <a:prstClr val="black"/>
                </a:solidFill>
              </a:rPr>
              <a:t>a+c</a:t>
            </a:r>
            <a:r>
              <a:rPr lang="en-US" altLang="zh-CN" sz="1200" dirty="0">
                <a:solidFill>
                  <a:prstClr val="black"/>
                </a:solidFill>
              </a:rPr>
              <a:t>)</a:t>
            </a:r>
          </a:p>
        </p:txBody>
      </p:sp>
    </p:spTree>
    <p:extLst>
      <p:ext uri="{BB962C8B-B14F-4D97-AF65-F5344CB8AC3E}">
        <p14:creationId xmlns:p14="http://schemas.microsoft.com/office/powerpoint/2010/main" val="416946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E96E5-1DA2-4E71-8101-889C41C7545E}"/>
              </a:ext>
            </a:extLst>
          </p:cNvPr>
          <p:cNvSpPr>
            <a:spLocks noGrp="1"/>
          </p:cNvSpPr>
          <p:nvPr>
            <p:ph type="title"/>
          </p:nvPr>
        </p:nvSpPr>
        <p:spPr/>
        <p:txBody>
          <a:bodyPr/>
          <a:lstStyle/>
          <a:p>
            <a:r>
              <a:rPr lang="zh-CN" altLang="en-US" dirty="0"/>
              <a:t>分类模型评估</a:t>
            </a:r>
          </a:p>
        </p:txBody>
      </p:sp>
      <p:sp>
        <p:nvSpPr>
          <p:cNvPr id="3" name="灯片编号占位符 2">
            <a:extLst>
              <a:ext uri="{FF2B5EF4-FFF2-40B4-BE49-F238E27FC236}">
                <a16:creationId xmlns:a16="http://schemas.microsoft.com/office/drawing/2014/main" id="{B4C37BE3-B18E-4396-83C2-D359FC254C74}"/>
              </a:ext>
            </a:extLst>
          </p:cNvPr>
          <p:cNvSpPr>
            <a:spLocks noGrp="1"/>
          </p:cNvSpPr>
          <p:nvPr>
            <p:ph type="sldNum" sz="quarter" idx="12"/>
          </p:nvPr>
        </p:nvSpPr>
        <p:spPr/>
        <p:txBody>
          <a:bodyPr/>
          <a:lstStyle/>
          <a:p>
            <a:fld id="{E9982F2F-007C-48EF-ACAA-A879DE0C084A}" type="slidenum">
              <a:rPr lang="zh-CN" altLang="en-US" smtClean="0"/>
              <a:pPr/>
              <a:t>19</a:t>
            </a:fld>
            <a:endParaRPr lang="zh-CN" altLang="en-US" dirty="0"/>
          </a:p>
        </p:txBody>
      </p:sp>
      <p:pic>
        <p:nvPicPr>
          <p:cNvPr id="4" name="Picture 5" descr="ROC1">
            <a:extLst>
              <a:ext uri="{FF2B5EF4-FFF2-40B4-BE49-F238E27FC236}">
                <a16:creationId xmlns:a16="http://schemas.microsoft.com/office/drawing/2014/main" id="{F82A0E34-394D-420A-B5BE-195E990A0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489" y="1279526"/>
            <a:ext cx="28765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5D1493D9-EFFD-4E73-9D1F-763D68D8F5EA}"/>
              </a:ext>
            </a:extLst>
          </p:cNvPr>
          <p:cNvSpPr txBox="1">
            <a:spLocks noChangeArrowheads="1"/>
          </p:cNvSpPr>
          <p:nvPr/>
        </p:nvSpPr>
        <p:spPr bwMode="auto">
          <a:xfrm>
            <a:off x="1760952" y="3309938"/>
            <a:ext cx="25892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以真正率及敏感性为纵轴，假正率</a:t>
            </a:r>
            <a:r>
              <a:rPr lang="en-US" altLang="zh-CN" sz="1200">
                <a:solidFill>
                  <a:srgbClr val="000000"/>
                </a:solidFill>
                <a:cs typeface="Arial" panose="020B0604020202020204" pitchFamily="34" charset="0"/>
              </a:rPr>
              <a:t>=1-</a:t>
            </a:r>
            <a:r>
              <a:rPr lang="zh-CN" altLang="en-US" sz="1200">
                <a:solidFill>
                  <a:srgbClr val="000000"/>
                </a:solidFill>
                <a:cs typeface="Arial" panose="020B0604020202020204" pitchFamily="34" charset="0"/>
              </a:rPr>
              <a:t>特异性为横轴做图。给定一个二类问题，我们可以对检验集的不同部分，显示模型可以正确识别正样本的比例与模型将负样本错误标识为正样本的比例之间的比较评定。敏感性的增加以错误正例的增加为代价。 </a:t>
            </a:r>
          </a:p>
        </p:txBody>
      </p:sp>
      <p:sp>
        <p:nvSpPr>
          <p:cNvPr id="6" name="TextBox 7">
            <a:extLst>
              <a:ext uri="{FF2B5EF4-FFF2-40B4-BE49-F238E27FC236}">
                <a16:creationId xmlns:a16="http://schemas.microsoft.com/office/drawing/2014/main" id="{F83D8918-B3A5-41E6-8036-A276E4D43098}"/>
              </a:ext>
            </a:extLst>
          </p:cNvPr>
          <p:cNvSpPr txBox="1">
            <a:spLocks noChangeArrowheads="1"/>
          </p:cNvSpPr>
          <p:nvPr/>
        </p:nvSpPr>
        <p:spPr bwMode="auto">
          <a:xfrm>
            <a:off x="2515015" y="1104900"/>
            <a:ext cx="1228725" cy="369888"/>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solidFill>
                  <a:srgbClr val="000000"/>
                </a:solidFill>
                <a:latin typeface="华文楷体" panose="02010600040101010101" pitchFamily="2" charset="-122"/>
                <a:cs typeface="Arial" panose="020B0604020202020204" pitchFamily="34" charset="0"/>
              </a:rPr>
              <a:t>ROC</a:t>
            </a:r>
            <a:r>
              <a:rPr lang="zh-CN" altLang="en-US">
                <a:solidFill>
                  <a:srgbClr val="000000"/>
                </a:solidFill>
                <a:latin typeface="华文楷体" panose="02010600040101010101" pitchFamily="2" charset="-122"/>
                <a:cs typeface="Arial" panose="020B0604020202020204" pitchFamily="34" charset="0"/>
              </a:rPr>
              <a:t>曲线</a:t>
            </a:r>
          </a:p>
        </p:txBody>
      </p:sp>
      <p:sp>
        <p:nvSpPr>
          <p:cNvPr id="7" name="TextBox 9">
            <a:extLst>
              <a:ext uri="{FF2B5EF4-FFF2-40B4-BE49-F238E27FC236}">
                <a16:creationId xmlns:a16="http://schemas.microsoft.com/office/drawing/2014/main" id="{A6A7FAB4-8A32-4B24-8DAD-4CB54186785D}"/>
              </a:ext>
            </a:extLst>
          </p:cNvPr>
          <p:cNvSpPr txBox="1">
            <a:spLocks noChangeArrowheads="1"/>
          </p:cNvSpPr>
          <p:nvPr/>
        </p:nvSpPr>
        <p:spPr bwMode="auto">
          <a:xfrm>
            <a:off x="5488402" y="1085850"/>
            <a:ext cx="1228725" cy="368300"/>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a:solidFill>
                  <a:srgbClr val="000000"/>
                </a:solidFill>
                <a:cs typeface="Arial" panose="020B0604020202020204" pitchFamily="34" charset="0"/>
              </a:rPr>
              <a:t>增益图</a:t>
            </a:r>
          </a:p>
        </p:txBody>
      </p:sp>
      <p:cxnSp>
        <p:nvCxnSpPr>
          <p:cNvPr id="8" name="直接连接符 7">
            <a:extLst>
              <a:ext uri="{FF2B5EF4-FFF2-40B4-BE49-F238E27FC236}">
                <a16:creationId xmlns:a16="http://schemas.microsoft.com/office/drawing/2014/main" id="{5112872F-CCF1-418A-B769-8038CBD897A8}"/>
              </a:ext>
            </a:extLst>
          </p:cNvPr>
          <p:cNvCxnSpPr/>
          <p:nvPr/>
        </p:nvCxnSpPr>
        <p:spPr>
          <a:xfrm>
            <a:off x="4493039" y="1104900"/>
            <a:ext cx="0" cy="458628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直接连接符 8">
            <a:extLst>
              <a:ext uri="{FF2B5EF4-FFF2-40B4-BE49-F238E27FC236}">
                <a16:creationId xmlns:a16="http://schemas.microsoft.com/office/drawing/2014/main" id="{0AC4CCAF-B33F-49BE-B590-459F8A79CCDF}"/>
              </a:ext>
            </a:extLst>
          </p:cNvPr>
          <p:cNvCxnSpPr/>
          <p:nvPr/>
        </p:nvCxnSpPr>
        <p:spPr>
          <a:xfrm>
            <a:off x="7596601" y="1108075"/>
            <a:ext cx="0" cy="458628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TextBox 15">
            <a:extLst>
              <a:ext uri="{FF2B5EF4-FFF2-40B4-BE49-F238E27FC236}">
                <a16:creationId xmlns:a16="http://schemas.microsoft.com/office/drawing/2014/main" id="{27342AAB-FD7C-44F4-918E-4F0D1DA347A6}"/>
              </a:ext>
            </a:extLst>
          </p:cNvPr>
          <p:cNvSpPr txBox="1">
            <a:spLocks noChangeArrowheads="1"/>
          </p:cNvSpPr>
          <p:nvPr/>
        </p:nvSpPr>
        <p:spPr bwMode="auto">
          <a:xfrm>
            <a:off x="8249065" y="1095375"/>
            <a:ext cx="1227137" cy="368300"/>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a:solidFill>
                  <a:srgbClr val="000000"/>
                </a:solidFill>
                <a:latin typeface="华文楷体" panose="02010600040101010101" pitchFamily="2" charset="-122"/>
                <a:cs typeface="Arial" panose="020B0604020202020204" pitchFamily="34" charset="0"/>
              </a:rPr>
              <a:t>KS</a:t>
            </a:r>
            <a:r>
              <a:rPr lang="zh-CN" altLang="en-US">
                <a:solidFill>
                  <a:srgbClr val="000000"/>
                </a:solidFill>
                <a:latin typeface="华文楷体" panose="02010600040101010101" pitchFamily="2" charset="-122"/>
                <a:cs typeface="Arial" panose="020B0604020202020204" pitchFamily="34" charset="0"/>
              </a:rPr>
              <a:t>曲线</a:t>
            </a:r>
          </a:p>
        </p:txBody>
      </p:sp>
      <p:sp>
        <p:nvSpPr>
          <p:cNvPr id="11" name="TextBox 12">
            <a:extLst>
              <a:ext uri="{FF2B5EF4-FFF2-40B4-BE49-F238E27FC236}">
                <a16:creationId xmlns:a16="http://schemas.microsoft.com/office/drawing/2014/main" id="{0BF4A082-997A-4B49-BEE7-FB1810E1FEAE}"/>
              </a:ext>
            </a:extLst>
          </p:cNvPr>
          <p:cNvSpPr txBox="1">
            <a:spLocks noChangeArrowheads="1"/>
          </p:cNvSpPr>
          <p:nvPr/>
        </p:nvSpPr>
        <p:spPr bwMode="auto">
          <a:xfrm>
            <a:off x="7677564" y="3379789"/>
            <a:ext cx="2830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模型预测为概率值，即为</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类的概率为多少，为</a:t>
            </a:r>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类的概率为多少。将</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a:t>
            </a:r>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类的概率 按照大小由高到底排列，并将各自的累计百分比画在一个图里。纵坐标代表累计百分比，横坐标为预测的概率区间。</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曲线的最大距离为</a:t>
            </a:r>
            <a:r>
              <a:rPr lang="en-US" altLang="zh-CN" sz="1200">
                <a:solidFill>
                  <a:srgbClr val="000000"/>
                </a:solidFill>
                <a:latin typeface="华文楷体" panose="02010600040101010101" pitchFamily="2" charset="-122"/>
                <a:cs typeface="Arial" panose="020B0604020202020204" pitchFamily="34" charset="0"/>
              </a:rPr>
              <a:t>KS</a:t>
            </a:r>
            <a:r>
              <a:rPr lang="zh-CN" altLang="en-US" sz="1200">
                <a:solidFill>
                  <a:srgbClr val="000000"/>
                </a:solidFill>
                <a:latin typeface="华文楷体" panose="02010600040101010101" pitchFamily="2" charset="-122"/>
                <a:cs typeface="Arial" panose="020B0604020202020204" pitchFamily="34" charset="0"/>
              </a:rPr>
              <a:t>值，反映模型区分</a:t>
            </a:r>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类的能力，越大代表模型将</a:t>
            </a:r>
            <a:r>
              <a:rPr lang="en-US" altLang="zh-CN" sz="1200">
                <a:solidFill>
                  <a:srgbClr val="000000"/>
                </a:solidFill>
                <a:latin typeface="华文楷体" panose="02010600040101010101" pitchFamily="2" charset="-122"/>
                <a:cs typeface="Arial" panose="020B0604020202020204" pitchFamily="34" charset="0"/>
              </a:rPr>
              <a:t>0</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分开程度越大。一般大于</a:t>
            </a:r>
            <a:r>
              <a:rPr lang="en-US" altLang="zh-CN" sz="1200">
                <a:solidFill>
                  <a:srgbClr val="000000"/>
                </a:solidFill>
                <a:latin typeface="华文楷体" panose="02010600040101010101" pitchFamily="2" charset="-122"/>
                <a:cs typeface="Arial" panose="020B0604020202020204" pitchFamily="34" charset="0"/>
              </a:rPr>
              <a:t>0.2</a:t>
            </a:r>
            <a:r>
              <a:rPr lang="zh-CN" altLang="en-US" sz="1200">
                <a:solidFill>
                  <a:srgbClr val="000000"/>
                </a:solidFill>
                <a:latin typeface="华文楷体" panose="02010600040101010101" pitchFamily="2" charset="-122"/>
                <a:cs typeface="Arial" panose="020B0604020202020204" pitchFamily="34" charset="0"/>
              </a:rPr>
              <a:t>较好。如图</a:t>
            </a:r>
            <a:r>
              <a:rPr lang="en-US" altLang="zh-CN" sz="1200">
                <a:solidFill>
                  <a:srgbClr val="000000"/>
                </a:solidFill>
                <a:latin typeface="华文楷体" panose="02010600040101010101" pitchFamily="2" charset="-122"/>
                <a:cs typeface="Arial" panose="020B0604020202020204" pitchFamily="34" charset="0"/>
              </a:rPr>
              <a:t>KS=0.47.</a:t>
            </a:r>
            <a:endParaRPr lang="zh-CN" altLang="en-US" sz="1200">
              <a:solidFill>
                <a:srgbClr val="000000"/>
              </a:solidFill>
              <a:latin typeface="华文楷体" panose="02010600040101010101" pitchFamily="2" charset="-122"/>
              <a:cs typeface="Arial" panose="020B0604020202020204" pitchFamily="34" charset="0"/>
            </a:endParaRPr>
          </a:p>
        </p:txBody>
      </p:sp>
      <p:graphicFrame>
        <p:nvGraphicFramePr>
          <p:cNvPr id="12" name="图表 2">
            <a:extLst>
              <a:ext uri="{FF2B5EF4-FFF2-40B4-BE49-F238E27FC236}">
                <a16:creationId xmlns:a16="http://schemas.microsoft.com/office/drawing/2014/main" id="{C42B1E43-A50C-4110-AACC-D06627BA7D0E}"/>
              </a:ext>
            </a:extLst>
          </p:cNvPr>
          <p:cNvGraphicFramePr>
            <a:graphicFrameLocks/>
          </p:cNvGraphicFramePr>
          <p:nvPr>
            <p:extLst>
              <p:ext uri="{D42A27DB-BD31-4B8C-83A1-F6EECF244321}">
                <p14:modId xmlns:p14="http://schemas.microsoft.com/office/powerpoint/2010/main" val="976879627"/>
              </p:ext>
            </p:extLst>
          </p:nvPr>
        </p:nvGraphicFramePr>
        <p:xfrm>
          <a:off x="7545802" y="1317626"/>
          <a:ext cx="3313113" cy="2132013"/>
        </p:xfrm>
        <a:graphic>
          <a:graphicData uri="http://schemas.openxmlformats.org/presentationml/2006/ole">
            <mc:AlternateContent xmlns:mc="http://schemas.openxmlformats.org/markup-compatibility/2006">
              <mc:Choice xmlns:v="urn:schemas-microsoft-com:vml" Requires="v">
                <p:oleObj name="Chart" r:id="rId3" imgW="3316511" imgH="2133785" progId="Excel.Chart.8">
                  <p:embed/>
                </p:oleObj>
              </mc:Choice>
              <mc:Fallback>
                <p:oleObj name="Chart" r:id="rId3" imgW="3316511" imgH="2133785" progId="Excel.Chart.8">
                  <p:embed/>
                  <p:pic>
                    <p:nvPicPr>
                      <p:cNvPr id="61450" name="图表 2">
                        <a:extLst>
                          <a:ext uri="{FF2B5EF4-FFF2-40B4-BE49-F238E27FC236}">
                            <a16:creationId xmlns:a16="http://schemas.microsoft.com/office/drawing/2014/main" id="{34771171-FC1F-4264-BE1B-D86E808ADB0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802" y="1317626"/>
                        <a:ext cx="3313113" cy="213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直接连接符 12">
            <a:extLst>
              <a:ext uri="{FF2B5EF4-FFF2-40B4-BE49-F238E27FC236}">
                <a16:creationId xmlns:a16="http://schemas.microsoft.com/office/drawing/2014/main" id="{AC0E6364-AE99-4D1E-8165-0FDAE84BF68C}"/>
              </a:ext>
            </a:extLst>
          </p:cNvPr>
          <p:cNvCxnSpPr/>
          <p:nvPr/>
        </p:nvCxnSpPr>
        <p:spPr>
          <a:xfrm>
            <a:off x="8877714" y="1917700"/>
            <a:ext cx="0" cy="6413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图表 19">
            <a:extLst>
              <a:ext uri="{FF2B5EF4-FFF2-40B4-BE49-F238E27FC236}">
                <a16:creationId xmlns:a16="http://schemas.microsoft.com/office/drawing/2014/main" id="{6CA33684-09FD-4713-9DEE-B956B5D32F4D}"/>
              </a:ext>
            </a:extLst>
          </p:cNvPr>
          <p:cNvGraphicFramePr>
            <a:graphicFrameLocks/>
          </p:cNvGraphicFramePr>
          <p:nvPr>
            <p:extLst>
              <p:ext uri="{D42A27DB-BD31-4B8C-83A1-F6EECF244321}">
                <p14:modId xmlns:p14="http://schemas.microsoft.com/office/powerpoint/2010/main" val="4108796098"/>
              </p:ext>
            </p:extLst>
          </p:nvPr>
        </p:nvGraphicFramePr>
        <p:xfrm>
          <a:off x="4534315" y="1306513"/>
          <a:ext cx="3138487" cy="2424112"/>
        </p:xfrm>
        <a:graphic>
          <a:graphicData uri="http://schemas.openxmlformats.org/presentationml/2006/ole">
            <mc:AlternateContent xmlns:mc="http://schemas.openxmlformats.org/markup-compatibility/2006">
              <mc:Choice xmlns:v="urn:schemas-microsoft-com:vml" Requires="v">
                <p:oleObj name="Chart" r:id="rId5" imgW="3145809" imgH="2426418" progId="Excel.Chart.8">
                  <p:embed/>
                </p:oleObj>
              </mc:Choice>
              <mc:Fallback>
                <p:oleObj name="Chart" r:id="rId5" imgW="3145809" imgH="2426418" progId="Excel.Chart.8">
                  <p:embed/>
                  <p:pic>
                    <p:nvPicPr>
                      <p:cNvPr id="61452" name="图表 19">
                        <a:extLst>
                          <a:ext uri="{FF2B5EF4-FFF2-40B4-BE49-F238E27FC236}">
                            <a16:creationId xmlns:a16="http://schemas.microsoft.com/office/drawing/2014/main" id="{5DC16EF5-D15E-43DD-B061-CD647853C20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315" y="1306513"/>
                        <a:ext cx="3138487" cy="2424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20">
            <a:extLst>
              <a:ext uri="{FF2B5EF4-FFF2-40B4-BE49-F238E27FC236}">
                <a16:creationId xmlns:a16="http://schemas.microsoft.com/office/drawing/2014/main" id="{C269B38E-2A7C-45E1-9AB9-C6F4444FEEA0}"/>
              </a:ext>
            </a:extLst>
          </p:cNvPr>
          <p:cNvSpPr txBox="1">
            <a:spLocks noChangeArrowheads="1"/>
          </p:cNvSpPr>
          <p:nvPr/>
        </p:nvSpPr>
        <p:spPr bwMode="auto">
          <a:xfrm>
            <a:off x="4688302" y="3679825"/>
            <a:ext cx="2830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和捕获率曲线是一样的，详见捕获率曲线。</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理想模型：</a:t>
            </a:r>
            <a:r>
              <a:rPr lang="en-US" altLang="zh-CN" sz="1200">
                <a:solidFill>
                  <a:srgbClr val="000000"/>
                </a:solidFill>
                <a:latin typeface="华文楷体" panose="02010600040101010101" pitchFamily="2" charset="-122"/>
                <a:cs typeface="Arial" panose="020B0604020202020204" pitchFamily="34" charset="0"/>
              </a:rPr>
              <a:t>100%</a:t>
            </a:r>
            <a:r>
              <a:rPr lang="zh-CN" altLang="en-US" sz="1200">
                <a:solidFill>
                  <a:srgbClr val="000000"/>
                </a:solidFill>
                <a:latin typeface="华文楷体" panose="02010600040101010101" pitchFamily="2" charset="-122"/>
                <a:cs typeface="Arial" panose="020B0604020202020204" pitchFamily="34" charset="0"/>
              </a:rPr>
              <a:t>预测正确下的曲线。这里假设</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类占总数为</a:t>
            </a:r>
            <a:r>
              <a:rPr lang="en-US" altLang="zh-CN" sz="1200">
                <a:solidFill>
                  <a:srgbClr val="000000"/>
                </a:solidFill>
                <a:latin typeface="华文楷体" panose="02010600040101010101" pitchFamily="2" charset="-122"/>
                <a:cs typeface="Arial" panose="020B0604020202020204" pitchFamily="34" charset="0"/>
              </a:rPr>
              <a:t>30%</a:t>
            </a:r>
            <a:r>
              <a:rPr lang="zh-CN" altLang="en-US" sz="1200">
                <a:solidFill>
                  <a:srgbClr val="000000"/>
                </a:solidFill>
                <a:latin typeface="华文楷体" panose="02010600040101010101" pitchFamily="2" charset="-122"/>
                <a:cs typeface="Arial" panose="020B0604020202020204" pitchFamily="34" charset="0"/>
              </a:rPr>
              <a:t>。</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模型的曲线越靠近理想曲线，预测水平越高。可用</a:t>
            </a:r>
            <a:r>
              <a:rPr lang="en-US" altLang="zh-CN" sz="1200">
                <a:solidFill>
                  <a:srgbClr val="000000"/>
                </a:solidFill>
                <a:latin typeface="华文楷体" panose="02010600040101010101" pitchFamily="2" charset="-122"/>
                <a:cs typeface="Arial" panose="020B0604020202020204" pitchFamily="34" charset="0"/>
              </a:rPr>
              <a:t>Gini</a:t>
            </a:r>
            <a:r>
              <a:rPr lang="zh-CN" altLang="en-US" sz="1200">
                <a:solidFill>
                  <a:srgbClr val="000000"/>
                </a:solidFill>
                <a:latin typeface="华文楷体" panose="02010600040101010101" pitchFamily="2" charset="-122"/>
                <a:cs typeface="Arial" panose="020B0604020202020204" pitchFamily="34" charset="0"/>
              </a:rPr>
              <a:t>系数衡量。</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en-US" altLang="zh-CN" sz="1200">
                <a:solidFill>
                  <a:srgbClr val="000000"/>
                </a:solidFill>
                <a:latin typeface="华文楷体" panose="02010600040101010101" pitchFamily="2" charset="-122"/>
                <a:cs typeface="Arial" panose="020B0604020202020204" pitchFamily="34" charset="0"/>
              </a:rPr>
              <a:t>Gini</a:t>
            </a:r>
            <a:r>
              <a:rPr lang="zh-CN" altLang="en-US" sz="1200">
                <a:solidFill>
                  <a:srgbClr val="000000"/>
                </a:solidFill>
                <a:latin typeface="华文楷体" panose="02010600040101010101" pitchFamily="2" charset="-122"/>
                <a:cs typeface="Arial" panose="020B0604020202020204" pitchFamily="34" charset="0"/>
              </a:rPr>
              <a:t>系数</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模型曲线与随机曲线之间的面积</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理想模型曲线与随机曲线之间的面积。越接近</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越好。</a:t>
            </a:r>
          </a:p>
        </p:txBody>
      </p:sp>
    </p:spTree>
    <p:extLst>
      <p:ext uri="{BB962C8B-B14F-4D97-AF65-F5344CB8AC3E}">
        <p14:creationId xmlns:p14="http://schemas.microsoft.com/office/powerpoint/2010/main" val="42285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1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E0CFB-24E3-4D8F-B1C0-81C16FAB64AE}"/>
              </a:ext>
            </a:extLst>
          </p:cNvPr>
          <p:cNvSpPr>
            <a:spLocks noGrp="1"/>
          </p:cNvSpPr>
          <p:nvPr>
            <p:ph type="title"/>
          </p:nvPr>
        </p:nvSpPr>
        <p:spPr/>
        <p:txBody>
          <a:bodyPr/>
          <a:lstStyle/>
          <a:p>
            <a:r>
              <a:rPr lang="zh-CN" altLang="en-US" dirty="0"/>
              <a:t>分类模型评估</a:t>
            </a:r>
          </a:p>
        </p:txBody>
      </p:sp>
      <p:sp>
        <p:nvSpPr>
          <p:cNvPr id="3" name="灯片编号占位符 2">
            <a:extLst>
              <a:ext uri="{FF2B5EF4-FFF2-40B4-BE49-F238E27FC236}">
                <a16:creationId xmlns:a16="http://schemas.microsoft.com/office/drawing/2014/main" id="{586AC48E-1D8D-4091-B42F-A1FABD927637}"/>
              </a:ext>
            </a:extLst>
          </p:cNvPr>
          <p:cNvSpPr>
            <a:spLocks noGrp="1"/>
          </p:cNvSpPr>
          <p:nvPr>
            <p:ph type="sldNum" sz="quarter" idx="12"/>
          </p:nvPr>
        </p:nvSpPr>
        <p:spPr/>
        <p:txBody>
          <a:bodyPr/>
          <a:lstStyle/>
          <a:p>
            <a:fld id="{E9982F2F-007C-48EF-ACAA-A879DE0C084A}" type="slidenum">
              <a:rPr lang="zh-CN" altLang="en-US" smtClean="0"/>
              <a:pPr/>
              <a:t>20</a:t>
            </a:fld>
            <a:endParaRPr lang="zh-CN" altLang="en-US" dirty="0"/>
          </a:p>
        </p:txBody>
      </p:sp>
      <p:sp>
        <p:nvSpPr>
          <p:cNvPr id="4" name="TextBox 5">
            <a:extLst>
              <a:ext uri="{FF2B5EF4-FFF2-40B4-BE49-F238E27FC236}">
                <a16:creationId xmlns:a16="http://schemas.microsoft.com/office/drawing/2014/main" id="{DCB7C1E3-0C96-4AAE-8B3E-3A3F53B41C69}"/>
              </a:ext>
            </a:extLst>
          </p:cNvPr>
          <p:cNvSpPr txBox="1">
            <a:spLocks noChangeArrowheads="1"/>
          </p:cNvSpPr>
          <p:nvPr/>
        </p:nvSpPr>
        <p:spPr bwMode="auto">
          <a:xfrm>
            <a:off x="5366167" y="844548"/>
            <a:ext cx="1471612" cy="369888"/>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cs typeface="Arial" panose="020B0604020202020204" pitchFamily="34" charset="0"/>
              </a:rPr>
              <a:t>响应率曲线</a:t>
            </a:r>
          </a:p>
        </p:txBody>
      </p:sp>
      <p:sp>
        <p:nvSpPr>
          <p:cNvPr id="5" name="TextBox 6">
            <a:extLst>
              <a:ext uri="{FF2B5EF4-FFF2-40B4-BE49-F238E27FC236}">
                <a16:creationId xmlns:a16="http://schemas.microsoft.com/office/drawing/2014/main" id="{9959D851-6CD0-4489-A9EA-4D394B188B14}"/>
              </a:ext>
            </a:extLst>
          </p:cNvPr>
          <p:cNvSpPr txBox="1">
            <a:spLocks noChangeArrowheads="1"/>
          </p:cNvSpPr>
          <p:nvPr/>
        </p:nvSpPr>
        <p:spPr bwMode="auto">
          <a:xfrm>
            <a:off x="8466554" y="879473"/>
            <a:ext cx="1524000" cy="368300"/>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cs typeface="Arial" panose="020B0604020202020204" pitchFamily="34" charset="0"/>
              </a:rPr>
              <a:t>捕获率曲线</a:t>
            </a:r>
          </a:p>
        </p:txBody>
      </p:sp>
      <p:cxnSp>
        <p:nvCxnSpPr>
          <p:cNvPr id="6" name="直接连接符 5">
            <a:extLst>
              <a:ext uri="{FF2B5EF4-FFF2-40B4-BE49-F238E27FC236}">
                <a16:creationId xmlns:a16="http://schemas.microsoft.com/office/drawing/2014/main" id="{BAAA491A-873E-4E8D-A161-74D5AAF91D44}"/>
              </a:ext>
            </a:extLst>
          </p:cNvPr>
          <p:cNvCxnSpPr/>
          <p:nvPr/>
        </p:nvCxnSpPr>
        <p:spPr>
          <a:xfrm flipH="1">
            <a:off x="4394618" y="844548"/>
            <a:ext cx="14287" cy="497205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直接连接符 6">
            <a:extLst>
              <a:ext uri="{FF2B5EF4-FFF2-40B4-BE49-F238E27FC236}">
                <a16:creationId xmlns:a16="http://schemas.microsoft.com/office/drawing/2014/main" id="{5D76D030-32E6-429E-BEDD-B48F186D5C51}"/>
              </a:ext>
            </a:extLst>
          </p:cNvPr>
          <p:cNvCxnSpPr/>
          <p:nvPr/>
        </p:nvCxnSpPr>
        <p:spPr>
          <a:xfrm flipH="1">
            <a:off x="7672804" y="792161"/>
            <a:ext cx="12700" cy="497205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 name="图表 7">
            <a:extLst>
              <a:ext uri="{FF2B5EF4-FFF2-40B4-BE49-F238E27FC236}">
                <a16:creationId xmlns:a16="http://schemas.microsoft.com/office/drawing/2014/main" id="{FF2FBD81-EC57-4FD5-A1AF-76DAA2BC5256}"/>
              </a:ext>
            </a:extLst>
          </p:cNvPr>
          <p:cNvGraphicFramePr>
            <a:graphicFrameLocks/>
          </p:cNvGraphicFramePr>
          <p:nvPr>
            <p:extLst>
              <p:ext uri="{D42A27DB-BD31-4B8C-83A1-F6EECF244321}">
                <p14:modId xmlns:p14="http://schemas.microsoft.com/office/powerpoint/2010/main" val="2365438969"/>
              </p:ext>
            </p:extLst>
          </p:nvPr>
        </p:nvGraphicFramePr>
        <p:xfrm>
          <a:off x="4445418" y="977899"/>
          <a:ext cx="3138487" cy="2371725"/>
        </p:xfrm>
        <a:graphic>
          <a:graphicData uri="http://schemas.openxmlformats.org/presentationml/2006/ole">
            <mc:AlternateContent xmlns:mc="http://schemas.openxmlformats.org/markup-compatibility/2006">
              <mc:Choice xmlns:v="urn:schemas-microsoft-com:vml" Requires="v">
                <p:oleObj name="Chart" r:id="rId2" imgW="3145809" imgH="2371550" progId="Excel.Chart.8">
                  <p:embed/>
                </p:oleObj>
              </mc:Choice>
              <mc:Fallback>
                <p:oleObj name="Chart" r:id="rId2" imgW="3145809" imgH="2371550" progId="Excel.Chart.8">
                  <p:embed/>
                  <p:pic>
                    <p:nvPicPr>
                      <p:cNvPr id="62470" name="图表 7">
                        <a:extLst>
                          <a:ext uri="{FF2B5EF4-FFF2-40B4-BE49-F238E27FC236}">
                            <a16:creationId xmlns:a16="http://schemas.microsoft.com/office/drawing/2014/main" id="{E8FA5503-AC35-4588-B2F3-AD5FC5C63AD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418" y="977899"/>
                        <a:ext cx="3138487" cy="237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10">
            <a:extLst>
              <a:ext uri="{FF2B5EF4-FFF2-40B4-BE49-F238E27FC236}">
                <a16:creationId xmlns:a16="http://schemas.microsoft.com/office/drawing/2014/main" id="{B0F2232E-D8C3-4320-8772-B8958C2A006D}"/>
              </a:ext>
            </a:extLst>
          </p:cNvPr>
          <p:cNvSpPr txBox="1">
            <a:spLocks noChangeArrowheads="1"/>
          </p:cNvSpPr>
          <p:nvPr/>
        </p:nvSpPr>
        <p:spPr bwMode="auto">
          <a:xfrm>
            <a:off x="4496217" y="3278186"/>
            <a:ext cx="3021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在每个区间里进行计算，</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类的累计数占该区间累计的总数比例作为</a:t>
            </a:r>
            <a:r>
              <a:rPr lang="zh-CN" altLang="en-US" sz="1200" b="1">
                <a:solidFill>
                  <a:srgbClr val="000000"/>
                </a:solidFill>
                <a:latin typeface="华文楷体" panose="02010600040101010101" pitchFamily="2" charset="-122"/>
                <a:cs typeface="Arial" panose="020B0604020202020204" pitchFamily="34" charset="0"/>
              </a:rPr>
              <a:t>响应率</a:t>
            </a:r>
            <a:r>
              <a:rPr lang="zh-CN" altLang="en-US" sz="1200">
                <a:solidFill>
                  <a:srgbClr val="000000"/>
                </a:solidFill>
                <a:latin typeface="华文楷体" panose="02010600040101010101" pitchFamily="2" charset="-122"/>
                <a:cs typeface="Arial" panose="020B0604020202020204" pitchFamily="34" charset="0"/>
              </a:rPr>
              <a:t>。比如在排序前</a:t>
            </a:r>
            <a:r>
              <a:rPr lang="en-US" altLang="zh-CN" sz="1200">
                <a:solidFill>
                  <a:srgbClr val="000000"/>
                </a:solidFill>
                <a:latin typeface="华文楷体" panose="02010600040101010101" pitchFamily="2" charset="-122"/>
                <a:cs typeface="Arial" panose="020B0604020202020204" pitchFamily="34" charset="0"/>
              </a:rPr>
              <a:t>10%</a:t>
            </a:r>
            <a:r>
              <a:rPr lang="zh-CN" altLang="en-US" sz="1200">
                <a:solidFill>
                  <a:srgbClr val="000000"/>
                </a:solidFill>
                <a:latin typeface="华文楷体" panose="02010600040101010101" pitchFamily="2" charset="-122"/>
                <a:cs typeface="Arial" panose="020B0604020202020204" pitchFamily="34" charset="0"/>
              </a:rPr>
              <a:t>中，模型</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得出</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类样本占比</a:t>
            </a:r>
            <a:r>
              <a:rPr lang="en-US" altLang="zh-CN" sz="1200">
                <a:solidFill>
                  <a:srgbClr val="000000"/>
                </a:solidFill>
                <a:latin typeface="华文楷体" panose="02010600040101010101" pitchFamily="2" charset="-122"/>
                <a:cs typeface="Arial" panose="020B0604020202020204" pitchFamily="34" charset="0"/>
              </a:rPr>
              <a:t>80%</a:t>
            </a:r>
            <a:r>
              <a:rPr lang="zh-CN" altLang="en-US" sz="1200">
                <a:solidFill>
                  <a:srgbClr val="000000"/>
                </a:solidFill>
                <a:latin typeface="华文楷体" panose="02010600040101010101" pitchFamily="2" charset="-122"/>
                <a:cs typeface="Arial" panose="020B0604020202020204" pitchFamily="34" charset="0"/>
              </a:rPr>
              <a:t>，模型</a:t>
            </a:r>
            <a:r>
              <a:rPr lang="en-US" altLang="zh-CN" sz="1200">
                <a:solidFill>
                  <a:srgbClr val="000000"/>
                </a:solidFill>
                <a:latin typeface="华文楷体" panose="02010600040101010101" pitchFamily="2" charset="-122"/>
                <a:cs typeface="Arial" panose="020B0604020202020204" pitchFamily="34" charset="0"/>
              </a:rPr>
              <a:t>2</a:t>
            </a:r>
            <a:r>
              <a:rPr lang="zh-CN" altLang="en-US" sz="1200">
                <a:solidFill>
                  <a:srgbClr val="000000"/>
                </a:solidFill>
                <a:latin typeface="华文楷体" panose="02010600040101010101" pitchFamily="2" charset="-122"/>
                <a:cs typeface="Arial" panose="020B0604020202020204" pitchFamily="34" charset="0"/>
              </a:rPr>
              <a:t>为</a:t>
            </a:r>
            <a:r>
              <a:rPr lang="en-US" altLang="zh-CN" sz="1200">
                <a:solidFill>
                  <a:srgbClr val="000000"/>
                </a:solidFill>
                <a:latin typeface="华文楷体" panose="02010600040101010101" pitchFamily="2" charset="-122"/>
                <a:cs typeface="Arial" panose="020B0604020202020204" pitchFamily="34" charset="0"/>
              </a:rPr>
              <a:t>73%</a:t>
            </a:r>
            <a:r>
              <a:rPr lang="zh-CN" altLang="en-US" sz="1200">
                <a:solidFill>
                  <a:srgbClr val="000000"/>
                </a:solidFill>
                <a:latin typeface="华文楷体" panose="02010600040101010101" pitchFamily="2" charset="-122"/>
                <a:cs typeface="Arial" panose="020B0604020202020204" pitchFamily="34" charset="0"/>
              </a:rPr>
              <a:t>。响应率越高越好，改图显示模型</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较模型</a:t>
            </a:r>
            <a:r>
              <a:rPr lang="en-US" altLang="zh-CN" sz="1200">
                <a:solidFill>
                  <a:srgbClr val="000000"/>
                </a:solidFill>
                <a:latin typeface="华文楷体" panose="02010600040101010101" pitchFamily="2" charset="-122"/>
                <a:cs typeface="Arial" panose="020B0604020202020204" pitchFamily="34" charset="0"/>
              </a:rPr>
              <a:t>2</a:t>
            </a:r>
            <a:r>
              <a:rPr lang="zh-CN" altLang="en-US" sz="1200">
                <a:solidFill>
                  <a:srgbClr val="000000"/>
                </a:solidFill>
                <a:latin typeface="华文楷体" panose="02010600040101010101" pitchFamily="2" charset="-122"/>
                <a:cs typeface="Arial" panose="020B0604020202020204" pitchFamily="34" charset="0"/>
              </a:rPr>
              <a:t>更好。</a:t>
            </a:r>
          </a:p>
        </p:txBody>
      </p:sp>
      <p:graphicFrame>
        <p:nvGraphicFramePr>
          <p:cNvPr id="10" name="图表 11">
            <a:extLst>
              <a:ext uri="{FF2B5EF4-FFF2-40B4-BE49-F238E27FC236}">
                <a16:creationId xmlns:a16="http://schemas.microsoft.com/office/drawing/2014/main" id="{7C93FDFF-5AC5-40CF-960B-3B7DEBC794A6}"/>
              </a:ext>
            </a:extLst>
          </p:cNvPr>
          <p:cNvGraphicFramePr>
            <a:graphicFrameLocks/>
          </p:cNvGraphicFramePr>
          <p:nvPr>
            <p:extLst>
              <p:ext uri="{D42A27DB-BD31-4B8C-83A1-F6EECF244321}">
                <p14:modId xmlns:p14="http://schemas.microsoft.com/office/powerpoint/2010/main" val="1323028375"/>
              </p:ext>
            </p:extLst>
          </p:nvPr>
        </p:nvGraphicFramePr>
        <p:xfrm>
          <a:off x="7542630" y="957261"/>
          <a:ext cx="3140075" cy="2424112"/>
        </p:xfrm>
        <a:graphic>
          <a:graphicData uri="http://schemas.openxmlformats.org/presentationml/2006/ole">
            <mc:AlternateContent xmlns:mc="http://schemas.openxmlformats.org/markup-compatibility/2006">
              <mc:Choice xmlns:v="urn:schemas-microsoft-com:vml" Requires="v">
                <p:oleObj name="Chart" r:id="rId4" imgW="3145809" imgH="2432515" progId="Excel.Chart.8">
                  <p:embed/>
                </p:oleObj>
              </mc:Choice>
              <mc:Fallback>
                <p:oleObj name="Chart" r:id="rId4" imgW="3145809" imgH="2432515" progId="Excel.Chart.8">
                  <p:embed/>
                  <p:pic>
                    <p:nvPicPr>
                      <p:cNvPr id="62472" name="图表 11">
                        <a:extLst>
                          <a:ext uri="{FF2B5EF4-FFF2-40B4-BE49-F238E27FC236}">
                            <a16:creationId xmlns:a16="http://schemas.microsoft.com/office/drawing/2014/main" id="{351264FB-FD3F-46CE-8BBC-611AAFF4931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630" y="957261"/>
                        <a:ext cx="3140075" cy="2424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2">
            <a:extLst>
              <a:ext uri="{FF2B5EF4-FFF2-40B4-BE49-F238E27FC236}">
                <a16:creationId xmlns:a16="http://schemas.microsoft.com/office/drawing/2014/main" id="{F1F700B5-4C7F-412C-9B59-A722815F66AC}"/>
              </a:ext>
            </a:extLst>
          </p:cNvPr>
          <p:cNvSpPr txBox="1">
            <a:spLocks noChangeArrowheads="1"/>
          </p:cNvSpPr>
          <p:nvPr/>
        </p:nvSpPr>
        <p:spPr bwMode="auto">
          <a:xfrm>
            <a:off x="7717254" y="3330573"/>
            <a:ext cx="302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是在每个区间段，计算</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类的累计值占总体</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类的百分比作为</a:t>
            </a:r>
            <a:r>
              <a:rPr lang="zh-CN" altLang="en-US" sz="1200" b="1">
                <a:solidFill>
                  <a:srgbClr val="000000"/>
                </a:solidFill>
                <a:latin typeface="华文楷体" panose="02010600040101010101" pitchFamily="2" charset="-122"/>
                <a:cs typeface="Arial" panose="020B0604020202020204" pitchFamily="34" charset="0"/>
              </a:rPr>
              <a:t>捕获率</a:t>
            </a:r>
            <a:r>
              <a:rPr lang="zh-CN" altLang="en-US" sz="1200">
                <a:solidFill>
                  <a:srgbClr val="000000"/>
                </a:solidFill>
                <a:latin typeface="华文楷体" panose="02010600040101010101" pitchFamily="2" charset="-122"/>
                <a:cs typeface="Arial" panose="020B0604020202020204" pitchFamily="34" charset="0"/>
              </a:rPr>
              <a:t>。衡量的是某累计区间抓住</a:t>
            </a:r>
            <a:r>
              <a:rPr lang="en-US" altLang="zh-CN" sz="1200">
                <a:solidFill>
                  <a:srgbClr val="000000"/>
                </a:solidFill>
                <a:latin typeface="华文楷体" panose="02010600040101010101" pitchFamily="2" charset="-122"/>
                <a:cs typeface="Arial" panose="020B0604020202020204" pitchFamily="34" charset="0"/>
              </a:rPr>
              <a:t>1</a:t>
            </a:r>
            <a:r>
              <a:rPr lang="zh-CN" altLang="en-US" sz="1200">
                <a:solidFill>
                  <a:srgbClr val="000000"/>
                </a:solidFill>
                <a:latin typeface="华文楷体" panose="02010600040101010101" pitchFamily="2" charset="-122"/>
                <a:cs typeface="Arial" panose="020B0604020202020204" pitchFamily="34" charset="0"/>
              </a:rPr>
              <a:t>类的对象占总体的比例。</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endParaRPr lang="en-US" altLang="zh-CN" sz="1200">
              <a:solidFill>
                <a:srgbClr val="000000"/>
              </a:solidFill>
              <a:latin typeface="华文楷体" panose="02010600040101010101" pitchFamily="2" charset="-122"/>
              <a:cs typeface="Arial" panose="020B0604020202020204" pitchFamily="34" charset="0"/>
            </a:endParaRPr>
          </a:p>
        </p:txBody>
      </p:sp>
      <p:sp>
        <p:nvSpPr>
          <p:cNvPr id="12" name="圆角矩形 1">
            <a:extLst>
              <a:ext uri="{FF2B5EF4-FFF2-40B4-BE49-F238E27FC236}">
                <a16:creationId xmlns:a16="http://schemas.microsoft.com/office/drawing/2014/main" id="{733E831B-C509-40EC-BCB5-AE5F92CB512F}"/>
              </a:ext>
            </a:extLst>
          </p:cNvPr>
          <p:cNvSpPr/>
          <p:nvPr/>
        </p:nvSpPr>
        <p:spPr>
          <a:xfrm>
            <a:off x="1722855" y="4643436"/>
            <a:ext cx="8804275" cy="7096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200" b="1" dirty="0">
                <a:solidFill>
                  <a:prstClr val="black"/>
                </a:solidFill>
              </a:rPr>
              <a:t>随机概率：</a:t>
            </a:r>
            <a:r>
              <a:rPr lang="zh-CN" altLang="en-US" sz="1200" dirty="0">
                <a:solidFill>
                  <a:prstClr val="black"/>
                </a:solidFill>
              </a:rPr>
              <a:t>不用模型随机抽取数据得到的比率。比如响应率，总数据中</a:t>
            </a:r>
            <a:r>
              <a:rPr lang="en-US" altLang="zh-CN" sz="1200" dirty="0">
                <a:solidFill>
                  <a:prstClr val="black"/>
                </a:solidFill>
              </a:rPr>
              <a:t>1</a:t>
            </a:r>
            <a:r>
              <a:rPr lang="zh-CN" altLang="en-US" sz="1200" dirty="0">
                <a:solidFill>
                  <a:prstClr val="black"/>
                </a:solidFill>
              </a:rPr>
              <a:t>类占比</a:t>
            </a:r>
            <a:r>
              <a:rPr lang="en-US" altLang="zh-CN" sz="1200" dirty="0">
                <a:solidFill>
                  <a:prstClr val="black"/>
                </a:solidFill>
              </a:rPr>
              <a:t>20%</a:t>
            </a:r>
            <a:r>
              <a:rPr lang="zh-CN" altLang="en-US" sz="1200" dirty="0">
                <a:solidFill>
                  <a:prstClr val="black"/>
                </a:solidFill>
              </a:rPr>
              <a:t>，那抽取</a:t>
            </a:r>
            <a:r>
              <a:rPr lang="en-US" altLang="zh-CN" sz="1200" dirty="0">
                <a:solidFill>
                  <a:prstClr val="black"/>
                </a:solidFill>
              </a:rPr>
              <a:t>10%</a:t>
            </a:r>
            <a:r>
              <a:rPr lang="zh-CN" altLang="en-US" sz="1200" dirty="0">
                <a:solidFill>
                  <a:prstClr val="black"/>
                </a:solidFill>
              </a:rPr>
              <a:t>数据理论占比应该还是</a:t>
            </a:r>
            <a:r>
              <a:rPr lang="en-US" altLang="zh-CN" sz="1200" dirty="0">
                <a:solidFill>
                  <a:prstClr val="black"/>
                </a:solidFill>
              </a:rPr>
              <a:t>20%</a:t>
            </a:r>
            <a:r>
              <a:rPr lang="zh-CN" altLang="en-US" sz="1200" dirty="0">
                <a:solidFill>
                  <a:prstClr val="black"/>
                </a:solidFill>
              </a:rPr>
              <a:t>。</a:t>
            </a:r>
            <a:endParaRPr lang="en-US" altLang="zh-CN" sz="1200" dirty="0">
              <a:solidFill>
                <a:prstClr val="black"/>
              </a:solidFill>
            </a:endParaRPr>
          </a:p>
          <a:p>
            <a:pPr eaLnBrk="1" hangingPunct="1">
              <a:defRPr/>
            </a:pPr>
            <a:r>
              <a:rPr lang="zh-CN" altLang="en-US" sz="1200" b="1" dirty="0">
                <a:solidFill>
                  <a:prstClr val="black"/>
                </a:solidFill>
              </a:rPr>
              <a:t>横坐标：</a:t>
            </a:r>
            <a:r>
              <a:rPr lang="zh-CN" altLang="en-US" sz="1200" dirty="0">
                <a:solidFill>
                  <a:prstClr val="black"/>
                </a:solidFill>
              </a:rPr>
              <a:t>按照模型结果概率得分从高到底排序，分成</a:t>
            </a:r>
            <a:r>
              <a:rPr lang="en-US" altLang="zh-CN" sz="1200" dirty="0">
                <a:solidFill>
                  <a:prstClr val="black"/>
                </a:solidFill>
              </a:rPr>
              <a:t>10</a:t>
            </a:r>
            <a:r>
              <a:rPr lang="zh-CN" altLang="en-US" sz="1200" dirty="0">
                <a:solidFill>
                  <a:prstClr val="black"/>
                </a:solidFill>
              </a:rPr>
              <a:t>个区间。适合于模型输出值为概率得分，如贝叶斯分类、后向传播等。</a:t>
            </a:r>
          </a:p>
        </p:txBody>
      </p:sp>
      <p:pic>
        <p:nvPicPr>
          <p:cNvPr id="13" name="Picture 1032" descr="提升">
            <a:extLst>
              <a:ext uri="{FF2B5EF4-FFF2-40B4-BE49-F238E27FC236}">
                <a16:creationId xmlns:a16="http://schemas.microsoft.com/office/drawing/2014/main" id="{1A513841-1D65-468A-80A2-0F12FD91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105" y="1214436"/>
            <a:ext cx="2830513"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a:extLst>
              <a:ext uri="{FF2B5EF4-FFF2-40B4-BE49-F238E27FC236}">
                <a16:creationId xmlns:a16="http://schemas.microsoft.com/office/drawing/2014/main" id="{8443279F-E63B-42A6-A577-7C3CD0BD1DAC}"/>
              </a:ext>
            </a:extLst>
          </p:cNvPr>
          <p:cNvSpPr txBox="1">
            <a:spLocks noChangeArrowheads="1"/>
          </p:cNvSpPr>
          <p:nvPr/>
        </p:nvSpPr>
        <p:spPr bwMode="auto">
          <a:xfrm>
            <a:off x="1578392" y="3232148"/>
            <a:ext cx="28305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200">
                <a:solidFill>
                  <a:srgbClr val="000000"/>
                </a:solidFill>
                <a:latin typeface="华文楷体" panose="02010600040101010101" pitchFamily="2" charset="-122"/>
                <a:cs typeface="Arial" panose="020B0604020202020204" pitchFamily="34" charset="0"/>
              </a:rPr>
              <a:t>Lift</a:t>
            </a:r>
            <a:r>
              <a:rPr lang="zh-CN" altLang="en-US" sz="1200">
                <a:solidFill>
                  <a:srgbClr val="000000"/>
                </a:solidFill>
                <a:latin typeface="华文楷体" panose="02010600040101010101" pitchFamily="2" charset="-122"/>
                <a:cs typeface="Arial" panose="020B0604020202020204" pitchFamily="34" charset="0"/>
              </a:rPr>
              <a:t>值</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响应率</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随机概率。比如对</a:t>
            </a:r>
            <a:r>
              <a:rPr lang="en-US" altLang="zh-CN" sz="1200">
                <a:solidFill>
                  <a:srgbClr val="000000"/>
                </a:solidFill>
                <a:latin typeface="华文楷体" panose="02010600040101010101" pitchFamily="2" charset="-122"/>
                <a:cs typeface="Arial" panose="020B0604020202020204" pitchFamily="34" charset="0"/>
              </a:rPr>
              <a:t>10000</a:t>
            </a:r>
            <a:r>
              <a:rPr lang="zh-CN" altLang="en-US" sz="1200">
                <a:solidFill>
                  <a:srgbClr val="000000"/>
                </a:solidFill>
                <a:latin typeface="华文楷体" panose="02010600040101010101" pitchFamily="2" charset="-122"/>
                <a:cs typeface="Arial" panose="020B0604020202020204" pitchFamily="34" charset="0"/>
              </a:rPr>
              <a:t>名浅在顾客进行概率打分，预测其购买商品的可能性，若实际中有</a:t>
            </a:r>
            <a:r>
              <a:rPr lang="en-US" altLang="zh-CN" sz="1200">
                <a:solidFill>
                  <a:srgbClr val="000000"/>
                </a:solidFill>
                <a:latin typeface="华文楷体" panose="02010600040101010101" pitchFamily="2" charset="-122"/>
                <a:cs typeface="Arial" panose="020B0604020202020204" pitchFamily="34" charset="0"/>
              </a:rPr>
              <a:t>900</a:t>
            </a:r>
            <a:r>
              <a:rPr lang="zh-CN" altLang="en-US" sz="1200">
                <a:solidFill>
                  <a:srgbClr val="000000"/>
                </a:solidFill>
                <a:latin typeface="华文楷体" panose="02010600040101010101" pitchFamily="2" charset="-122"/>
                <a:cs typeface="Arial" panose="020B0604020202020204" pitchFamily="34" charset="0"/>
              </a:rPr>
              <a:t>人会购买，则</a:t>
            </a:r>
            <a:r>
              <a:rPr lang="en-US" altLang="zh-CN" sz="1200">
                <a:solidFill>
                  <a:srgbClr val="000000"/>
                </a:solidFill>
                <a:latin typeface="华文楷体" panose="02010600040101010101" pitchFamily="2" charset="-122"/>
                <a:cs typeface="Arial" panose="020B0604020202020204" pitchFamily="34" charset="0"/>
              </a:rPr>
              <a:t>9%</a:t>
            </a:r>
            <a:r>
              <a:rPr lang="zh-CN" altLang="en-US" sz="1200">
                <a:solidFill>
                  <a:srgbClr val="000000"/>
                </a:solidFill>
                <a:latin typeface="华文楷体" panose="02010600040101010101" pitchFamily="2" charset="-122"/>
                <a:cs typeface="Arial" panose="020B0604020202020204" pitchFamily="34" charset="0"/>
              </a:rPr>
              <a:t>为随机概率。抽取概率排名前</a:t>
            </a:r>
            <a:r>
              <a:rPr lang="en-US" altLang="zh-CN" sz="1200">
                <a:solidFill>
                  <a:srgbClr val="000000"/>
                </a:solidFill>
                <a:latin typeface="华文楷体" panose="02010600040101010101" pitchFamily="2" charset="-122"/>
                <a:cs typeface="Arial" panose="020B0604020202020204" pitchFamily="34" charset="0"/>
              </a:rPr>
              <a:t>10%</a:t>
            </a:r>
            <a:r>
              <a:rPr lang="zh-CN" altLang="en-US" sz="1200">
                <a:solidFill>
                  <a:srgbClr val="000000"/>
                </a:solidFill>
                <a:latin typeface="华文楷体" panose="02010600040101010101" pitchFamily="2" charset="-122"/>
                <a:cs typeface="Arial" panose="020B0604020202020204" pitchFamily="34" charset="0"/>
              </a:rPr>
              <a:t>的人数，即</a:t>
            </a:r>
            <a:r>
              <a:rPr lang="en-US" altLang="zh-CN" sz="1200">
                <a:solidFill>
                  <a:srgbClr val="000000"/>
                </a:solidFill>
                <a:latin typeface="华文楷体" panose="02010600040101010101" pitchFamily="2" charset="-122"/>
                <a:cs typeface="Arial" panose="020B0604020202020204" pitchFamily="34" charset="0"/>
              </a:rPr>
              <a:t>1000</a:t>
            </a:r>
            <a:r>
              <a:rPr lang="zh-CN" altLang="en-US" sz="1200">
                <a:solidFill>
                  <a:srgbClr val="000000"/>
                </a:solidFill>
                <a:latin typeface="华文楷体" panose="02010600040101010101" pitchFamily="2" charset="-122"/>
                <a:cs typeface="Arial" panose="020B0604020202020204" pitchFamily="34" charset="0"/>
              </a:rPr>
              <a:t>人，预测</a:t>
            </a:r>
            <a:r>
              <a:rPr lang="en-US" altLang="zh-CN" sz="1200">
                <a:solidFill>
                  <a:srgbClr val="000000"/>
                </a:solidFill>
                <a:latin typeface="华文楷体" panose="02010600040101010101" pitchFamily="2" charset="-122"/>
                <a:cs typeface="Arial" panose="020B0604020202020204" pitchFamily="34" charset="0"/>
              </a:rPr>
              <a:t>600</a:t>
            </a:r>
            <a:r>
              <a:rPr lang="zh-CN" altLang="en-US" sz="1200">
                <a:solidFill>
                  <a:srgbClr val="000000"/>
                </a:solidFill>
                <a:latin typeface="华文楷体" panose="02010600040101010101" pitchFamily="2" charset="-122"/>
                <a:cs typeface="Arial" panose="020B0604020202020204" pitchFamily="34" charset="0"/>
              </a:rPr>
              <a:t>人购买，则前</a:t>
            </a:r>
            <a:r>
              <a:rPr lang="en-US" altLang="zh-CN" sz="1200">
                <a:solidFill>
                  <a:srgbClr val="000000"/>
                </a:solidFill>
                <a:latin typeface="华文楷体" panose="02010600040101010101" pitchFamily="2" charset="-122"/>
                <a:cs typeface="Arial" panose="020B0604020202020204" pitchFamily="34" charset="0"/>
              </a:rPr>
              <a:t>10%</a:t>
            </a:r>
            <a:r>
              <a:rPr lang="zh-CN" altLang="en-US" sz="1200">
                <a:solidFill>
                  <a:srgbClr val="000000"/>
                </a:solidFill>
                <a:latin typeface="华文楷体" panose="02010600040101010101" pitchFamily="2" charset="-122"/>
                <a:cs typeface="Arial" panose="020B0604020202020204" pitchFamily="34" charset="0"/>
              </a:rPr>
              <a:t>的响应率为</a:t>
            </a:r>
            <a:r>
              <a:rPr lang="en-US" altLang="zh-CN" sz="1200">
                <a:solidFill>
                  <a:srgbClr val="000000"/>
                </a:solidFill>
                <a:latin typeface="华文楷体" panose="02010600040101010101" pitchFamily="2" charset="-122"/>
                <a:cs typeface="Arial" panose="020B0604020202020204" pitchFamily="34" charset="0"/>
              </a:rPr>
              <a:t>600/1000=60%</a:t>
            </a:r>
            <a:r>
              <a:rPr lang="zh-CN" altLang="en-US" sz="1200">
                <a:solidFill>
                  <a:srgbClr val="000000"/>
                </a:solidFill>
                <a:latin typeface="华文楷体" panose="02010600040101010101" pitchFamily="2" charset="-122"/>
                <a:cs typeface="Arial" panose="020B0604020202020204" pitchFamily="34" charset="0"/>
              </a:rPr>
              <a:t>，则</a:t>
            </a:r>
            <a:r>
              <a:rPr lang="en-US" altLang="zh-CN" sz="1200">
                <a:solidFill>
                  <a:srgbClr val="000000"/>
                </a:solidFill>
                <a:latin typeface="华文楷体" panose="02010600040101010101" pitchFamily="2" charset="-122"/>
                <a:cs typeface="Arial" panose="020B0604020202020204" pitchFamily="34" charset="0"/>
              </a:rPr>
              <a:t>Lift</a:t>
            </a:r>
            <a:r>
              <a:rPr lang="zh-CN" altLang="en-US" sz="1200">
                <a:solidFill>
                  <a:srgbClr val="000000"/>
                </a:solidFill>
                <a:latin typeface="华文楷体" panose="02010600040101010101" pitchFamily="2" charset="-122"/>
                <a:cs typeface="Arial" panose="020B0604020202020204" pitchFamily="34" charset="0"/>
              </a:rPr>
              <a:t>值</a:t>
            </a:r>
            <a:r>
              <a:rPr lang="en-US" altLang="zh-CN" sz="1200">
                <a:solidFill>
                  <a:srgbClr val="000000"/>
                </a:solidFill>
                <a:latin typeface="华文楷体" panose="02010600040101010101" pitchFamily="2" charset="-122"/>
                <a:cs typeface="Arial" panose="020B0604020202020204" pitchFamily="34" charset="0"/>
              </a:rPr>
              <a:t>=60%/9%=6.67.</a:t>
            </a:r>
          </a:p>
          <a:p>
            <a:pPr eaLnBrk="1" hangingPunct="1"/>
            <a:endParaRPr lang="en-US" altLang="zh-CN" sz="1200">
              <a:solidFill>
                <a:srgbClr val="000000"/>
              </a:solidFill>
              <a:latin typeface="华文楷体" panose="02010600040101010101" pitchFamily="2" charset="-122"/>
              <a:cs typeface="Arial" panose="020B0604020202020204" pitchFamily="34" charset="0"/>
            </a:endParaRPr>
          </a:p>
        </p:txBody>
      </p:sp>
      <p:sp>
        <p:nvSpPr>
          <p:cNvPr id="15" name="TextBox 4">
            <a:extLst>
              <a:ext uri="{FF2B5EF4-FFF2-40B4-BE49-F238E27FC236}">
                <a16:creationId xmlns:a16="http://schemas.microsoft.com/office/drawing/2014/main" id="{B0DFF18F-7F70-402A-81BA-7C2D322B0870}"/>
              </a:ext>
            </a:extLst>
          </p:cNvPr>
          <p:cNvSpPr txBox="1">
            <a:spLocks noChangeArrowheads="1"/>
          </p:cNvSpPr>
          <p:nvPr/>
        </p:nvSpPr>
        <p:spPr bwMode="auto">
          <a:xfrm>
            <a:off x="2129255" y="876298"/>
            <a:ext cx="1228725" cy="369888"/>
          </a:xfrm>
          <a:prstGeom prst="rect">
            <a:avLst/>
          </a:prstGeom>
          <a:solidFill>
            <a:srgbClr val="90C9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a:solidFill>
                  <a:srgbClr val="000000"/>
                </a:solidFill>
                <a:latin typeface="华文楷体" panose="02010600040101010101" pitchFamily="2" charset="-122"/>
                <a:cs typeface="Arial" panose="020B0604020202020204" pitchFamily="34" charset="0"/>
              </a:rPr>
              <a:t>Lift</a:t>
            </a:r>
            <a:r>
              <a:rPr lang="zh-CN" altLang="en-US">
                <a:solidFill>
                  <a:srgbClr val="000000"/>
                </a:solidFill>
                <a:latin typeface="华文楷体" panose="02010600040101010101" pitchFamily="2" charset="-122"/>
                <a:cs typeface="Arial" panose="020B0604020202020204" pitchFamily="34" charset="0"/>
              </a:rPr>
              <a:t>图</a:t>
            </a:r>
          </a:p>
        </p:txBody>
      </p:sp>
      <p:sp>
        <p:nvSpPr>
          <p:cNvPr id="16" name="圆角矩形 15">
            <a:extLst>
              <a:ext uri="{FF2B5EF4-FFF2-40B4-BE49-F238E27FC236}">
                <a16:creationId xmlns:a16="http://schemas.microsoft.com/office/drawing/2014/main" id="{B9B6FAC9-A2F8-4D61-BD84-A486F6C1C815}"/>
              </a:ext>
            </a:extLst>
          </p:cNvPr>
          <p:cNvSpPr/>
          <p:nvPr/>
        </p:nvSpPr>
        <p:spPr>
          <a:xfrm>
            <a:off x="1722855" y="5462586"/>
            <a:ext cx="8804275" cy="7096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CN" altLang="en-US" sz="1200" dirty="0">
                <a:solidFill>
                  <a:prstClr val="black"/>
                </a:solidFill>
              </a:rPr>
              <a:t>三个指标在实际业务中使用比较多，因为其直观、通俗易懂；同时有利于划分不同的目标人群，前</a:t>
            </a:r>
            <a:r>
              <a:rPr lang="en-US" altLang="zh-CN" sz="1200" dirty="0">
                <a:solidFill>
                  <a:prstClr val="black"/>
                </a:solidFill>
              </a:rPr>
              <a:t>10%</a:t>
            </a:r>
            <a:r>
              <a:rPr lang="zh-CN" altLang="en-US" sz="1200" dirty="0">
                <a:solidFill>
                  <a:prstClr val="black"/>
                </a:solidFill>
              </a:rPr>
              <a:t>？、</a:t>
            </a:r>
            <a:r>
              <a:rPr lang="en-US" altLang="zh-CN" sz="1200" dirty="0">
                <a:solidFill>
                  <a:prstClr val="black"/>
                </a:solidFill>
              </a:rPr>
              <a:t>20%</a:t>
            </a:r>
            <a:r>
              <a:rPr lang="zh-CN" altLang="en-US" sz="1200" dirty="0">
                <a:solidFill>
                  <a:prstClr val="black"/>
                </a:solidFill>
              </a:rPr>
              <a:t>？根据业务需要挑选受众规模。</a:t>
            </a:r>
          </a:p>
        </p:txBody>
      </p:sp>
    </p:spTree>
    <p:extLst>
      <p:ext uri="{BB962C8B-B14F-4D97-AF65-F5344CB8AC3E}">
        <p14:creationId xmlns:p14="http://schemas.microsoft.com/office/powerpoint/2010/main" val="5919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C1FD7-4A73-416C-87EA-5DD68D73C617}"/>
              </a:ext>
            </a:extLst>
          </p:cNvPr>
          <p:cNvSpPr>
            <a:spLocks noGrp="1"/>
          </p:cNvSpPr>
          <p:nvPr>
            <p:ph type="title"/>
          </p:nvPr>
        </p:nvSpPr>
        <p:spPr/>
        <p:txBody>
          <a:bodyPr/>
          <a:lstStyle/>
          <a:p>
            <a:r>
              <a:rPr lang="zh-CN" altLang="en-US" dirty="0"/>
              <a:t>聚类</a:t>
            </a:r>
          </a:p>
        </p:txBody>
      </p:sp>
      <p:sp>
        <p:nvSpPr>
          <p:cNvPr id="3" name="灯片编号占位符 2">
            <a:extLst>
              <a:ext uri="{FF2B5EF4-FFF2-40B4-BE49-F238E27FC236}">
                <a16:creationId xmlns:a16="http://schemas.microsoft.com/office/drawing/2014/main" id="{4E95D806-69A5-48F8-A80D-6318FB22E1EA}"/>
              </a:ext>
            </a:extLst>
          </p:cNvPr>
          <p:cNvSpPr>
            <a:spLocks noGrp="1"/>
          </p:cNvSpPr>
          <p:nvPr>
            <p:ph type="sldNum" sz="quarter" idx="12"/>
          </p:nvPr>
        </p:nvSpPr>
        <p:spPr/>
        <p:txBody>
          <a:bodyPr/>
          <a:lstStyle/>
          <a:p>
            <a:fld id="{E9982F2F-007C-48EF-ACAA-A879DE0C084A}" type="slidenum">
              <a:rPr lang="zh-CN" altLang="en-US" smtClean="0"/>
              <a:pPr/>
              <a:t>21</a:t>
            </a:fld>
            <a:endParaRPr lang="zh-CN" altLang="en-US" dirty="0"/>
          </a:p>
        </p:txBody>
      </p:sp>
      <p:sp>
        <p:nvSpPr>
          <p:cNvPr id="4" name="Rounded Rectangle 1455">
            <a:extLst>
              <a:ext uri="{FF2B5EF4-FFF2-40B4-BE49-F238E27FC236}">
                <a16:creationId xmlns:a16="http://schemas.microsoft.com/office/drawing/2014/main" id="{B401307A-FEB9-4BF2-A04A-3A4D3C3B7842}"/>
              </a:ext>
            </a:extLst>
          </p:cNvPr>
          <p:cNvSpPr/>
          <p:nvPr>
            <p:custDataLst>
              <p:tags r:id="rId1"/>
            </p:custDataLst>
          </p:nvPr>
        </p:nvSpPr>
        <p:spPr>
          <a:xfrm>
            <a:off x="5121275" y="1943100"/>
            <a:ext cx="5246688" cy="800100"/>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zh-CN" sz="1400">
              <a:solidFill>
                <a:srgbClr val="FFFFFF"/>
              </a:solidFill>
              <a:latin typeface="Corbel" panose="020B0503020204020204" pitchFamily="34" charset="0"/>
              <a:ea typeface="宋体" panose="02010600030101010101" pitchFamily="2" charset="-122"/>
            </a:endParaRPr>
          </a:p>
        </p:txBody>
      </p:sp>
      <p:sp>
        <p:nvSpPr>
          <p:cNvPr id="5" name="Rounded Rectangle 1456">
            <a:extLst>
              <a:ext uri="{FF2B5EF4-FFF2-40B4-BE49-F238E27FC236}">
                <a16:creationId xmlns:a16="http://schemas.microsoft.com/office/drawing/2014/main" id="{0A9C5262-A2DC-4AC1-A903-9EA196CEB623}"/>
              </a:ext>
            </a:extLst>
          </p:cNvPr>
          <p:cNvSpPr/>
          <p:nvPr>
            <p:custDataLst>
              <p:tags r:id="rId2"/>
            </p:custDataLst>
          </p:nvPr>
        </p:nvSpPr>
        <p:spPr>
          <a:xfrm>
            <a:off x="5121275" y="2792413"/>
            <a:ext cx="5246688" cy="798512"/>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a:solidFill>
                <a:srgbClr val="FFFFFF"/>
              </a:solidFill>
              <a:latin typeface="Corbel" panose="020B0503020204020204" pitchFamily="34" charset="0"/>
              <a:ea typeface="宋体" panose="02010600030101010101" pitchFamily="2" charset="-122"/>
            </a:endParaRPr>
          </a:p>
        </p:txBody>
      </p:sp>
      <p:sp>
        <p:nvSpPr>
          <p:cNvPr id="6" name="Rounded Rectangle 1457">
            <a:extLst>
              <a:ext uri="{FF2B5EF4-FFF2-40B4-BE49-F238E27FC236}">
                <a16:creationId xmlns:a16="http://schemas.microsoft.com/office/drawing/2014/main" id="{948CD942-E17C-4C7F-8A08-4B792145F96F}"/>
              </a:ext>
            </a:extLst>
          </p:cNvPr>
          <p:cNvSpPr/>
          <p:nvPr>
            <p:custDataLst>
              <p:tags r:id="rId3"/>
            </p:custDataLst>
          </p:nvPr>
        </p:nvSpPr>
        <p:spPr>
          <a:xfrm>
            <a:off x="5110164" y="3640138"/>
            <a:ext cx="5246687" cy="800100"/>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a:solidFill>
                <a:srgbClr val="FFFFFF"/>
              </a:solidFill>
              <a:latin typeface="Corbel" panose="020B0503020204020204" pitchFamily="34" charset="0"/>
              <a:ea typeface="宋体" panose="02010600030101010101" pitchFamily="2" charset="-122"/>
            </a:endParaRPr>
          </a:p>
        </p:txBody>
      </p:sp>
      <p:sp>
        <p:nvSpPr>
          <p:cNvPr id="7" name="Rounded Rectangle 1458">
            <a:extLst>
              <a:ext uri="{FF2B5EF4-FFF2-40B4-BE49-F238E27FC236}">
                <a16:creationId xmlns:a16="http://schemas.microsoft.com/office/drawing/2014/main" id="{5387ACE2-A770-43EF-AFCD-E4F2B0E37903}"/>
              </a:ext>
            </a:extLst>
          </p:cNvPr>
          <p:cNvSpPr/>
          <p:nvPr>
            <p:custDataLst>
              <p:tags r:id="rId4"/>
            </p:custDataLst>
          </p:nvPr>
        </p:nvSpPr>
        <p:spPr>
          <a:xfrm>
            <a:off x="5110164" y="4487863"/>
            <a:ext cx="5246687" cy="800100"/>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a:solidFill>
                <a:srgbClr val="FFFFFF"/>
              </a:solidFill>
              <a:latin typeface="Corbel" panose="020B0503020204020204" pitchFamily="34" charset="0"/>
              <a:ea typeface="宋体" panose="02010600030101010101" pitchFamily="2" charset="-122"/>
            </a:endParaRPr>
          </a:p>
        </p:txBody>
      </p:sp>
      <p:sp>
        <p:nvSpPr>
          <p:cNvPr id="8" name="Rounded Rectangle 1459">
            <a:extLst>
              <a:ext uri="{FF2B5EF4-FFF2-40B4-BE49-F238E27FC236}">
                <a16:creationId xmlns:a16="http://schemas.microsoft.com/office/drawing/2014/main" id="{729BCC92-74A1-418F-A537-E347A81DD360}"/>
              </a:ext>
            </a:extLst>
          </p:cNvPr>
          <p:cNvSpPr/>
          <p:nvPr>
            <p:custDataLst>
              <p:tags r:id="rId5"/>
            </p:custDataLst>
          </p:nvPr>
        </p:nvSpPr>
        <p:spPr>
          <a:xfrm>
            <a:off x="5110164" y="5335588"/>
            <a:ext cx="5246687" cy="800100"/>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a:solidFill>
                <a:srgbClr val="FFFFFF"/>
              </a:solidFill>
              <a:latin typeface="Corbel" panose="020B0503020204020204" pitchFamily="34" charset="0"/>
              <a:ea typeface="宋体" panose="02010600030101010101" pitchFamily="2" charset="-122"/>
            </a:endParaRPr>
          </a:p>
        </p:txBody>
      </p:sp>
      <p:sp>
        <p:nvSpPr>
          <p:cNvPr id="9" name="TextBox 1">
            <a:extLst>
              <a:ext uri="{FF2B5EF4-FFF2-40B4-BE49-F238E27FC236}">
                <a16:creationId xmlns:a16="http://schemas.microsoft.com/office/drawing/2014/main" id="{07F18CCD-3B8B-43F8-AF85-2715A7B1B44D}"/>
              </a:ext>
            </a:extLst>
          </p:cNvPr>
          <p:cNvSpPr txBox="1">
            <a:spLocks noChangeArrowheads="1"/>
          </p:cNvSpPr>
          <p:nvPr>
            <p:custDataLst>
              <p:tags r:id="rId6"/>
            </p:custDataLst>
          </p:nvPr>
        </p:nvSpPr>
        <p:spPr bwMode="auto">
          <a:xfrm>
            <a:off x="1968501" y="1044575"/>
            <a:ext cx="84994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2600">
                <a:solidFill>
                  <a:schemeClr val="tx2"/>
                </a:solidFill>
                <a:latin typeface="华文楷体" panose="02010600040101010101" pitchFamily="2" charset="-122"/>
                <a:ea typeface="华文楷体" panose="02010600040101010101" pitchFamily="2" charset="-122"/>
                <a:cs typeface="Arial" panose="020B0604020202020204" pitchFamily="34" charset="0"/>
              </a:defRPr>
            </a:lvl1pPr>
            <a:lvl2pPr marL="538163" indent="-274638">
              <a:spcBef>
                <a:spcPct val="20000"/>
              </a:spcBef>
              <a:buFont typeface="Arial" panose="020B0604020202020204" pitchFamily="34" charset="0"/>
              <a:buChar char="–"/>
              <a:defRPr sz="2400">
                <a:solidFill>
                  <a:schemeClr val="tx2"/>
                </a:solidFill>
                <a:latin typeface="华文楷体" panose="02010600040101010101" pitchFamily="2" charset="-122"/>
                <a:ea typeface="华文楷体" panose="02010600040101010101" pitchFamily="2" charset="-122"/>
                <a:cs typeface="Arial" panose="020B0604020202020204" pitchFamily="34" charset="0"/>
              </a:defRPr>
            </a:lvl2pPr>
            <a:lvl3pPr marL="803275" indent="-265113">
              <a:spcBef>
                <a:spcPct val="20000"/>
              </a:spcBef>
              <a:buFont typeface="Arial" panose="020B0604020202020204" pitchFamily="34" charset="0"/>
              <a:buChar char="•"/>
              <a:defRPr sz="2200">
                <a:solidFill>
                  <a:schemeClr val="tx2"/>
                </a:solidFill>
                <a:latin typeface="华文楷体" panose="02010600040101010101" pitchFamily="2" charset="-122"/>
                <a:ea typeface="华文楷体" panose="02010600040101010101" pitchFamily="2" charset="-122"/>
                <a:cs typeface="Arial" panose="020B0604020202020204" pitchFamily="34" charset="0"/>
              </a:defRPr>
            </a:lvl3pPr>
            <a:lvl4pPr marL="1076325" indent="-273050">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4pPr>
            <a:lvl5pPr marL="1341438" indent="-265113">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5pPr>
            <a:lvl6pPr marL="17986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6pPr>
            <a:lvl7pPr marL="22558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7pPr>
            <a:lvl8pPr marL="27130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8pPr>
            <a:lvl9pPr marL="31702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9pPr>
          </a:lstStyle>
          <a:p>
            <a:pPr eaLnBrk="1" hangingPunct="1">
              <a:buFont typeface="Arial" panose="020B0604020202020204" pitchFamily="34" charset="0"/>
              <a:buNone/>
            </a:pPr>
            <a:r>
              <a:rPr lang="zh-CN" altLang="en-US" sz="1800">
                <a:solidFill>
                  <a:srgbClr val="000000"/>
                </a:solidFill>
              </a:rPr>
              <a:t>        聚类分析对具有共同趋势或结构的数据进行分组，将数据项分组成多个簇（类），簇之间的数据差别应尽可能大，簇内的数据差别应尽可能小，即“最小化簇间的相似性</a:t>
            </a:r>
            <a:r>
              <a:rPr lang="en-US" altLang="zh-CN" sz="1800">
                <a:solidFill>
                  <a:srgbClr val="000000"/>
                </a:solidFill>
              </a:rPr>
              <a:t>, </a:t>
            </a:r>
            <a:r>
              <a:rPr lang="zh-CN" altLang="en-US" sz="1800">
                <a:solidFill>
                  <a:srgbClr val="000000"/>
                </a:solidFill>
              </a:rPr>
              <a:t>最大化簇内的相似性”。</a:t>
            </a:r>
          </a:p>
        </p:txBody>
      </p:sp>
      <p:grpSp>
        <p:nvGrpSpPr>
          <p:cNvPr id="10" name="Group 6">
            <a:extLst>
              <a:ext uri="{FF2B5EF4-FFF2-40B4-BE49-F238E27FC236}">
                <a16:creationId xmlns:a16="http://schemas.microsoft.com/office/drawing/2014/main" id="{ED9A685F-01FB-4744-92B9-C684C04871C5}"/>
              </a:ext>
            </a:extLst>
          </p:cNvPr>
          <p:cNvGrpSpPr>
            <a:grpSpLocks/>
          </p:cNvGrpSpPr>
          <p:nvPr>
            <p:custDataLst>
              <p:tags r:id="rId7"/>
            </p:custDataLst>
          </p:nvPr>
        </p:nvGrpSpPr>
        <p:grpSpPr bwMode="auto">
          <a:xfrm>
            <a:off x="2024063" y="2195513"/>
            <a:ext cx="1981200" cy="1447800"/>
            <a:chOff x="912" y="2737"/>
            <a:chExt cx="1536" cy="1151"/>
          </a:xfrm>
        </p:grpSpPr>
        <p:sp>
          <p:nvSpPr>
            <p:cNvPr id="11" name="Freeform 7">
              <a:extLst>
                <a:ext uri="{FF2B5EF4-FFF2-40B4-BE49-F238E27FC236}">
                  <a16:creationId xmlns:a16="http://schemas.microsoft.com/office/drawing/2014/main" id="{3A204F98-F193-4FFD-8ABD-75B29D8A7157}"/>
                </a:ext>
              </a:extLst>
            </p:cNvPr>
            <p:cNvSpPr>
              <a:spLocks/>
            </p:cNvSpPr>
            <p:nvPr/>
          </p:nvSpPr>
          <p:spPr bwMode="auto">
            <a:xfrm>
              <a:off x="1022" y="2880"/>
              <a:ext cx="214" cy="233"/>
            </a:xfrm>
            <a:custGeom>
              <a:avLst/>
              <a:gdLst>
                <a:gd name="T0" fmla="*/ 36 w 214"/>
                <a:gd name="T1" fmla="*/ 0 h 234"/>
                <a:gd name="T2" fmla="*/ 20 w 214"/>
                <a:gd name="T3" fmla="*/ 12 h 234"/>
                <a:gd name="T4" fmla="*/ 20 w 214"/>
                <a:gd name="T5" fmla="*/ 24 h 234"/>
                <a:gd name="T6" fmla="*/ 12 w 214"/>
                <a:gd name="T7" fmla="*/ 36 h 234"/>
                <a:gd name="T8" fmla="*/ 12 w 214"/>
                <a:gd name="T9" fmla="*/ 48 h 234"/>
                <a:gd name="T10" fmla="*/ 8 w 214"/>
                <a:gd name="T11" fmla="*/ 60 h 234"/>
                <a:gd name="T12" fmla="*/ 4 w 214"/>
                <a:gd name="T13" fmla="*/ 72 h 234"/>
                <a:gd name="T14" fmla="*/ 4 w 214"/>
                <a:gd name="T15" fmla="*/ 84 h 234"/>
                <a:gd name="T16" fmla="*/ 0 w 214"/>
                <a:gd name="T17" fmla="*/ 96 h 234"/>
                <a:gd name="T18" fmla="*/ 0 w 214"/>
                <a:gd name="T19" fmla="*/ 108 h 234"/>
                <a:gd name="T20" fmla="*/ 0 w 214"/>
                <a:gd name="T21" fmla="*/ 121 h 234"/>
                <a:gd name="T22" fmla="*/ 0 w 214"/>
                <a:gd name="T23" fmla="*/ 132 h 234"/>
                <a:gd name="T24" fmla="*/ 4 w 214"/>
                <a:gd name="T25" fmla="*/ 145 h 234"/>
                <a:gd name="T26" fmla="*/ 8 w 214"/>
                <a:gd name="T27" fmla="*/ 156 h 234"/>
                <a:gd name="T28" fmla="*/ 12 w 214"/>
                <a:gd name="T29" fmla="*/ 169 h 234"/>
                <a:gd name="T30" fmla="*/ 16 w 214"/>
                <a:gd name="T31" fmla="*/ 180 h 234"/>
                <a:gd name="T32" fmla="*/ 20 w 214"/>
                <a:gd name="T33" fmla="*/ 193 h 234"/>
                <a:gd name="T34" fmla="*/ 28 w 214"/>
                <a:gd name="T35" fmla="*/ 205 h 234"/>
                <a:gd name="T36" fmla="*/ 40 w 214"/>
                <a:gd name="T37" fmla="*/ 213 h 234"/>
                <a:gd name="T38" fmla="*/ 52 w 214"/>
                <a:gd name="T39" fmla="*/ 221 h 234"/>
                <a:gd name="T40" fmla="*/ 64 w 214"/>
                <a:gd name="T41" fmla="*/ 225 h 234"/>
                <a:gd name="T42" fmla="*/ 84 w 214"/>
                <a:gd name="T43" fmla="*/ 229 h 234"/>
                <a:gd name="T44" fmla="*/ 96 w 214"/>
                <a:gd name="T45" fmla="*/ 233 h 234"/>
                <a:gd name="T46" fmla="*/ 108 w 214"/>
                <a:gd name="T47" fmla="*/ 233 h 234"/>
                <a:gd name="T48" fmla="*/ 124 w 214"/>
                <a:gd name="T49" fmla="*/ 233 h 234"/>
                <a:gd name="T50" fmla="*/ 136 w 214"/>
                <a:gd name="T51" fmla="*/ 229 h 234"/>
                <a:gd name="T52" fmla="*/ 148 w 214"/>
                <a:gd name="T53" fmla="*/ 225 h 234"/>
                <a:gd name="T54" fmla="*/ 160 w 214"/>
                <a:gd name="T55" fmla="*/ 217 h 234"/>
                <a:gd name="T56" fmla="*/ 169 w 214"/>
                <a:gd name="T57" fmla="*/ 205 h 234"/>
                <a:gd name="T58" fmla="*/ 177 w 214"/>
                <a:gd name="T59" fmla="*/ 193 h 234"/>
                <a:gd name="T60" fmla="*/ 180 w 214"/>
                <a:gd name="T61" fmla="*/ 180 h 234"/>
                <a:gd name="T62" fmla="*/ 188 w 214"/>
                <a:gd name="T63" fmla="*/ 169 h 234"/>
                <a:gd name="T64" fmla="*/ 196 w 214"/>
                <a:gd name="T65" fmla="*/ 156 h 234"/>
                <a:gd name="T66" fmla="*/ 204 w 214"/>
                <a:gd name="T67" fmla="*/ 145 h 234"/>
                <a:gd name="T68" fmla="*/ 209 w 214"/>
                <a:gd name="T69" fmla="*/ 132 h 234"/>
                <a:gd name="T70" fmla="*/ 213 w 214"/>
                <a:gd name="T71" fmla="*/ 121 h 234"/>
                <a:gd name="T72" fmla="*/ 213 w 214"/>
                <a:gd name="T73" fmla="*/ 108 h 234"/>
                <a:gd name="T74" fmla="*/ 213 w 214"/>
                <a:gd name="T75" fmla="*/ 96 h 234"/>
                <a:gd name="T76" fmla="*/ 209 w 214"/>
                <a:gd name="T77" fmla="*/ 84 h 234"/>
                <a:gd name="T78" fmla="*/ 201 w 214"/>
                <a:gd name="T79" fmla="*/ 72 h 234"/>
                <a:gd name="T80" fmla="*/ 193 w 214"/>
                <a:gd name="T81" fmla="*/ 60 h 234"/>
                <a:gd name="T82" fmla="*/ 180 w 214"/>
                <a:gd name="T83" fmla="*/ 48 h 234"/>
                <a:gd name="T84" fmla="*/ 169 w 214"/>
                <a:gd name="T85" fmla="*/ 44 h 234"/>
                <a:gd name="T86" fmla="*/ 156 w 214"/>
                <a:gd name="T87" fmla="*/ 32 h 234"/>
                <a:gd name="T88" fmla="*/ 144 w 214"/>
                <a:gd name="T89" fmla="*/ 28 h 234"/>
                <a:gd name="T90" fmla="*/ 132 w 214"/>
                <a:gd name="T91" fmla="*/ 16 h 234"/>
                <a:gd name="T92" fmla="*/ 120 w 214"/>
                <a:gd name="T93" fmla="*/ 12 h 234"/>
                <a:gd name="T94" fmla="*/ 108 w 214"/>
                <a:gd name="T95" fmla="*/ 12 h 234"/>
                <a:gd name="T96" fmla="*/ 96 w 214"/>
                <a:gd name="T97" fmla="*/ 8 h 234"/>
                <a:gd name="T98" fmla="*/ 84 w 214"/>
                <a:gd name="T99" fmla="*/ 4 h 234"/>
                <a:gd name="T100" fmla="*/ 72 w 214"/>
                <a:gd name="T101" fmla="*/ 0 h 234"/>
                <a:gd name="T102" fmla="*/ 60 w 214"/>
                <a:gd name="T103" fmla="*/ 0 h 234"/>
                <a:gd name="T104" fmla="*/ 36 w 214"/>
                <a:gd name="T105" fmla="*/ 0 h 2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4"/>
                <a:gd name="T160" fmla="*/ 0 h 234"/>
                <a:gd name="T161" fmla="*/ 214 w 214"/>
                <a:gd name="T162" fmla="*/ 234 h 2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4" h="234">
                  <a:moveTo>
                    <a:pt x="36" y="0"/>
                  </a:moveTo>
                  <a:lnTo>
                    <a:pt x="20" y="12"/>
                  </a:lnTo>
                  <a:lnTo>
                    <a:pt x="20" y="24"/>
                  </a:lnTo>
                  <a:lnTo>
                    <a:pt x="12" y="36"/>
                  </a:lnTo>
                  <a:lnTo>
                    <a:pt x="12" y="48"/>
                  </a:lnTo>
                  <a:lnTo>
                    <a:pt x="8" y="60"/>
                  </a:lnTo>
                  <a:lnTo>
                    <a:pt x="4" y="72"/>
                  </a:lnTo>
                  <a:lnTo>
                    <a:pt x="4" y="84"/>
                  </a:lnTo>
                  <a:lnTo>
                    <a:pt x="0" y="96"/>
                  </a:lnTo>
                  <a:lnTo>
                    <a:pt x="0" y="108"/>
                  </a:lnTo>
                  <a:lnTo>
                    <a:pt x="0" y="121"/>
                  </a:lnTo>
                  <a:lnTo>
                    <a:pt x="0" y="132"/>
                  </a:lnTo>
                  <a:lnTo>
                    <a:pt x="4" y="145"/>
                  </a:lnTo>
                  <a:lnTo>
                    <a:pt x="8" y="156"/>
                  </a:lnTo>
                  <a:lnTo>
                    <a:pt x="12" y="169"/>
                  </a:lnTo>
                  <a:lnTo>
                    <a:pt x="16" y="180"/>
                  </a:lnTo>
                  <a:lnTo>
                    <a:pt x="20" y="193"/>
                  </a:lnTo>
                  <a:lnTo>
                    <a:pt x="28" y="205"/>
                  </a:lnTo>
                  <a:lnTo>
                    <a:pt x="40" y="213"/>
                  </a:lnTo>
                  <a:lnTo>
                    <a:pt x="52" y="221"/>
                  </a:lnTo>
                  <a:lnTo>
                    <a:pt x="64" y="225"/>
                  </a:lnTo>
                  <a:lnTo>
                    <a:pt x="84" y="229"/>
                  </a:lnTo>
                  <a:lnTo>
                    <a:pt x="96" y="233"/>
                  </a:lnTo>
                  <a:lnTo>
                    <a:pt x="108" y="233"/>
                  </a:lnTo>
                  <a:lnTo>
                    <a:pt x="124" y="233"/>
                  </a:lnTo>
                  <a:lnTo>
                    <a:pt x="136" y="229"/>
                  </a:lnTo>
                  <a:lnTo>
                    <a:pt x="148" y="225"/>
                  </a:lnTo>
                  <a:lnTo>
                    <a:pt x="160" y="217"/>
                  </a:lnTo>
                  <a:lnTo>
                    <a:pt x="169" y="205"/>
                  </a:lnTo>
                  <a:lnTo>
                    <a:pt x="177" y="193"/>
                  </a:lnTo>
                  <a:lnTo>
                    <a:pt x="180" y="180"/>
                  </a:lnTo>
                  <a:lnTo>
                    <a:pt x="188" y="169"/>
                  </a:lnTo>
                  <a:lnTo>
                    <a:pt x="196" y="156"/>
                  </a:lnTo>
                  <a:lnTo>
                    <a:pt x="204" y="145"/>
                  </a:lnTo>
                  <a:lnTo>
                    <a:pt x="209" y="132"/>
                  </a:lnTo>
                  <a:lnTo>
                    <a:pt x="213" y="121"/>
                  </a:lnTo>
                  <a:lnTo>
                    <a:pt x="213" y="108"/>
                  </a:lnTo>
                  <a:lnTo>
                    <a:pt x="213" y="96"/>
                  </a:lnTo>
                  <a:lnTo>
                    <a:pt x="209" y="84"/>
                  </a:lnTo>
                  <a:lnTo>
                    <a:pt x="201" y="72"/>
                  </a:lnTo>
                  <a:lnTo>
                    <a:pt x="193" y="60"/>
                  </a:lnTo>
                  <a:lnTo>
                    <a:pt x="180" y="48"/>
                  </a:lnTo>
                  <a:lnTo>
                    <a:pt x="169" y="44"/>
                  </a:lnTo>
                  <a:lnTo>
                    <a:pt x="156" y="32"/>
                  </a:lnTo>
                  <a:lnTo>
                    <a:pt x="144" y="28"/>
                  </a:lnTo>
                  <a:lnTo>
                    <a:pt x="132" y="16"/>
                  </a:lnTo>
                  <a:lnTo>
                    <a:pt x="120" y="12"/>
                  </a:lnTo>
                  <a:lnTo>
                    <a:pt x="108" y="12"/>
                  </a:lnTo>
                  <a:lnTo>
                    <a:pt x="96" y="8"/>
                  </a:lnTo>
                  <a:lnTo>
                    <a:pt x="84" y="4"/>
                  </a:lnTo>
                  <a:lnTo>
                    <a:pt x="72" y="0"/>
                  </a:lnTo>
                  <a:lnTo>
                    <a:pt x="60" y="0"/>
                  </a:lnTo>
                  <a:lnTo>
                    <a:pt x="36" y="0"/>
                  </a:lnTo>
                </a:path>
              </a:pathLst>
            </a:custGeom>
            <a:solidFill>
              <a:schemeClr val="accent1">
                <a:lumMod val="20000"/>
                <a:lumOff val="80000"/>
              </a:schemeClr>
            </a:solidFill>
            <a:ln w="12700" cap="rnd" cmpd="sng">
              <a:solidFill>
                <a:srgbClr val="000000"/>
              </a:solidFill>
              <a:prstDash val="sysDot"/>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2" name="Freeform 8">
              <a:extLst>
                <a:ext uri="{FF2B5EF4-FFF2-40B4-BE49-F238E27FC236}">
                  <a16:creationId xmlns:a16="http://schemas.microsoft.com/office/drawing/2014/main" id="{848A13F9-9054-4DDC-85D4-F7FCB30BA464}"/>
                </a:ext>
              </a:extLst>
            </p:cNvPr>
            <p:cNvSpPr>
              <a:spLocks/>
            </p:cNvSpPr>
            <p:nvPr/>
          </p:nvSpPr>
          <p:spPr bwMode="auto">
            <a:xfrm>
              <a:off x="994" y="3172"/>
              <a:ext cx="396" cy="400"/>
            </a:xfrm>
            <a:custGeom>
              <a:avLst/>
              <a:gdLst>
                <a:gd name="T0" fmla="*/ 20 w 396"/>
                <a:gd name="T1" fmla="*/ 36 h 400"/>
                <a:gd name="T2" fmla="*/ 12 w 396"/>
                <a:gd name="T3" fmla="*/ 60 h 400"/>
                <a:gd name="T4" fmla="*/ 4 w 396"/>
                <a:gd name="T5" fmla="*/ 84 h 400"/>
                <a:gd name="T6" fmla="*/ 0 w 396"/>
                <a:gd name="T7" fmla="*/ 108 h 400"/>
                <a:gd name="T8" fmla="*/ 0 w 396"/>
                <a:gd name="T9" fmla="*/ 132 h 400"/>
                <a:gd name="T10" fmla="*/ 0 w 396"/>
                <a:gd name="T11" fmla="*/ 157 h 400"/>
                <a:gd name="T12" fmla="*/ 7 w 396"/>
                <a:gd name="T13" fmla="*/ 181 h 400"/>
                <a:gd name="T14" fmla="*/ 31 w 396"/>
                <a:gd name="T15" fmla="*/ 197 h 400"/>
                <a:gd name="T16" fmla="*/ 55 w 396"/>
                <a:gd name="T17" fmla="*/ 205 h 400"/>
                <a:gd name="T18" fmla="*/ 79 w 396"/>
                <a:gd name="T19" fmla="*/ 209 h 400"/>
                <a:gd name="T20" fmla="*/ 99 w 396"/>
                <a:gd name="T21" fmla="*/ 229 h 400"/>
                <a:gd name="T22" fmla="*/ 107 w 396"/>
                <a:gd name="T23" fmla="*/ 253 h 400"/>
                <a:gd name="T24" fmla="*/ 115 w 396"/>
                <a:gd name="T25" fmla="*/ 277 h 400"/>
                <a:gd name="T26" fmla="*/ 115 w 396"/>
                <a:gd name="T27" fmla="*/ 302 h 400"/>
                <a:gd name="T28" fmla="*/ 119 w 396"/>
                <a:gd name="T29" fmla="*/ 326 h 400"/>
                <a:gd name="T30" fmla="*/ 127 w 396"/>
                <a:gd name="T31" fmla="*/ 350 h 400"/>
                <a:gd name="T32" fmla="*/ 147 w 396"/>
                <a:gd name="T33" fmla="*/ 370 h 400"/>
                <a:gd name="T34" fmla="*/ 167 w 396"/>
                <a:gd name="T35" fmla="*/ 387 h 400"/>
                <a:gd name="T36" fmla="*/ 191 w 396"/>
                <a:gd name="T37" fmla="*/ 395 h 400"/>
                <a:gd name="T38" fmla="*/ 215 w 396"/>
                <a:gd name="T39" fmla="*/ 399 h 400"/>
                <a:gd name="T40" fmla="*/ 243 w 396"/>
                <a:gd name="T41" fmla="*/ 399 h 400"/>
                <a:gd name="T42" fmla="*/ 267 w 396"/>
                <a:gd name="T43" fmla="*/ 399 h 400"/>
                <a:gd name="T44" fmla="*/ 299 w 396"/>
                <a:gd name="T45" fmla="*/ 390 h 400"/>
                <a:gd name="T46" fmla="*/ 319 w 396"/>
                <a:gd name="T47" fmla="*/ 370 h 400"/>
                <a:gd name="T48" fmla="*/ 331 w 396"/>
                <a:gd name="T49" fmla="*/ 342 h 400"/>
                <a:gd name="T50" fmla="*/ 339 w 396"/>
                <a:gd name="T51" fmla="*/ 314 h 400"/>
                <a:gd name="T52" fmla="*/ 347 w 396"/>
                <a:gd name="T53" fmla="*/ 290 h 400"/>
                <a:gd name="T54" fmla="*/ 355 w 396"/>
                <a:gd name="T55" fmla="*/ 261 h 400"/>
                <a:gd name="T56" fmla="*/ 367 w 396"/>
                <a:gd name="T57" fmla="*/ 237 h 400"/>
                <a:gd name="T58" fmla="*/ 375 w 396"/>
                <a:gd name="T59" fmla="*/ 213 h 400"/>
                <a:gd name="T60" fmla="*/ 387 w 396"/>
                <a:gd name="T61" fmla="*/ 189 h 400"/>
                <a:gd name="T62" fmla="*/ 391 w 396"/>
                <a:gd name="T63" fmla="*/ 165 h 400"/>
                <a:gd name="T64" fmla="*/ 395 w 396"/>
                <a:gd name="T65" fmla="*/ 137 h 400"/>
                <a:gd name="T66" fmla="*/ 395 w 396"/>
                <a:gd name="T67" fmla="*/ 105 h 400"/>
                <a:gd name="T68" fmla="*/ 395 w 396"/>
                <a:gd name="T69" fmla="*/ 76 h 400"/>
                <a:gd name="T70" fmla="*/ 387 w 396"/>
                <a:gd name="T71" fmla="*/ 52 h 400"/>
                <a:gd name="T72" fmla="*/ 367 w 396"/>
                <a:gd name="T73" fmla="*/ 28 h 400"/>
                <a:gd name="T74" fmla="*/ 343 w 396"/>
                <a:gd name="T75" fmla="*/ 16 h 400"/>
                <a:gd name="T76" fmla="*/ 319 w 396"/>
                <a:gd name="T77" fmla="*/ 8 h 400"/>
                <a:gd name="T78" fmla="*/ 295 w 396"/>
                <a:gd name="T79" fmla="*/ 4 h 400"/>
                <a:gd name="T80" fmla="*/ 271 w 396"/>
                <a:gd name="T81" fmla="*/ 4 h 400"/>
                <a:gd name="T82" fmla="*/ 247 w 396"/>
                <a:gd name="T83" fmla="*/ 0 h 400"/>
                <a:gd name="T84" fmla="*/ 223 w 396"/>
                <a:gd name="T85" fmla="*/ 0 h 400"/>
                <a:gd name="T86" fmla="*/ 199 w 396"/>
                <a:gd name="T87" fmla="*/ 0 h 400"/>
                <a:gd name="T88" fmla="*/ 167 w 396"/>
                <a:gd name="T89" fmla="*/ 0 h 400"/>
                <a:gd name="T90" fmla="*/ 143 w 396"/>
                <a:gd name="T91" fmla="*/ 0 h 400"/>
                <a:gd name="T92" fmla="*/ 119 w 396"/>
                <a:gd name="T93" fmla="*/ 0 h 400"/>
                <a:gd name="T94" fmla="*/ 95 w 396"/>
                <a:gd name="T95" fmla="*/ 4 h 400"/>
                <a:gd name="T96" fmla="*/ 71 w 396"/>
                <a:gd name="T97" fmla="*/ 8 h 400"/>
                <a:gd name="T98" fmla="*/ 36 w 396"/>
                <a:gd name="T99" fmla="*/ 20 h 4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6"/>
                <a:gd name="T151" fmla="*/ 0 h 400"/>
                <a:gd name="T152" fmla="*/ 396 w 396"/>
                <a:gd name="T153" fmla="*/ 400 h 4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6" h="400">
                  <a:moveTo>
                    <a:pt x="36" y="20"/>
                  </a:moveTo>
                  <a:lnTo>
                    <a:pt x="20" y="36"/>
                  </a:lnTo>
                  <a:lnTo>
                    <a:pt x="15" y="48"/>
                  </a:lnTo>
                  <a:lnTo>
                    <a:pt x="12" y="60"/>
                  </a:lnTo>
                  <a:lnTo>
                    <a:pt x="7" y="72"/>
                  </a:lnTo>
                  <a:lnTo>
                    <a:pt x="4" y="84"/>
                  </a:lnTo>
                  <a:lnTo>
                    <a:pt x="0" y="97"/>
                  </a:lnTo>
                  <a:lnTo>
                    <a:pt x="0" y="108"/>
                  </a:lnTo>
                  <a:lnTo>
                    <a:pt x="0" y="121"/>
                  </a:lnTo>
                  <a:lnTo>
                    <a:pt x="0" y="132"/>
                  </a:lnTo>
                  <a:lnTo>
                    <a:pt x="0" y="145"/>
                  </a:lnTo>
                  <a:lnTo>
                    <a:pt x="0" y="157"/>
                  </a:lnTo>
                  <a:lnTo>
                    <a:pt x="0" y="169"/>
                  </a:lnTo>
                  <a:lnTo>
                    <a:pt x="7" y="181"/>
                  </a:lnTo>
                  <a:lnTo>
                    <a:pt x="20" y="193"/>
                  </a:lnTo>
                  <a:lnTo>
                    <a:pt x="31" y="197"/>
                  </a:lnTo>
                  <a:lnTo>
                    <a:pt x="44" y="201"/>
                  </a:lnTo>
                  <a:lnTo>
                    <a:pt x="55" y="205"/>
                  </a:lnTo>
                  <a:lnTo>
                    <a:pt x="67" y="205"/>
                  </a:lnTo>
                  <a:lnTo>
                    <a:pt x="79" y="209"/>
                  </a:lnTo>
                  <a:lnTo>
                    <a:pt x="91" y="217"/>
                  </a:lnTo>
                  <a:lnTo>
                    <a:pt x="99" y="229"/>
                  </a:lnTo>
                  <a:lnTo>
                    <a:pt x="107" y="242"/>
                  </a:lnTo>
                  <a:lnTo>
                    <a:pt x="107" y="253"/>
                  </a:lnTo>
                  <a:lnTo>
                    <a:pt x="115" y="266"/>
                  </a:lnTo>
                  <a:lnTo>
                    <a:pt x="115" y="277"/>
                  </a:lnTo>
                  <a:lnTo>
                    <a:pt x="115" y="290"/>
                  </a:lnTo>
                  <a:lnTo>
                    <a:pt x="115" y="302"/>
                  </a:lnTo>
                  <a:lnTo>
                    <a:pt x="119" y="314"/>
                  </a:lnTo>
                  <a:lnTo>
                    <a:pt x="119" y="326"/>
                  </a:lnTo>
                  <a:lnTo>
                    <a:pt x="123" y="338"/>
                  </a:lnTo>
                  <a:lnTo>
                    <a:pt x="127" y="350"/>
                  </a:lnTo>
                  <a:lnTo>
                    <a:pt x="135" y="362"/>
                  </a:lnTo>
                  <a:lnTo>
                    <a:pt x="147" y="370"/>
                  </a:lnTo>
                  <a:lnTo>
                    <a:pt x="155" y="382"/>
                  </a:lnTo>
                  <a:lnTo>
                    <a:pt x="167" y="387"/>
                  </a:lnTo>
                  <a:lnTo>
                    <a:pt x="179" y="390"/>
                  </a:lnTo>
                  <a:lnTo>
                    <a:pt x="191" y="395"/>
                  </a:lnTo>
                  <a:lnTo>
                    <a:pt x="203" y="395"/>
                  </a:lnTo>
                  <a:lnTo>
                    <a:pt x="215" y="399"/>
                  </a:lnTo>
                  <a:lnTo>
                    <a:pt x="231" y="399"/>
                  </a:lnTo>
                  <a:lnTo>
                    <a:pt x="243" y="399"/>
                  </a:lnTo>
                  <a:lnTo>
                    <a:pt x="255" y="399"/>
                  </a:lnTo>
                  <a:lnTo>
                    <a:pt x="267" y="399"/>
                  </a:lnTo>
                  <a:lnTo>
                    <a:pt x="287" y="399"/>
                  </a:lnTo>
                  <a:lnTo>
                    <a:pt x="299" y="390"/>
                  </a:lnTo>
                  <a:lnTo>
                    <a:pt x="311" y="382"/>
                  </a:lnTo>
                  <a:lnTo>
                    <a:pt x="319" y="370"/>
                  </a:lnTo>
                  <a:lnTo>
                    <a:pt x="327" y="354"/>
                  </a:lnTo>
                  <a:lnTo>
                    <a:pt x="331" y="342"/>
                  </a:lnTo>
                  <a:lnTo>
                    <a:pt x="335" y="330"/>
                  </a:lnTo>
                  <a:lnTo>
                    <a:pt x="339" y="314"/>
                  </a:lnTo>
                  <a:lnTo>
                    <a:pt x="343" y="302"/>
                  </a:lnTo>
                  <a:lnTo>
                    <a:pt x="347" y="290"/>
                  </a:lnTo>
                  <a:lnTo>
                    <a:pt x="351" y="277"/>
                  </a:lnTo>
                  <a:lnTo>
                    <a:pt x="355" y="261"/>
                  </a:lnTo>
                  <a:lnTo>
                    <a:pt x="359" y="250"/>
                  </a:lnTo>
                  <a:lnTo>
                    <a:pt x="367" y="237"/>
                  </a:lnTo>
                  <a:lnTo>
                    <a:pt x="371" y="226"/>
                  </a:lnTo>
                  <a:lnTo>
                    <a:pt x="375" y="213"/>
                  </a:lnTo>
                  <a:lnTo>
                    <a:pt x="379" y="201"/>
                  </a:lnTo>
                  <a:lnTo>
                    <a:pt x="387" y="189"/>
                  </a:lnTo>
                  <a:lnTo>
                    <a:pt x="387" y="177"/>
                  </a:lnTo>
                  <a:lnTo>
                    <a:pt x="391" y="165"/>
                  </a:lnTo>
                  <a:lnTo>
                    <a:pt x="395" y="149"/>
                  </a:lnTo>
                  <a:lnTo>
                    <a:pt x="395" y="137"/>
                  </a:lnTo>
                  <a:lnTo>
                    <a:pt x="395" y="116"/>
                  </a:lnTo>
                  <a:lnTo>
                    <a:pt x="395" y="105"/>
                  </a:lnTo>
                  <a:lnTo>
                    <a:pt x="395" y="89"/>
                  </a:lnTo>
                  <a:lnTo>
                    <a:pt x="395" y="76"/>
                  </a:lnTo>
                  <a:lnTo>
                    <a:pt x="391" y="64"/>
                  </a:lnTo>
                  <a:lnTo>
                    <a:pt x="387" y="52"/>
                  </a:lnTo>
                  <a:lnTo>
                    <a:pt x="379" y="40"/>
                  </a:lnTo>
                  <a:lnTo>
                    <a:pt x="367" y="28"/>
                  </a:lnTo>
                  <a:lnTo>
                    <a:pt x="355" y="20"/>
                  </a:lnTo>
                  <a:lnTo>
                    <a:pt x="343" y="16"/>
                  </a:lnTo>
                  <a:lnTo>
                    <a:pt x="331" y="8"/>
                  </a:lnTo>
                  <a:lnTo>
                    <a:pt x="319" y="8"/>
                  </a:lnTo>
                  <a:lnTo>
                    <a:pt x="307" y="4"/>
                  </a:lnTo>
                  <a:lnTo>
                    <a:pt x="295" y="4"/>
                  </a:lnTo>
                  <a:lnTo>
                    <a:pt x="283" y="4"/>
                  </a:lnTo>
                  <a:lnTo>
                    <a:pt x="271" y="4"/>
                  </a:lnTo>
                  <a:lnTo>
                    <a:pt x="259" y="4"/>
                  </a:lnTo>
                  <a:lnTo>
                    <a:pt x="247" y="0"/>
                  </a:lnTo>
                  <a:lnTo>
                    <a:pt x="235" y="0"/>
                  </a:lnTo>
                  <a:lnTo>
                    <a:pt x="223" y="0"/>
                  </a:lnTo>
                  <a:lnTo>
                    <a:pt x="211" y="0"/>
                  </a:lnTo>
                  <a:lnTo>
                    <a:pt x="199" y="0"/>
                  </a:lnTo>
                  <a:lnTo>
                    <a:pt x="187" y="0"/>
                  </a:lnTo>
                  <a:lnTo>
                    <a:pt x="167" y="0"/>
                  </a:lnTo>
                  <a:lnTo>
                    <a:pt x="155" y="0"/>
                  </a:lnTo>
                  <a:lnTo>
                    <a:pt x="143" y="0"/>
                  </a:lnTo>
                  <a:lnTo>
                    <a:pt x="131" y="0"/>
                  </a:lnTo>
                  <a:lnTo>
                    <a:pt x="119" y="0"/>
                  </a:lnTo>
                  <a:lnTo>
                    <a:pt x="107" y="0"/>
                  </a:lnTo>
                  <a:lnTo>
                    <a:pt x="95" y="4"/>
                  </a:lnTo>
                  <a:lnTo>
                    <a:pt x="83" y="8"/>
                  </a:lnTo>
                  <a:lnTo>
                    <a:pt x="71" y="8"/>
                  </a:lnTo>
                  <a:lnTo>
                    <a:pt x="55" y="8"/>
                  </a:lnTo>
                  <a:lnTo>
                    <a:pt x="36" y="20"/>
                  </a:lnTo>
                </a:path>
              </a:pathLst>
            </a:custGeom>
            <a:solidFill>
              <a:schemeClr val="accent1">
                <a:lumMod val="20000"/>
                <a:lumOff val="80000"/>
              </a:schemeClr>
            </a:solidFill>
            <a:ln w="12700" cap="rnd" cmpd="sng">
              <a:solidFill>
                <a:srgbClr val="000000"/>
              </a:solidFill>
              <a:prstDash val="sysDot"/>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3" name="Freeform 9">
              <a:extLst>
                <a:ext uri="{FF2B5EF4-FFF2-40B4-BE49-F238E27FC236}">
                  <a16:creationId xmlns:a16="http://schemas.microsoft.com/office/drawing/2014/main" id="{897228F8-CD9A-42D3-A324-E6A3CC3288D1}"/>
                </a:ext>
              </a:extLst>
            </p:cNvPr>
            <p:cNvSpPr>
              <a:spLocks/>
            </p:cNvSpPr>
            <p:nvPr/>
          </p:nvSpPr>
          <p:spPr bwMode="auto">
            <a:xfrm>
              <a:off x="1023" y="3644"/>
              <a:ext cx="225" cy="217"/>
            </a:xfrm>
            <a:custGeom>
              <a:avLst/>
              <a:gdLst>
                <a:gd name="T0" fmla="*/ 108 w 225"/>
                <a:gd name="T1" fmla="*/ 16 h 218"/>
                <a:gd name="T2" fmla="*/ 92 w 225"/>
                <a:gd name="T3" fmla="*/ 4 h 218"/>
                <a:gd name="T4" fmla="*/ 80 w 225"/>
                <a:gd name="T5" fmla="*/ 0 h 218"/>
                <a:gd name="T6" fmla="*/ 68 w 225"/>
                <a:gd name="T7" fmla="*/ 0 h 218"/>
                <a:gd name="T8" fmla="*/ 56 w 225"/>
                <a:gd name="T9" fmla="*/ 0 h 218"/>
                <a:gd name="T10" fmla="*/ 44 w 225"/>
                <a:gd name="T11" fmla="*/ 0 h 218"/>
                <a:gd name="T12" fmla="*/ 32 w 225"/>
                <a:gd name="T13" fmla="*/ 0 h 218"/>
                <a:gd name="T14" fmla="*/ 20 w 225"/>
                <a:gd name="T15" fmla="*/ 8 h 218"/>
                <a:gd name="T16" fmla="*/ 8 w 225"/>
                <a:gd name="T17" fmla="*/ 16 h 218"/>
                <a:gd name="T18" fmla="*/ 4 w 225"/>
                <a:gd name="T19" fmla="*/ 28 h 218"/>
                <a:gd name="T20" fmla="*/ 0 w 225"/>
                <a:gd name="T21" fmla="*/ 40 h 218"/>
                <a:gd name="T22" fmla="*/ 0 w 225"/>
                <a:gd name="T23" fmla="*/ 52 h 218"/>
                <a:gd name="T24" fmla="*/ 0 w 225"/>
                <a:gd name="T25" fmla="*/ 64 h 218"/>
                <a:gd name="T26" fmla="*/ 0 w 225"/>
                <a:gd name="T27" fmla="*/ 76 h 218"/>
                <a:gd name="T28" fmla="*/ 4 w 225"/>
                <a:gd name="T29" fmla="*/ 88 h 218"/>
                <a:gd name="T30" fmla="*/ 12 w 225"/>
                <a:gd name="T31" fmla="*/ 100 h 218"/>
                <a:gd name="T32" fmla="*/ 16 w 225"/>
                <a:gd name="T33" fmla="*/ 113 h 218"/>
                <a:gd name="T34" fmla="*/ 20 w 225"/>
                <a:gd name="T35" fmla="*/ 124 h 218"/>
                <a:gd name="T36" fmla="*/ 24 w 225"/>
                <a:gd name="T37" fmla="*/ 137 h 218"/>
                <a:gd name="T38" fmla="*/ 24 w 225"/>
                <a:gd name="T39" fmla="*/ 148 h 218"/>
                <a:gd name="T40" fmla="*/ 28 w 225"/>
                <a:gd name="T41" fmla="*/ 161 h 218"/>
                <a:gd name="T42" fmla="*/ 32 w 225"/>
                <a:gd name="T43" fmla="*/ 172 h 218"/>
                <a:gd name="T44" fmla="*/ 36 w 225"/>
                <a:gd name="T45" fmla="*/ 185 h 218"/>
                <a:gd name="T46" fmla="*/ 44 w 225"/>
                <a:gd name="T47" fmla="*/ 197 h 218"/>
                <a:gd name="T48" fmla="*/ 56 w 225"/>
                <a:gd name="T49" fmla="*/ 209 h 218"/>
                <a:gd name="T50" fmla="*/ 68 w 225"/>
                <a:gd name="T51" fmla="*/ 213 h 218"/>
                <a:gd name="T52" fmla="*/ 80 w 225"/>
                <a:gd name="T53" fmla="*/ 213 h 218"/>
                <a:gd name="T54" fmla="*/ 92 w 225"/>
                <a:gd name="T55" fmla="*/ 217 h 218"/>
                <a:gd name="T56" fmla="*/ 104 w 225"/>
                <a:gd name="T57" fmla="*/ 217 h 218"/>
                <a:gd name="T58" fmla="*/ 116 w 225"/>
                <a:gd name="T59" fmla="*/ 217 h 218"/>
                <a:gd name="T60" fmla="*/ 128 w 225"/>
                <a:gd name="T61" fmla="*/ 217 h 218"/>
                <a:gd name="T62" fmla="*/ 140 w 225"/>
                <a:gd name="T63" fmla="*/ 213 h 218"/>
                <a:gd name="T64" fmla="*/ 152 w 225"/>
                <a:gd name="T65" fmla="*/ 213 h 218"/>
                <a:gd name="T66" fmla="*/ 164 w 225"/>
                <a:gd name="T67" fmla="*/ 209 h 218"/>
                <a:gd name="T68" fmla="*/ 176 w 225"/>
                <a:gd name="T69" fmla="*/ 205 h 218"/>
                <a:gd name="T70" fmla="*/ 188 w 225"/>
                <a:gd name="T71" fmla="*/ 197 h 218"/>
                <a:gd name="T72" fmla="*/ 196 w 225"/>
                <a:gd name="T73" fmla="*/ 185 h 218"/>
                <a:gd name="T74" fmla="*/ 204 w 225"/>
                <a:gd name="T75" fmla="*/ 172 h 218"/>
                <a:gd name="T76" fmla="*/ 212 w 225"/>
                <a:gd name="T77" fmla="*/ 161 h 218"/>
                <a:gd name="T78" fmla="*/ 216 w 225"/>
                <a:gd name="T79" fmla="*/ 148 h 218"/>
                <a:gd name="T80" fmla="*/ 220 w 225"/>
                <a:gd name="T81" fmla="*/ 137 h 218"/>
                <a:gd name="T82" fmla="*/ 224 w 225"/>
                <a:gd name="T83" fmla="*/ 124 h 218"/>
                <a:gd name="T84" fmla="*/ 224 w 225"/>
                <a:gd name="T85" fmla="*/ 113 h 218"/>
                <a:gd name="T86" fmla="*/ 224 w 225"/>
                <a:gd name="T87" fmla="*/ 100 h 218"/>
                <a:gd name="T88" fmla="*/ 220 w 225"/>
                <a:gd name="T89" fmla="*/ 88 h 218"/>
                <a:gd name="T90" fmla="*/ 212 w 225"/>
                <a:gd name="T91" fmla="*/ 76 h 218"/>
                <a:gd name="T92" fmla="*/ 200 w 225"/>
                <a:gd name="T93" fmla="*/ 68 h 218"/>
                <a:gd name="T94" fmla="*/ 188 w 225"/>
                <a:gd name="T95" fmla="*/ 64 h 218"/>
                <a:gd name="T96" fmla="*/ 176 w 225"/>
                <a:gd name="T97" fmla="*/ 60 h 218"/>
                <a:gd name="T98" fmla="*/ 164 w 225"/>
                <a:gd name="T99" fmla="*/ 56 h 218"/>
                <a:gd name="T100" fmla="*/ 152 w 225"/>
                <a:gd name="T101" fmla="*/ 52 h 218"/>
                <a:gd name="T102" fmla="*/ 140 w 225"/>
                <a:gd name="T103" fmla="*/ 48 h 218"/>
                <a:gd name="T104" fmla="*/ 128 w 225"/>
                <a:gd name="T105" fmla="*/ 40 h 218"/>
                <a:gd name="T106" fmla="*/ 116 w 225"/>
                <a:gd name="T107" fmla="*/ 32 h 218"/>
                <a:gd name="T108" fmla="*/ 108 w 225"/>
                <a:gd name="T109" fmla="*/ 16 h 2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5"/>
                <a:gd name="T166" fmla="*/ 0 h 218"/>
                <a:gd name="T167" fmla="*/ 225 w 225"/>
                <a:gd name="T168" fmla="*/ 218 h 2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5" h="218">
                  <a:moveTo>
                    <a:pt x="108" y="16"/>
                  </a:moveTo>
                  <a:lnTo>
                    <a:pt x="92" y="4"/>
                  </a:lnTo>
                  <a:lnTo>
                    <a:pt x="80" y="0"/>
                  </a:lnTo>
                  <a:lnTo>
                    <a:pt x="68" y="0"/>
                  </a:lnTo>
                  <a:lnTo>
                    <a:pt x="56" y="0"/>
                  </a:lnTo>
                  <a:lnTo>
                    <a:pt x="44" y="0"/>
                  </a:lnTo>
                  <a:lnTo>
                    <a:pt x="32" y="0"/>
                  </a:lnTo>
                  <a:lnTo>
                    <a:pt x="20" y="8"/>
                  </a:lnTo>
                  <a:lnTo>
                    <a:pt x="8" y="16"/>
                  </a:lnTo>
                  <a:lnTo>
                    <a:pt x="4" y="28"/>
                  </a:lnTo>
                  <a:lnTo>
                    <a:pt x="0" y="40"/>
                  </a:lnTo>
                  <a:lnTo>
                    <a:pt x="0" y="52"/>
                  </a:lnTo>
                  <a:lnTo>
                    <a:pt x="0" y="64"/>
                  </a:lnTo>
                  <a:lnTo>
                    <a:pt x="0" y="76"/>
                  </a:lnTo>
                  <a:lnTo>
                    <a:pt x="4" y="88"/>
                  </a:lnTo>
                  <a:lnTo>
                    <a:pt x="12" y="100"/>
                  </a:lnTo>
                  <a:lnTo>
                    <a:pt x="16" y="113"/>
                  </a:lnTo>
                  <a:lnTo>
                    <a:pt x="20" y="124"/>
                  </a:lnTo>
                  <a:lnTo>
                    <a:pt x="24" y="137"/>
                  </a:lnTo>
                  <a:lnTo>
                    <a:pt x="24" y="148"/>
                  </a:lnTo>
                  <a:lnTo>
                    <a:pt x="28" y="161"/>
                  </a:lnTo>
                  <a:lnTo>
                    <a:pt x="32" y="172"/>
                  </a:lnTo>
                  <a:lnTo>
                    <a:pt x="36" y="185"/>
                  </a:lnTo>
                  <a:lnTo>
                    <a:pt x="44" y="197"/>
                  </a:lnTo>
                  <a:lnTo>
                    <a:pt x="56" y="209"/>
                  </a:lnTo>
                  <a:lnTo>
                    <a:pt x="68" y="213"/>
                  </a:lnTo>
                  <a:lnTo>
                    <a:pt x="80" y="213"/>
                  </a:lnTo>
                  <a:lnTo>
                    <a:pt x="92" y="217"/>
                  </a:lnTo>
                  <a:lnTo>
                    <a:pt x="104" y="217"/>
                  </a:lnTo>
                  <a:lnTo>
                    <a:pt x="116" y="217"/>
                  </a:lnTo>
                  <a:lnTo>
                    <a:pt x="128" y="217"/>
                  </a:lnTo>
                  <a:lnTo>
                    <a:pt x="140" y="213"/>
                  </a:lnTo>
                  <a:lnTo>
                    <a:pt x="152" y="213"/>
                  </a:lnTo>
                  <a:lnTo>
                    <a:pt x="164" y="209"/>
                  </a:lnTo>
                  <a:lnTo>
                    <a:pt x="176" y="205"/>
                  </a:lnTo>
                  <a:lnTo>
                    <a:pt x="188" y="197"/>
                  </a:lnTo>
                  <a:lnTo>
                    <a:pt x="196" y="185"/>
                  </a:lnTo>
                  <a:lnTo>
                    <a:pt x="204" y="172"/>
                  </a:lnTo>
                  <a:lnTo>
                    <a:pt x="212" y="161"/>
                  </a:lnTo>
                  <a:lnTo>
                    <a:pt x="216" y="148"/>
                  </a:lnTo>
                  <a:lnTo>
                    <a:pt x="220" y="137"/>
                  </a:lnTo>
                  <a:lnTo>
                    <a:pt x="224" y="124"/>
                  </a:lnTo>
                  <a:lnTo>
                    <a:pt x="224" y="113"/>
                  </a:lnTo>
                  <a:lnTo>
                    <a:pt x="224" y="100"/>
                  </a:lnTo>
                  <a:lnTo>
                    <a:pt x="220" y="88"/>
                  </a:lnTo>
                  <a:lnTo>
                    <a:pt x="212" y="76"/>
                  </a:lnTo>
                  <a:lnTo>
                    <a:pt x="200" y="68"/>
                  </a:lnTo>
                  <a:lnTo>
                    <a:pt x="188" y="64"/>
                  </a:lnTo>
                  <a:lnTo>
                    <a:pt x="176" y="60"/>
                  </a:lnTo>
                  <a:lnTo>
                    <a:pt x="164" y="56"/>
                  </a:lnTo>
                  <a:lnTo>
                    <a:pt x="152" y="52"/>
                  </a:lnTo>
                  <a:lnTo>
                    <a:pt x="140" y="48"/>
                  </a:lnTo>
                  <a:lnTo>
                    <a:pt x="128" y="40"/>
                  </a:lnTo>
                  <a:lnTo>
                    <a:pt x="116" y="32"/>
                  </a:lnTo>
                  <a:lnTo>
                    <a:pt x="108" y="16"/>
                  </a:lnTo>
                </a:path>
              </a:pathLst>
            </a:custGeom>
            <a:solidFill>
              <a:schemeClr val="accent1">
                <a:lumMod val="20000"/>
                <a:lumOff val="80000"/>
              </a:schemeClr>
            </a:solidFill>
            <a:ln w="12700" cap="rnd" cmpd="sng">
              <a:solidFill>
                <a:srgbClr val="000000"/>
              </a:solidFill>
              <a:prstDash val="sysDot"/>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4" name="Freeform 10">
              <a:extLst>
                <a:ext uri="{FF2B5EF4-FFF2-40B4-BE49-F238E27FC236}">
                  <a16:creationId xmlns:a16="http://schemas.microsoft.com/office/drawing/2014/main" id="{C24B4342-7838-4646-A197-7702761EDBEB}"/>
                </a:ext>
              </a:extLst>
            </p:cNvPr>
            <p:cNvSpPr>
              <a:spLocks/>
            </p:cNvSpPr>
            <p:nvPr/>
          </p:nvSpPr>
          <p:spPr bwMode="auto">
            <a:xfrm>
              <a:off x="1942" y="3615"/>
              <a:ext cx="169" cy="169"/>
            </a:xfrm>
            <a:custGeom>
              <a:avLst/>
              <a:gdLst>
                <a:gd name="T0" fmla="*/ 36 w 169"/>
                <a:gd name="T1" fmla="*/ 0 h 170"/>
                <a:gd name="T2" fmla="*/ 20 w 169"/>
                <a:gd name="T3" fmla="*/ 12 h 170"/>
                <a:gd name="T4" fmla="*/ 16 w 169"/>
                <a:gd name="T5" fmla="*/ 24 h 170"/>
                <a:gd name="T6" fmla="*/ 12 w 169"/>
                <a:gd name="T7" fmla="*/ 36 h 170"/>
                <a:gd name="T8" fmla="*/ 8 w 169"/>
                <a:gd name="T9" fmla="*/ 48 h 170"/>
                <a:gd name="T10" fmla="*/ 4 w 169"/>
                <a:gd name="T11" fmla="*/ 60 h 170"/>
                <a:gd name="T12" fmla="*/ 4 w 169"/>
                <a:gd name="T13" fmla="*/ 72 h 170"/>
                <a:gd name="T14" fmla="*/ 4 w 169"/>
                <a:gd name="T15" fmla="*/ 84 h 170"/>
                <a:gd name="T16" fmla="*/ 0 w 169"/>
                <a:gd name="T17" fmla="*/ 97 h 170"/>
                <a:gd name="T18" fmla="*/ 0 w 169"/>
                <a:gd name="T19" fmla="*/ 108 h 170"/>
                <a:gd name="T20" fmla="*/ 0 w 169"/>
                <a:gd name="T21" fmla="*/ 121 h 170"/>
                <a:gd name="T22" fmla="*/ 0 w 169"/>
                <a:gd name="T23" fmla="*/ 132 h 170"/>
                <a:gd name="T24" fmla="*/ 4 w 169"/>
                <a:gd name="T25" fmla="*/ 145 h 170"/>
                <a:gd name="T26" fmla="*/ 12 w 169"/>
                <a:gd name="T27" fmla="*/ 157 h 170"/>
                <a:gd name="T28" fmla="*/ 24 w 169"/>
                <a:gd name="T29" fmla="*/ 165 h 170"/>
                <a:gd name="T30" fmla="*/ 36 w 169"/>
                <a:gd name="T31" fmla="*/ 165 h 170"/>
                <a:gd name="T32" fmla="*/ 48 w 169"/>
                <a:gd name="T33" fmla="*/ 169 h 170"/>
                <a:gd name="T34" fmla="*/ 60 w 169"/>
                <a:gd name="T35" fmla="*/ 169 h 170"/>
                <a:gd name="T36" fmla="*/ 72 w 169"/>
                <a:gd name="T37" fmla="*/ 169 h 170"/>
                <a:gd name="T38" fmla="*/ 84 w 169"/>
                <a:gd name="T39" fmla="*/ 169 h 170"/>
                <a:gd name="T40" fmla="*/ 96 w 169"/>
                <a:gd name="T41" fmla="*/ 169 h 170"/>
                <a:gd name="T42" fmla="*/ 108 w 169"/>
                <a:gd name="T43" fmla="*/ 169 h 170"/>
                <a:gd name="T44" fmla="*/ 120 w 169"/>
                <a:gd name="T45" fmla="*/ 169 h 170"/>
                <a:gd name="T46" fmla="*/ 132 w 169"/>
                <a:gd name="T47" fmla="*/ 169 h 170"/>
                <a:gd name="T48" fmla="*/ 144 w 169"/>
                <a:gd name="T49" fmla="*/ 165 h 170"/>
                <a:gd name="T50" fmla="*/ 156 w 169"/>
                <a:gd name="T51" fmla="*/ 157 h 170"/>
                <a:gd name="T52" fmla="*/ 160 w 169"/>
                <a:gd name="T53" fmla="*/ 145 h 170"/>
                <a:gd name="T54" fmla="*/ 164 w 169"/>
                <a:gd name="T55" fmla="*/ 132 h 170"/>
                <a:gd name="T56" fmla="*/ 168 w 169"/>
                <a:gd name="T57" fmla="*/ 121 h 170"/>
                <a:gd name="T58" fmla="*/ 168 w 169"/>
                <a:gd name="T59" fmla="*/ 108 h 170"/>
                <a:gd name="T60" fmla="*/ 168 w 169"/>
                <a:gd name="T61" fmla="*/ 97 h 170"/>
                <a:gd name="T62" fmla="*/ 168 w 169"/>
                <a:gd name="T63" fmla="*/ 84 h 170"/>
                <a:gd name="T64" fmla="*/ 164 w 169"/>
                <a:gd name="T65" fmla="*/ 72 h 170"/>
                <a:gd name="T66" fmla="*/ 160 w 169"/>
                <a:gd name="T67" fmla="*/ 60 h 170"/>
                <a:gd name="T68" fmla="*/ 148 w 169"/>
                <a:gd name="T69" fmla="*/ 48 h 170"/>
                <a:gd name="T70" fmla="*/ 136 w 169"/>
                <a:gd name="T71" fmla="*/ 36 h 170"/>
                <a:gd name="T72" fmla="*/ 124 w 169"/>
                <a:gd name="T73" fmla="*/ 28 h 170"/>
                <a:gd name="T74" fmla="*/ 112 w 169"/>
                <a:gd name="T75" fmla="*/ 24 h 170"/>
                <a:gd name="T76" fmla="*/ 100 w 169"/>
                <a:gd name="T77" fmla="*/ 16 h 170"/>
                <a:gd name="T78" fmla="*/ 88 w 169"/>
                <a:gd name="T79" fmla="*/ 12 h 170"/>
                <a:gd name="T80" fmla="*/ 76 w 169"/>
                <a:gd name="T81" fmla="*/ 4 h 170"/>
                <a:gd name="T82" fmla="*/ 64 w 169"/>
                <a:gd name="T83" fmla="*/ 0 h 170"/>
                <a:gd name="T84" fmla="*/ 52 w 169"/>
                <a:gd name="T85" fmla="*/ 0 h 170"/>
                <a:gd name="T86" fmla="*/ 36 w 169"/>
                <a:gd name="T87" fmla="*/ 0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170"/>
                <a:gd name="T134" fmla="*/ 169 w 169"/>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170">
                  <a:moveTo>
                    <a:pt x="36" y="0"/>
                  </a:moveTo>
                  <a:lnTo>
                    <a:pt x="20" y="12"/>
                  </a:lnTo>
                  <a:lnTo>
                    <a:pt x="16" y="24"/>
                  </a:lnTo>
                  <a:lnTo>
                    <a:pt x="12" y="36"/>
                  </a:lnTo>
                  <a:lnTo>
                    <a:pt x="8" y="48"/>
                  </a:lnTo>
                  <a:lnTo>
                    <a:pt x="4" y="60"/>
                  </a:lnTo>
                  <a:lnTo>
                    <a:pt x="4" y="72"/>
                  </a:lnTo>
                  <a:lnTo>
                    <a:pt x="4" y="84"/>
                  </a:lnTo>
                  <a:lnTo>
                    <a:pt x="0" y="97"/>
                  </a:lnTo>
                  <a:lnTo>
                    <a:pt x="0" y="108"/>
                  </a:lnTo>
                  <a:lnTo>
                    <a:pt x="0" y="121"/>
                  </a:lnTo>
                  <a:lnTo>
                    <a:pt x="0" y="132"/>
                  </a:lnTo>
                  <a:lnTo>
                    <a:pt x="4" y="145"/>
                  </a:lnTo>
                  <a:lnTo>
                    <a:pt x="12" y="157"/>
                  </a:lnTo>
                  <a:lnTo>
                    <a:pt x="24" y="165"/>
                  </a:lnTo>
                  <a:lnTo>
                    <a:pt x="36" y="165"/>
                  </a:lnTo>
                  <a:lnTo>
                    <a:pt x="48" y="169"/>
                  </a:lnTo>
                  <a:lnTo>
                    <a:pt x="60" y="169"/>
                  </a:lnTo>
                  <a:lnTo>
                    <a:pt x="72" y="169"/>
                  </a:lnTo>
                  <a:lnTo>
                    <a:pt x="84" y="169"/>
                  </a:lnTo>
                  <a:lnTo>
                    <a:pt x="96" y="169"/>
                  </a:lnTo>
                  <a:lnTo>
                    <a:pt x="108" y="169"/>
                  </a:lnTo>
                  <a:lnTo>
                    <a:pt x="120" y="169"/>
                  </a:lnTo>
                  <a:lnTo>
                    <a:pt x="132" y="169"/>
                  </a:lnTo>
                  <a:lnTo>
                    <a:pt x="144" y="165"/>
                  </a:lnTo>
                  <a:lnTo>
                    <a:pt x="156" y="157"/>
                  </a:lnTo>
                  <a:lnTo>
                    <a:pt x="160" y="145"/>
                  </a:lnTo>
                  <a:lnTo>
                    <a:pt x="164" y="132"/>
                  </a:lnTo>
                  <a:lnTo>
                    <a:pt x="168" y="121"/>
                  </a:lnTo>
                  <a:lnTo>
                    <a:pt x="168" y="108"/>
                  </a:lnTo>
                  <a:lnTo>
                    <a:pt x="168" y="97"/>
                  </a:lnTo>
                  <a:lnTo>
                    <a:pt x="168" y="84"/>
                  </a:lnTo>
                  <a:lnTo>
                    <a:pt x="164" y="72"/>
                  </a:lnTo>
                  <a:lnTo>
                    <a:pt x="160" y="60"/>
                  </a:lnTo>
                  <a:lnTo>
                    <a:pt x="148" y="48"/>
                  </a:lnTo>
                  <a:lnTo>
                    <a:pt x="136" y="36"/>
                  </a:lnTo>
                  <a:lnTo>
                    <a:pt x="124" y="28"/>
                  </a:lnTo>
                  <a:lnTo>
                    <a:pt x="112" y="24"/>
                  </a:lnTo>
                  <a:lnTo>
                    <a:pt x="100" y="16"/>
                  </a:lnTo>
                  <a:lnTo>
                    <a:pt x="88" y="12"/>
                  </a:lnTo>
                  <a:lnTo>
                    <a:pt x="76" y="4"/>
                  </a:lnTo>
                  <a:lnTo>
                    <a:pt x="64" y="0"/>
                  </a:lnTo>
                  <a:lnTo>
                    <a:pt x="52" y="0"/>
                  </a:lnTo>
                  <a:lnTo>
                    <a:pt x="36" y="0"/>
                  </a:lnTo>
                </a:path>
              </a:pathLst>
            </a:custGeom>
            <a:solidFill>
              <a:schemeClr val="accent1">
                <a:lumMod val="20000"/>
                <a:lumOff val="80000"/>
              </a:schemeClr>
            </a:solidFill>
            <a:ln w="12700" cap="rnd" cmpd="sng">
              <a:solidFill>
                <a:srgbClr val="000000"/>
              </a:solidFill>
              <a:prstDash val="solid"/>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5" name="Freeform 11">
              <a:extLst>
                <a:ext uri="{FF2B5EF4-FFF2-40B4-BE49-F238E27FC236}">
                  <a16:creationId xmlns:a16="http://schemas.microsoft.com/office/drawing/2014/main" id="{8BA75780-CD22-4553-A71F-A4947E24AC19}"/>
                </a:ext>
              </a:extLst>
            </p:cNvPr>
            <p:cNvSpPr>
              <a:spLocks/>
            </p:cNvSpPr>
            <p:nvPr/>
          </p:nvSpPr>
          <p:spPr bwMode="auto">
            <a:xfrm>
              <a:off x="1647" y="3117"/>
              <a:ext cx="385" cy="419"/>
            </a:xfrm>
            <a:custGeom>
              <a:avLst/>
              <a:gdLst>
                <a:gd name="T0" fmla="*/ 320 w 385"/>
                <a:gd name="T1" fmla="*/ 381 h 419"/>
                <a:gd name="T2" fmla="*/ 296 w 385"/>
                <a:gd name="T3" fmla="*/ 402 h 419"/>
                <a:gd name="T4" fmla="*/ 272 w 385"/>
                <a:gd name="T5" fmla="*/ 418 h 419"/>
                <a:gd name="T6" fmla="*/ 240 w 385"/>
                <a:gd name="T7" fmla="*/ 418 h 419"/>
                <a:gd name="T8" fmla="*/ 212 w 385"/>
                <a:gd name="T9" fmla="*/ 418 h 419"/>
                <a:gd name="T10" fmla="*/ 188 w 385"/>
                <a:gd name="T11" fmla="*/ 418 h 419"/>
                <a:gd name="T12" fmla="*/ 156 w 385"/>
                <a:gd name="T13" fmla="*/ 402 h 419"/>
                <a:gd name="T14" fmla="*/ 120 w 385"/>
                <a:gd name="T15" fmla="*/ 394 h 419"/>
                <a:gd name="T16" fmla="*/ 92 w 385"/>
                <a:gd name="T17" fmla="*/ 378 h 419"/>
                <a:gd name="T18" fmla="*/ 68 w 385"/>
                <a:gd name="T19" fmla="*/ 357 h 419"/>
                <a:gd name="T20" fmla="*/ 40 w 385"/>
                <a:gd name="T21" fmla="*/ 338 h 419"/>
                <a:gd name="T22" fmla="*/ 24 w 385"/>
                <a:gd name="T23" fmla="*/ 317 h 419"/>
                <a:gd name="T24" fmla="*/ 4 w 385"/>
                <a:gd name="T25" fmla="*/ 281 h 419"/>
                <a:gd name="T26" fmla="*/ 0 w 385"/>
                <a:gd name="T27" fmla="*/ 253 h 419"/>
                <a:gd name="T28" fmla="*/ 0 w 385"/>
                <a:gd name="T29" fmla="*/ 229 h 419"/>
                <a:gd name="T30" fmla="*/ 0 w 385"/>
                <a:gd name="T31" fmla="*/ 205 h 419"/>
                <a:gd name="T32" fmla="*/ 0 w 385"/>
                <a:gd name="T33" fmla="*/ 180 h 419"/>
                <a:gd name="T34" fmla="*/ 8 w 385"/>
                <a:gd name="T35" fmla="*/ 153 h 419"/>
                <a:gd name="T36" fmla="*/ 16 w 385"/>
                <a:gd name="T37" fmla="*/ 124 h 419"/>
                <a:gd name="T38" fmla="*/ 20 w 385"/>
                <a:gd name="T39" fmla="*/ 100 h 419"/>
                <a:gd name="T40" fmla="*/ 28 w 385"/>
                <a:gd name="T41" fmla="*/ 76 h 419"/>
                <a:gd name="T42" fmla="*/ 40 w 385"/>
                <a:gd name="T43" fmla="*/ 44 h 419"/>
                <a:gd name="T44" fmla="*/ 56 w 385"/>
                <a:gd name="T45" fmla="*/ 20 h 419"/>
                <a:gd name="T46" fmla="*/ 80 w 385"/>
                <a:gd name="T47" fmla="*/ 4 h 419"/>
                <a:gd name="T48" fmla="*/ 104 w 385"/>
                <a:gd name="T49" fmla="*/ 0 h 419"/>
                <a:gd name="T50" fmla="*/ 144 w 385"/>
                <a:gd name="T51" fmla="*/ 0 h 419"/>
                <a:gd name="T52" fmla="*/ 176 w 385"/>
                <a:gd name="T53" fmla="*/ 8 h 419"/>
                <a:gd name="T54" fmla="*/ 188 w 385"/>
                <a:gd name="T55" fmla="*/ 32 h 419"/>
                <a:gd name="T56" fmla="*/ 200 w 385"/>
                <a:gd name="T57" fmla="*/ 56 h 419"/>
                <a:gd name="T58" fmla="*/ 216 w 385"/>
                <a:gd name="T59" fmla="*/ 72 h 419"/>
                <a:gd name="T60" fmla="*/ 236 w 385"/>
                <a:gd name="T61" fmla="*/ 88 h 419"/>
                <a:gd name="T62" fmla="*/ 260 w 385"/>
                <a:gd name="T63" fmla="*/ 108 h 419"/>
                <a:gd name="T64" fmla="*/ 284 w 385"/>
                <a:gd name="T65" fmla="*/ 124 h 419"/>
                <a:gd name="T66" fmla="*/ 308 w 385"/>
                <a:gd name="T67" fmla="*/ 137 h 419"/>
                <a:gd name="T68" fmla="*/ 332 w 385"/>
                <a:gd name="T69" fmla="*/ 148 h 419"/>
                <a:gd name="T70" fmla="*/ 352 w 385"/>
                <a:gd name="T71" fmla="*/ 172 h 419"/>
                <a:gd name="T72" fmla="*/ 368 w 385"/>
                <a:gd name="T73" fmla="*/ 197 h 419"/>
                <a:gd name="T74" fmla="*/ 380 w 385"/>
                <a:gd name="T75" fmla="*/ 221 h 419"/>
                <a:gd name="T76" fmla="*/ 384 w 385"/>
                <a:gd name="T77" fmla="*/ 245 h 419"/>
                <a:gd name="T78" fmla="*/ 384 w 385"/>
                <a:gd name="T79" fmla="*/ 269 h 419"/>
                <a:gd name="T80" fmla="*/ 380 w 385"/>
                <a:gd name="T81" fmla="*/ 293 h 419"/>
                <a:gd name="T82" fmla="*/ 368 w 385"/>
                <a:gd name="T83" fmla="*/ 317 h 419"/>
                <a:gd name="T84" fmla="*/ 360 w 385"/>
                <a:gd name="T85" fmla="*/ 341 h 419"/>
                <a:gd name="T86" fmla="*/ 336 w 385"/>
                <a:gd name="T87" fmla="*/ 365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5"/>
                <a:gd name="T133" fmla="*/ 0 h 419"/>
                <a:gd name="T134" fmla="*/ 385 w 38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5" h="419">
                  <a:moveTo>
                    <a:pt x="336" y="365"/>
                  </a:moveTo>
                  <a:lnTo>
                    <a:pt x="320" y="381"/>
                  </a:lnTo>
                  <a:lnTo>
                    <a:pt x="312" y="394"/>
                  </a:lnTo>
                  <a:lnTo>
                    <a:pt x="296" y="402"/>
                  </a:lnTo>
                  <a:lnTo>
                    <a:pt x="284" y="410"/>
                  </a:lnTo>
                  <a:lnTo>
                    <a:pt x="272" y="418"/>
                  </a:lnTo>
                  <a:lnTo>
                    <a:pt x="260" y="418"/>
                  </a:lnTo>
                  <a:lnTo>
                    <a:pt x="240" y="418"/>
                  </a:lnTo>
                  <a:lnTo>
                    <a:pt x="224" y="418"/>
                  </a:lnTo>
                  <a:lnTo>
                    <a:pt x="212" y="418"/>
                  </a:lnTo>
                  <a:lnTo>
                    <a:pt x="200" y="418"/>
                  </a:lnTo>
                  <a:lnTo>
                    <a:pt x="188" y="418"/>
                  </a:lnTo>
                  <a:lnTo>
                    <a:pt x="176" y="414"/>
                  </a:lnTo>
                  <a:lnTo>
                    <a:pt x="156" y="402"/>
                  </a:lnTo>
                  <a:lnTo>
                    <a:pt x="144" y="398"/>
                  </a:lnTo>
                  <a:lnTo>
                    <a:pt x="120" y="394"/>
                  </a:lnTo>
                  <a:lnTo>
                    <a:pt x="108" y="386"/>
                  </a:lnTo>
                  <a:lnTo>
                    <a:pt x="92" y="378"/>
                  </a:lnTo>
                  <a:lnTo>
                    <a:pt x="80" y="370"/>
                  </a:lnTo>
                  <a:lnTo>
                    <a:pt x="68" y="357"/>
                  </a:lnTo>
                  <a:lnTo>
                    <a:pt x="52" y="349"/>
                  </a:lnTo>
                  <a:lnTo>
                    <a:pt x="40" y="338"/>
                  </a:lnTo>
                  <a:lnTo>
                    <a:pt x="28" y="330"/>
                  </a:lnTo>
                  <a:lnTo>
                    <a:pt x="24" y="317"/>
                  </a:lnTo>
                  <a:lnTo>
                    <a:pt x="16" y="301"/>
                  </a:lnTo>
                  <a:lnTo>
                    <a:pt x="4" y="281"/>
                  </a:lnTo>
                  <a:lnTo>
                    <a:pt x="0" y="265"/>
                  </a:lnTo>
                  <a:lnTo>
                    <a:pt x="0" y="253"/>
                  </a:lnTo>
                  <a:lnTo>
                    <a:pt x="0" y="241"/>
                  </a:lnTo>
                  <a:lnTo>
                    <a:pt x="0" y="229"/>
                  </a:lnTo>
                  <a:lnTo>
                    <a:pt x="0" y="217"/>
                  </a:lnTo>
                  <a:lnTo>
                    <a:pt x="0" y="205"/>
                  </a:lnTo>
                  <a:lnTo>
                    <a:pt x="0" y="193"/>
                  </a:lnTo>
                  <a:lnTo>
                    <a:pt x="0" y="180"/>
                  </a:lnTo>
                  <a:lnTo>
                    <a:pt x="4" y="169"/>
                  </a:lnTo>
                  <a:lnTo>
                    <a:pt x="8" y="153"/>
                  </a:lnTo>
                  <a:lnTo>
                    <a:pt x="12" y="140"/>
                  </a:lnTo>
                  <a:lnTo>
                    <a:pt x="16" y="124"/>
                  </a:lnTo>
                  <a:lnTo>
                    <a:pt x="16" y="113"/>
                  </a:lnTo>
                  <a:lnTo>
                    <a:pt x="20" y="100"/>
                  </a:lnTo>
                  <a:lnTo>
                    <a:pt x="28" y="88"/>
                  </a:lnTo>
                  <a:lnTo>
                    <a:pt x="28" y="76"/>
                  </a:lnTo>
                  <a:lnTo>
                    <a:pt x="32" y="64"/>
                  </a:lnTo>
                  <a:lnTo>
                    <a:pt x="40" y="44"/>
                  </a:lnTo>
                  <a:lnTo>
                    <a:pt x="48" y="32"/>
                  </a:lnTo>
                  <a:lnTo>
                    <a:pt x="56" y="20"/>
                  </a:lnTo>
                  <a:lnTo>
                    <a:pt x="68" y="12"/>
                  </a:lnTo>
                  <a:lnTo>
                    <a:pt x="80" y="4"/>
                  </a:lnTo>
                  <a:lnTo>
                    <a:pt x="92" y="0"/>
                  </a:lnTo>
                  <a:lnTo>
                    <a:pt x="104" y="0"/>
                  </a:lnTo>
                  <a:lnTo>
                    <a:pt x="124" y="0"/>
                  </a:lnTo>
                  <a:lnTo>
                    <a:pt x="144" y="0"/>
                  </a:lnTo>
                  <a:lnTo>
                    <a:pt x="164" y="0"/>
                  </a:lnTo>
                  <a:lnTo>
                    <a:pt x="176" y="8"/>
                  </a:lnTo>
                  <a:lnTo>
                    <a:pt x="180" y="20"/>
                  </a:lnTo>
                  <a:lnTo>
                    <a:pt x="188" y="32"/>
                  </a:lnTo>
                  <a:lnTo>
                    <a:pt x="192" y="44"/>
                  </a:lnTo>
                  <a:lnTo>
                    <a:pt x="200" y="56"/>
                  </a:lnTo>
                  <a:lnTo>
                    <a:pt x="204" y="68"/>
                  </a:lnTo>
                  <a:lnTo>
                    <a:pt x="216" y="72"/>
                  </a:lnTo>
                  <a:lnTo>
                    <a:pt x="224" y="84"/>
                  </a:lnTo>
                  <a:lnTo>
                    <a:pt x="236" y="88"/>
                  </a:lnTo>
                  <a:lnTo>
                    <a:pt x="248" y="100"/>
                  </a:lnTo>
                  <a:lnTo>
                    <a:pt x="260" y="108"/>
                  </a:lnTo>
                  <a:lnTo>
                    <a:pt x="272" y="116"/>
                  </a:lnTo>
                  <a:lnTo>
                    <a:pt x="284" y="124"/>
                  </a:lnTo>
                  <a:lnTo>
                    <a:pt x="296" y="129"/>
                  </a:lnTo>
                  <a:lnTo>
                    <a:pt x="308" y="137"/>
                  </a:lnTo>
                  <a:lnTo>
                    <a:pt x="320" y="137"/>
                  </a:lnTo>
                  <a:lnTo>
                    <a:pt x="332" y="148"/>
                  </a:lnTo>
                  <a:lnTo>
                    <a:pt x="344" y="161"/>
                  </a:lnTo>
                  <a:lnTo>
                    <a:pt x="352" y="172"/>
                  </a:lnTo>
                  <a:lnTo>
                    <a:pt x="360" y="185"/>
                  </a:lnTo>
                  <a:lnTo>
                    <a:pt x="368" y="197"/>
                  </a:lnTo>
                  <a:lnTo>
                    <a:pt x="376" y="209"/>
                  </a:lnTo>
                  <a:lnTo>
                    <a:pt x="380" y="221"/>
                  </a:lnTo>
                  <a:lnTo>
                    <a:pt x="384" y="233"/>
                  </a:lnTo>
                  <a:lnTo>
                    <a:pt x="384" y="245"/>
                  </a:lnTo>
                  <a:lnTo>
                    <a:pt x="384" y="257"/>
                  </a:lnTo>
                  <a:lnTo>
                    <a:pt x="384" y="269"/>
                  </a:lnTo>
                  <a:lnTo>
                    <a:pt x="384" y="281"/>
                  </a:lnTo>
                  <a:lnTo>
                    <a:pt x="380" y="293"/>
                  </a:lnTo>
                  <a:lnTo>
                    <a:pt x="372" y="306"/>
                  </a:lnTo>
                  <a:lnTo>
                    <a:pt x="368" y="317"/>
                  </a:lnTo>
                  <a:lnTo>
                    <a:pt x="364" y="330"/>
                  </a:lnTo>
                  <a:lnTo>
                    <a:pt x="360" y="341"/>
                  </a:lnTo>
                  <a:lnTo>
                    <a:pt x="352" y="354"/>
                  </a:lnTo>
                  <a:lnTo>
                    <a:pt x="336" y="365"/>
                  </a:lnTo>
                </a:path>
              </a:pathLst>
            </a:custGeom>
            <a:solidFill>
              <a:schemeClr val="accent1">
                <a:lumMod val="20000"/>
                <a:lumOff val="80000"/>
              </a:schemeClr>
            </a:solidFill>
            <a:ln w="12700" cap="rnd" cmpd="sng">
              <a:solidFill>
                <a:srgbClr val="000000"/>
              </a:solidFill>
              <a:prstDash val="sysDot"/>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6" name="Freeform 12">
              <a:extLst>
                <a:ext uri="{FF2B5EF4-FFF2-40B4-BE49-F238E27FC236}">
                  <a16:creationId xmlns:a16="http://schemas.microsoft.com/office/drawing/2014/main" id="{4AC3FC2A-1CF2-4632-ABA3-FAF049717DB9}"/>
                </a:ext>
              </a:extLst>
            </p:cNvPr>
            <p:cNvSpPr>
              <a:spLocks/>
            </p:cNvSpPr>
            <p:nvPr/>
          </p:nvSpPr>
          <p:spPr bwMode="auto">
            <a:xfrm>
              <a:off x="1526" y="3538"/>
              <a:ext cx="246" cy="191"/>
            </a:xfrm>
            <a:custGeom>
              <a:avLst/>
              <a:gdLst>
                <a:gd name="T0" fmla="*/ 16 w 246"/>
                <a:gd name="T1" fmla="*/ 36 h 190"/>
                <a:gd name="T2" fmla="*/ 12 w 246"/>
                <a:gd name="T3" fmla="*/ 52 h 190"/>
                <a:gd name="T4" fmla="*/ 4 w 246"/>
                <a:gd name="T5" fmla="*/ 64 h 190"/>
                <a:gd name="T6" fmla="*/ 4 w 246"/>
                <a:gd name="T7" fmla="*/ 76 h 190"/>
                <a:gd name="T8" fmla="*/ 0 w 246"/>
                <a:gd name="T9" fmla="*/ 88 h 190"/>
                <a:gd name="T10" fmla="*/ 0 w 246"/>
                <a:gd name="T11" fmla="*/ 100 h 190"/>
                <a:gd name="T12" fmla="*/ 0 w 246"/>
                <a:gd name="T13" fmla="*/ 117 h 190"/>
                <a:gd name="T14" fmla="*/ 0 w 246"/>
                <a:gd name="T15" fmla="*/ 128 h 190"/>
                <a:gd name="T16" fmla="*/ 0 w 246"/>
                <a:gd name="T17" fmla="*/ 141 h 190"/>
                <a:gd name="T18" fmla="*/ 0 w 246"/>
                <a:gd name="T19" fmla="*/ 152 h 190"/>
                <a:gd name="T20" fmla="*/ 8 w 246"/>
                <a:gd name="T21" fmla="*/ 165 h 190"/>
                <a:gd name="T22" fmla="*/ 16 w 246"/>
                <a:gd name="T23" fmla="*/ 177 h 190"/>
                <a:gd name="T24" fmla="*/ 28 w 246"/>
                <a:gd name="T25" fmla="*/ 181 h 190"/>
                <a:gd name="T26" fmla="*/ 40 w 246"/>
                <a:gd name="T27" fmla="*/ 185 h 190"/>
                <a:gd name="T28" fmla="*/ 52 w 246"/>
                <a:gd name="T29" fmla="*/ 189 h 190"/>
                <a:gd name="T30" fmla="*/ 64 w 246"/>
                <a:gd name="T31" fmla="*/ 189 h 190"/>
                <a:gd name="T32" fmla="*/ 76 w 246"/>
                <a:gd name="T33" fmla="*/ 189 h 190"/>
                <a:gd name="T34" fmla="*/ 88 w 246"/>
                <a:gd name="T35" fmla="*/ 189 h 190"/>
                <a:gd name="T36" fmla="*/ 104 w 246"/>
                <a:gd name="T37" fmla="*/ 189 h 190"/>
                <a:gd name="T38" fmla="*/ 120 w 246"/>
                <a:gd name="T39" fmla="*/ 189 h 190"/>
                <a:gd name="T40" fmla="*/ 140 w 246"/>
                <a:gd name="T41" fmla="*/ 185 h 190"/>
                <a:gd name="T42" fmla="*/ 152 w 246"/>
                <a:gd name="T43" fmla="*/ 181 h 190"/>
                <a:gd name="T44" fmla="*/ 172 w 246"/>
                <a:gd name="T45" fmla="*/ 177 h 190"/>
                <a:gd name="T46" fmla="*/ 184 w 246"/>
                <a:gd name="T47" fmla="*/ 173 h 190"/>
                <a:gd name="T48" fmla="*/ 196 w 246"/>
                <a:gd name="T49" fmla="*/ 173 h 190"/>
                <a:gd name="T50" fmla="*/ 209 w 246"/>
                <a:gd name="T51" fmla="*/ 165 h 190"/>
                <a:gd name="T52" fmla="*/ 220 w 246"/>
                <a:gd name="T53" fmla="*/ 152 h 190"/>
                <a:gd name="T54" fmla="*/ 228 w 246"/>
                <a:gd name="T55" fmla="*/ 141 h 190"/>
                <a:gd name="T56" fmla="*/ 233 w 246"/>
                <a:gd name="T57" fmla="*/ 120 h 190"/>
                <a:gd name="T58" fmla="*/ 236 w 246"/>
                <a:gd name="T59" fmla="*/ 108 h 190"/>
                <a:gd name="T60" fmla="*/ 241 w 246"/>
                <a:gd name="T61" fmla="*/ 96 h 190"/>
                <a:gd name="T62" fmla="*/ 245 w 246"/>
                <a:gd name="T63" fmla="*/ 84 h 190"/>
                <a:gd name="T64" fmla="*/ 245 w 246"/>
                <a:gd name="T65" fmla="*/ 72 h 190"/>
                <a:gd name="T66" fmla="*/ 245 w 246"/>
                <a:gd name="T67" fmla="*/ 60 h 190"/>
                <a:gd name="T68" fmla="*/ 245 w 246"/>
                <a:gd name="T69" fmla="*/ 47 h 190"/>
                <a:gd name="T70" fmla="*/ 241 w 246"/>
                <a:gd name="T71" fmla="*/ 36 h 190"/>
                <a:gd name="T72" fmla="*/ 236 w 246"/>
                <a:gd name="T73" fmla="*/ 23 h 190"/>
                <a:gd name="T74" fmla="*/ 225 w 246"/>
                <a:gd name="T75" fmla="*/ 20 h 190"/>
                <a:gd name="T76" fmla="*/ 217 w 246"/>
                <a:gd name="T77" fmla="*/ 7 h 190"/>
                <a:gd name="T78" fmla="*/ 204 w 246"/>
                <a:gd name="T79" fmla="*/ 7 h 190"/>
                <a:gd name="T80" fmla="*/ 193 w 246"/>
                <a:gd name="T81" fmla="*/ 4 h 190"/>
                <a:gd name="T82" fmla="*/ 180 w 246"/>
                <a:gd name="T83" fmla="*/ 0 h 190"/>
                <a:gd name="T84" fmla="*/ 168 w 246"/>
                <a:gd name="T85" fmla="*/ 0 h 190"/>
                <a:gd name="T86" fmla="*/ 156 w 246"/>
                <a:gd name="T87" fmla="*/ 0 h 190"/>
                <a:gd name="T88" fmla="*/ 144 w 246"/>
                <a:gd name="T89" fmla="*/ 0 h 190"/>
                <a:gd name="T90" fmla="*/ 132 w 246"/>
                <a:gd name="T91" fmla="*/ 0 h 190"/>
                <a:gd name="T92" fmla="*/ 120 w 246"/>
                <a:gd name="T93" fmla="*/ 0 h 190"/>
                <a:gd name="T94" fmla="*/ 108 w 246"/>
                <a:gd name="T95" fmla="*/ 0 h 190"/>
                <a:gd name="T96" fmla="*/ 96 w 246"/>
                <a:gd name="T97" fmla="*/ 0 h 190"/>
                <a:gd name="T98" fmla="*/ 84 w 246"/>
                <a:gd name="T99" fmla="*/ 4 h 190"/>
                <a:gd name="T100" fmla="*/ 72 w 246"/>
                <a:gd name="T101" fmla="*/ 7 h 190"/>
                <a:gd name="T102" fmla="*/ 60 w 246"/>
                <a:gd name="T103" fmla="*/ 12 h 190"/>
                <a:gd name="T104" fmla="*/ 48 w 246"/>
                <a:gd name="T105" fmla="*/ 15 h 190"/>
                <a:gd name="T106" fmla="*/ 36 w 246"/>
                <a:gd name="T107" fmla="*/ 23 h 190"/>
                <a:gd name="T108" fmla="*/ 16 w 246"/>
                <a:gd name="T109" fmla="*/ 36 h 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6"/>
                <a:gd name="T166" fmla="*/ 0 h 190"/>
                <a:gd name="T167" fmla="*/ 246 w 246"/>
                <a:gd name="T168" fmla="*/ 190 h 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6" h="190">
                  <a:moveTo>
                    <a:pt x="16" y="36"/>
                  </a:moveTo>
                  <a:lnTo>
                    <a:pt x="12" y="52"/>
                  </a:lnTo>
                  <a:lnTo>
                    <a:pt x="4" y="64"/>
                  </a:lnTo>
                  <a:lnTo>
                    <a:pt x="4" y="76"/>
                  </a:lnTo>
                  <a:lnTo>
                    <a:pt x="0" y="88"/>
                  </a:lnTo>
                  <a:lnTo>
                    <a:pt x="0" y="100"/>
                  </a:lnTo>
                  <a:lnTo>
                    <a:pt x="0" y="117"/>
                  </a:lnTo>
                  <a:lnTo>
                    <a:pt x="0" y="128"/>
                  </a:lnTo>
                  <a:lnTo>
                    <a:pt x="0" y="141"/>
                  </a:lnTo>
                  <a:lnTo>
                    <a:pt x="0" y="152"/>
                  </a:lnTo>
                  <a:lnTo>
                    <a:pt x="8" y="165"/>
                  </a:lnTo>
                  <a:lnTo>
                    <a:pt x="16" y="177"/>
                  </a:lnTo>
                  <a:lnTo>
                    <a:pt x="28" y="181"/>
                  </a:lnTo>
                  <a:lnTo>
                    <a:pt x="40" y="185"/>
                  </a:lnTo>
                  <a:lnTo>
                    <a:pt x="52" y="189"/>
                  </a:lnTo>
                  <a:lnTo>
                    <a:pt x="64" y="189"/>
                  </a:lnTo>
                  <a:lnTo>
                    <a:pt x="76" y="189"/>
                  </a:lnTo>
                  <a:lnTo>
                    <a:pt x="88" y="189"/>
                  </a:lnTo>
                  <a:lnTo>
                    <a:pt x="104" y="189"/>
                  </a:lnTo>
                  <a:lnTo>
                    <a:pt x="120" y="189"/>
                  </a:lnTo>
                  <a:lnTo>
                    <a:pt x="140" y="185"/>
                  </a:lnTo>
                  <a:lnTo>
                    <a:pt x="152" y="181"/>
                  </a:lnTo>
                  <a:lnTo>
                    <a:pt x="172" y="177"/>
                  </a:lnTo>
                  <a:lnTo>
                    <a:pt x="184" y="173"/>
                  </a:lnTo>
                  <a:lnTo>
                    <a:pt x="196" y="173"/>
                  </a:lnTo>
                  <a:lnTo>
                    <a:pt x="209" y="165"/>
                  </a:lnTo>
                  <a:lnTo>
                    <a:pt x="220" y="152"/>
                  </a:lnTo>
                  <a:lnTo>
                    <a:pt x="228" y="141"/>
                  </a:lnTo>
                  <a:lnTo>
                    <a:pt x="233" y="120"/>
                  </a:lnTo>
                  <a:lnTo>
                    <a:pt x="236" y="108"/>
                  </a:lnTo>
                  <a:lnTo>
                    <a:pt x="241" y="96"/>
                  </a:lnTo>
                  <a:lnTo>
                    <a:pt x="245" y="84"/>
                  </a:lnTo>
                  <a:lnTo>
                    <a:pt x="245" y="72"/>
                  </a:lnTo>
                  <a:lnTo>
                    <a:pt x="245" y="60"/>
                  </a:lnTo>
                  <a:lnTo>
                    <a:pt x="245" y="47"/>
                  </a:lnTo>
                  <a:lnTo>
                    <a:pt x="241" y="36"/>
                  </a:lnTo>
                  <a:lnTo>
                    <a:pt x="236" y="23"/>
                  </a:lnTo>
                  <a:lnTo>
                    <a:pt x="225" y="20"/>
                  </a:lnTo>
                  <a:lnTo>
                    <a:pt x="217" y="7"/>
                  </a:lnTo>
                  <a:lnTo>
                    <a:pt x="204" y="7"/>
                  </a:lnTo>
                  <a:lnTo>
                    <a:pt x="193" y="4"/>
                  </a:lnTo>
                  <a:lnTo>
                    <a:pt x="180" y="0"/>
                  </a:lnTo>
                  <a:lnTo>
                    <a:pt x="168" y="0"/>
                  </a:lnTo>
                  <a:lnTo>
                    <a:pt x="156" y="0"/>
                  </a:lnTo>
                  <a:lnTo>
                    <a:pt x="144" y="0"/>
                  </a:lnTo>
                  <a:lnTo>
                    <a:pt x="132" y="0"/>
                  </a:lnTo>
                  <a:lnTo>
                    <a:pt x="120" y="0"/>
                  </a:lnTo>
                  <a:lnTo>
                    <a:pt x="108" y="0"/>
                  </a:lnTo>
                  <a:lnTo>
                    <a:pt x="96" y="0"/>
                  </a:lnTo>
                  <a:lnTo>
                    <a:pt x="84" y="4"/>
                  </a:lnTo>
                  <a:lnTo>
                    <a:pt x="72" y="7"/>
                  </a:lnTo>
                  <a:lnTo>
                    <a:pt x="60" y="12"/>
                  </a:lnTo>
                  <a:lnTo>
                    <a:pt x="48" y="15"/>
                  </a:lnTo>
                  <a:lnTo>
                    <a:pt x="36" y="23"/>
                  </a:lnTo>
                  <a:lnTo>
                    <a:pt x="16" y="36"/>
                  </a:lnTo>
                </a:path>
              </a:pathLst>
            </a:custGeom>
            <a:solidFill>
              <a:schemeClr val="accent1">
                <a:lumMod val="20000"/>
                <a:lumOff val="80000"/>
              </a:schemeClr>
            </a:solidFill>
            <a:ln w="12700" cap="rnd" cmpd="sng">
              <a:solidFill>
                <a:srgbClr val="000000"/>
              </a:solidFill>
              <a:prstDash val="sysDot"/>
              <a:round/>
              <a:headEnd type="none" w="sm" len="sm"/>
              <a:tailEnd type="none" w="sm" len="sm"/>
            </a:ln>
          </p:spPr>
          <p:txBody>
            <a:bodyP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7" name="Line 13">
              <a:extLst>
                <a:ext uri="{FF2B5EF4-FFF2-40B4-BE49-F238E27FC236}">
                  <a16:creationId xmlns:a16="http://schemas.microsoft.com/office/drawing/2014/main" id="{283387DF-D986-494C-A14C-C5B4CEC5D6C5}"/>
                </a:ext>
              </a:extLst>
            </p:cNvPr>
            <p:cNvSpPr>
              <a:spLocks noChangeShapeType="1"/>
            </p:cNvSpPr>
            <p:nvPr/>
          </p:nvSpPr>
          <p:spPr bwMode="auto">
            <a:xfrm>
              <a:off x="912" y="2737"/>
              <a:ext cx="0" cy="1147"/>
            </a:xfrm>
            <a:prstGeom prst="line">
              <a:avLst/>
            </a:prstGeom>
            <a:noFill/>
            <a:ln w="25400">
              <a:solidFill>
                <a:schemeClr val="accent5">
                  <a:lumMod val="60000"/>
                  <a:lumOff val="40000"/>
                </a:schemeClr>
              </a:solidFill>
              <a:round/>
              <a:headEnd type="stealth" w="med" len="lg"/>
              <a:tailEnd type="none" w="sm" len="sm"/>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8" name="Line 14">
              <a:extLst>
                <a:ext uri="{FF2B5EF4-FFF2-40B4-BE49-F238E27FC236}">
                  <a16:creationId xmlns:a16="http://schemas.microsoft.com/office/drawing/2014/main" id="{F1CBD91F-49D6-4638-A419-642D4E3C4DF0}"/>
                </a:ext>
              </a:extLst>
            </p:cNvPr>
            <p:cNvSpPr>
              <a:spLocks noChangeShapeType="1"/>
            </p:cNvSpPr>
            <p:nvPr/>
          </p:nvSpPr>
          <p:spPr bwMode="auto">
            <a:xfrm flipH="1">
              <a:off x="914" y="3888"/>
              <a:ext cx="1534" cy="0"/>
            </a:xfrm>
            <a:prstGeom prst="line">
              <a:avLst/>
            </a:prstGeom>
            <a:noFill/>
            <a:ln w="25400">
              <a:solidFill>
                <a:schemeClr val="accent5">
                  <a:lumMod val="60000"/>
                  <a:lumOff val="40000"/>
                </a:schemeClr>
              </a:solidFill>
              <a:round/>
              <a:headEnd type="stealth" w="med" len="lg"/>
              <a:tailEnd type="none" w="sm" len="sm"/>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19" name="Oval 15">
              <a:extLst>
                <a:ext uri="{FF2B5EF4-FFF2-40B4-BE49-F238E27FC236}">
                  <a16:creationId xmlns:a16="http://schemas.microsoft.com/office/drawing/2014/main" id="{36D56CE6-8916-4C05-8673-CD457A589494}"/>
                </a:ext>
              </a:extLst>
            </p:cNvPr>
            <p:cNvSpPr>
              <a:spLocks noChangeArrowheads="1"/>
            </p:cNvSpPr>
            <p:nvPr/>
          </p:nvSpPr>
          <p:spPr bwMode="auto">
            <a:xfrm>
              <a:off x="1074" y="2924"/>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0" name="Oval 16">
              <a:extLst>
                <a:ext uri="{FF2B5EF4-FFF2-40B4-BE49-F238E27FC236}">
                  <a16:creationId xmlns:a16="http://schemas.microsoft.com/office/drawing/2014/main" id="{9C046EDA-41F6-466F-AC5B-F68FBAA928CD}"/>
                </a:ext>
              </a:extLst>
            </p:cNvPr>
            <p:cNvSpPr>
              <a:spLocks noChangeArrowheads="1"/>
            </p:cNvSpPr>
            <p:nvPr/>
          </p:nvSpPr>
          <p:spPr bwMode="auto">
            <a:xfrm>
              <a:off x="1047" y="2976"/>
              <a:ext cx="37" cy="34"/>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1" name="Oval 17">
              <a:extLst>
                <a:ext uri="{FF2B5EF4-FFF2-40B4-BE49-F238E27FC236}">
                  <a16:creationId xmlns:a16="http://schemas.microsoft.com/office/drawing/2014/main" id="{8AF9FC9F-D2C7-4A6A-874B-DBE69A90CA27}"/>
                </a:ext>
              </a:extLst>
            </p:cNvPr>
            <p:cNvSpPr>
              <a:spLocks noChangeArrowheads="1"/>
            </p:cNvSpPr>
            <p:nvPr/>
          </p:nvSpPr>
          <p:spPr bwMode="auto">
            <a:xfrm>
              <a:off x="1154" y="2952"/>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2" name="Oval 18">
              <a:extLst>
                <a:ext uri="{FF2B5EF4-FFF2-40B4-BE49-F238E27FC236}">
                  <a16:creationId xmlns:a16="http://schemas.microsoft.com/office/drawing/2014/main" id="{3E979278-414C-469E-9DBB-F43C6DB3CCDE}"/>
                </a:ext>
              </a:extLst>
            </p:cNvPr>
            <p:cNvSpPr>
              <a:spLocks noChangeArrowheads="1"/>
            </p:cNvSpPr>
            <p:nvPr/>
          </p:nvSpPr>
          <p:spPr bwMode="auto">
            <a:xfrm>
              <a:off x="1090" y="3044"/>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3" name="Oval 19">
              <a:extLst>
                <a:ext uri="{FF2B5EF4-FFF2-40B4-BE49-F238E27FC236}">
                  <a16:creationId xmlns:a16="http://schemas.microsoft.com/office/drawing/2014/main" id="{F27CE481-D28B-423D-AE2E-CA92E3120E00}"/>
                </a:ext>
              </a:extLst>
            </p:cNvPr>
            <p:cNvSpPr>
              <a:spLocks noChangeArrowheads="1"/>
            </p:cNvSpPr>
            <p:nvPr/>
          </p:nvSpPr>
          <p:spPr bwMode="auto">
            <a:xfrm>
              <a:off x="1042" y="3237"/>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4" name="Oval 20">
              <a:extLst>
                <a:ext uri="{FF2B5EF4-FFF2-40B4-BE49-F238E27FC236}">
                  <a16:creationId xmlns:a16="http://schemas.microsoft.com/office/drawing/2014/main" id="{BF9697C9-4F12-4C6F-83E9-C698AD7A8939}"/>
                </a:ext>
              </a:extLst>
            </p:cNvPr>
            <p:cNvSpPr>
              <a:spLocks noChangeArrowheads="1"/>
            </p:cNvSpPr>
            <p:nvPr/>
          </p:nvSpPr>
          <p:spPr bwMode="auto">
            <a:xfrm>
              <a:off x="1055" y="3326"/>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5" name="Oval 21">
              <a:extLst>
                <a:ext uri="{FF2B5EF4-FFF2-40B4-BE49-F238E27FC236}">
                  <a16:creationId xmlns:a16="http://schemas.microsoft.com/office/drawing/2014/main" id="{A7F8F820-352A-416D-99F7-52E83EFF18B4}"/>
                </a:ext>
              </a:extLst>
            </p:cNvPr>
            <p:cNvSpPr>
              <a:spLocks noChangeArrowheads="1"/>
            </p:cNvSpPr>
            <p:nvPr/>
          </p:nvSpPr>
          <p:spPr bwMode="auto">
            <a:xfrm>
              <a:off x="1303" y="3217"/>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6" name="Oval 22">
              <a:extLst>
                <a:ext uri="{FF2B5EF4-FFF2-40B4-BE49-F238E27FC236}">
                  <a16:creationId xmlns:a16="http://schemas.microsoft.com/office/drawing/2014/main" id="{FD268E39-4A1B-4C91-AAEB-F55246DD0472}"/>
                </a:ext>
              </a:extLst>
            </p:cNvPr>
            <p:cNvSpPr>
              <a:spLocks noChangeArrowheads="1"/>
            </p:cNvSpPr>
            <p:nvPr/>
          </p:nvSpPr>
          <p:spPr bwMode="auto">
            <a:xfrm>
              <a:off x="1207" y="3514"/>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7" name="Oval 23">
              <a:extLst>
                <a:ext uri="{FF2B5EF4-FFF2-40B4-BE49-F238E27FC236}">
                  <a16:creationId xmlns:a16="http://schemas.microsoft.com/office/drawing/2014/main" id="{AE8BF14C-940A-4692-AE53-777143C4AEFC}"/>
                </a:ext>
              </a:extLst>
            </p:cNvPr>
            <p:cNvSpPr>
              <a:spLocks noChangeArrowheads="1"/>
            </p:cNvSpPr>
            <p:nvPr/>
          </p:nvSpPr>
          <p:spPr bwMode="auto">
            <a:xfrm>
              <a:off x="1263" y="3450"/>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8" name="Oval 24">
              <a:extLst>
                <a:ext uri="{FF2B5EF4-FFF2-40B4-BE49-F238E27FC236}">
                  <a16:creationId xmlns:a16="http://schemas.microsoft.com/office/drawing/2014/main" id="{54B4AE83-3B09-4A14-97B5-70517CE58753}"/>
                </a:ext>
              </a:extLst>
            </p:cNvPr>
            <p:cNvSpPr>
              <a:spLocks noChangeArrowheads="1"/>
            </p:cNvSpPr>
            <p:nvPr/>
          </p:nvSpPr>
          <p:spPr bwMode="auto">
            <a:xfrm>
              <a:off x="1679" y="3382"/>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29" name="Oval 25">
              <a:extLst>
                <a:ext uri="{FF2B5EF4-FFF2-40B4-BE49-F238E27FC236}">
                  <a16:creationId xmlns:a16="http://schemas.microsoft.com/office/drawing/2014/main" id="{265EA218-9F82-4C15-9724-AF1296C957DD}"/>
                </a:ext>
              </a:extLst>
            </p:cNvPr>
            <p:cNvSpPr>
              <a:spLocks noChangeArrowheads="1"/>
            </p:cNvSpPr>
            <p:nvPr/>
          </p:nvSpPr>
          <p:spPr bwMode="auto">
            <a:xfrm>
              <a:off x="1714" y="3567"/>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0" name="Oval 26">
              <a:extLst>
                <a:ext uri="{FF2B5EF4-FFF2-40B4-BE49-F238E27FC236}">
                  <a16:creationId xmlns:a16="http://schemas.microsoft.com/office/drawing/2014/main" id="{4AEF1E59-42F4-49D3-A4A0-9289AEED909B}"/>
                </a:ext>
              </a:extLst>
            </p:cNvPr>
            <p:cNvSpPr>
              <a:spLocks noChangeArrowheads="1"/>
            </p:cNvSpPr>
            <p:nvPr/>
          </p:nvSpPr>
          <p:spPr bwMode="auto">
            <a:xfrm>
              <a:off x="1739" y="3133"/>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1" name="Oval 27">
              <a:extLst>
                <a:ext uri="{FF2B5EF4-FFF2-40B4-BE49-F238E27FC236}">
                  <a16:creationId xmlns:a16="http://schemas.microsoft.com/office/drawing/2014/main" id="{D733C930-1056-44E8-9A7F-AFDD1BE52D55}"/>
                </a:ext>
              </a:extLst>
            </p:cNvPr>
            <p:cNvSpPr>
              <a:spLocks noChangeArrowheads="1"/>
            </p:cNvSpPr>
            <p:nvPr/>
          </p:nvSpPr>
          <p:spPr bwMode="auto">
            <a:xfrm>
              <a:off x="1954" y="3374"/>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2" name="Oval 28">
              <a:extLst>
                <a:ext uri="{FF2B5EF4-FFF2-40B4-BE49-F238E27FC236}">
                  <a16:creationId xmlns:a16="http://schemas.microsoft.com/office/drawing/2014/main" id="{712EB35A-9D8E-40E0-AC8C-03A33854B822}"/>
                </a:ext>
              </a:extLst>
            </p:cNvPr>
            <p:cNvSpPr>
              <a:spLocks noChangeArrowheads="1"/>
            </p:cNvSpPr>
            <p:nvPr/>
          </p:nvSpPr>
          <p:spPr bwMode="auto">
            <a:xfrm>
              <a:off x="1855" y="3474"/>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3" name="Oval 29">
              <a:extLst>
                <a:ext uri="{FF2B5EF4-FFF2-40B4-BE49-F238E27FC236}">
                  <a16:creationId xmlns:a16="http://schemas.microsoft.com/office/drawing/2014/main" id="{152F3D80-9EBF-4C3B-9947-6EF7F31AC5BA}"/>
                </a:ext>
              </a:extLst>
            </p:cNvPr>
            <p:cNvSpPr>
              <a:spLocks noChangeArrowheads="1"/>
            </p:cNvSpPr>
            <p:nvPr/>
          </p:nvSpPr>
          <p:spPr bwMode="auto">
            <a:xfrm>
              <a:off x="1570" y="3656"/>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4" name="Oval 30">
              <a:extLst>
                <a:ext uri="{FF2B5EF4-FFF2-40B4-BE49-F238E27FC236}">
                  <a16:creationId xmlns:a16="http://schemas.microsoft.com/office/drawing/2014/main" id="{563C0D90-E841-4F9E-A198-2A1D98F2E023}"/>
                </a:ext>
              </a:extLst>
            </p:cNvPr>
            <p:cNvSpPr>
              <a:spLocks noChangeArrowheads="1"/>
            </p:cNvSpPr>
            <p:nvPr/>
          </p:nvSpPr>
          <p:spPr bwMode="auto">
            <a:xfrm>
              <a:off x="1067" y="3680"/>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5" name="Oval 31">
              <a:extLst>
                <a:ext uri="{FF2B5EF4-FFF2-40B4-BE49-F238E27FC236}">
                  <a16:creationId xmlns:a16="http://schemas.microsoft.com/office/drawing/2014/main" id="{6503B380-A4A1-4212-82CF-9DC7F39AE405}"/>
                </a:ext>
              </a:extLst>
            </p:cNvPr>
            <p:cNvSpPr>
              <a:spLocks noChangeArrowheads="1"/>
            </p:cNvSpPr>
            <p:nvPr/>
          </p:nvSpPr>
          <p:spPr bwMode="auto">
            <a:xfrm>
              <a:off x="1186" y="3740"/>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6" name="Oval 32">
              <a:extLst>
                <a:ext uri="{FF2B5EF4-FFF2-40B4-BE49-F238E27FC236}">
                  <a16:creationId xmlns:a16="http://schemas.microsoft.com/office/drawing/2014/main" id="{E567CF4C-D45C-43B2-8797-2E1540A05912}"/>
                </a:ext>
              </a:extLst>
            </p:cNvPr>
            <p:cNvSpPr>
              <a:spLocks noChangeArrowheads="1"/>
            </p:cNvSpPr>
            <p:nvPr/>
          </p:nvSpPr>
          <p:spPr bwMode="auto">
            <a:xfrm>
              <a:off x="1095" y="3788"/>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7" name="Oval 33">
              <a:extLst>
                <a:ext uri="{FF2B5EF4-FFF2-40B4-BE49-F238E27FC236}">
                  <a16:creationId xmlns:a16="http://schemas.microsoft.com/office/drawing/2014/main" id="{20F8CFA9-100D-4D97-A85F-20A3FFE69FB5}"/>
                </a:ext>
              </a:extLst>
            </p:cNvPr>
            <p:cNvSpPr>
              <a:spLocks noChangeArrowheads="1"/>
            </p:cNvSpPr>
            <p:nvPr/>
          </p:nvSpPr>
          <p:spPr bwMode="auto">
            <a:xfrm>
              <a:off x="1970" y="3716"/>
              <a:ext cx="38"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8" name="Oval 34">
              <a:extLst>
                <a:ext uri="{FF2B5EF4-FFF2-40B4-BE49-F238E27FC236}">
                  <a16:creationId xmlns:a16="http://schemas.microsoft.com/office/drawing/2014/main" id="{6976C29D-D56B-41A0-915D-7A157A564CD7}"/>
                </a:ext>
              </a:extLst>
            </p:cNvPr>
            <p:cNvSpPr>
              <a:spLocks noChangeArrowheads="1"/>
            </p:cNvSpPr>
            <p:nvPr/>
          </p:nvSpPr>
          <p:spPr bwMode="auto">
            <a:xfrm>
              <a:off x="1979" y="3651"/>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sp>
          <p:nvSpPr>
            <p:cNvPr id="39" name="Oval 35">
              <a:extLst>
                <a:ext uri="{FF2B5EF4-FFF2-40B4-BE49-F238E27FC236}">
                  <a16:creationId xmlns:a16="http://schemas.microsoft.com/office/drawing/2014/main" id="{6E5716FF-6B3B-47A9-9231-3C2555A584A6}"/>
                </a:ext>
              </a:extLst>
            </p:cNvPr>
            <p:cNvSpPr>
              <a:spLocks noChangeArrowheads="1"/>
            </p:cNvSpPr>
            <p:nvPr/>
          </p:nvSpPr>
          <p:spPr bwMode="auto">
            <a:xfrm>
              <a:off x="2047" y="3713"/>
              <a:ext cx="37" cy="33"/>
            </a:xfrm>
            <a:prstGeom prst="ellipse">
              <a:avLst/>
            </a:prstGeom>
            <a:solidFill>
              <a:srgbClr val="125CA7"/>
            </a:solidFill>
            <a:ln w="12700">
              <a:solidFill>
                <a:srgbClr val="125CA7"/>
              </a:solidFill>
              <a:round/>
              <a:headEnd/>
              <a:tailEnd/>
            </a:ln>
          </p:spPr>
          <p:txBody>
            <a:bodyPr wrap="none" anchor="ctr"/>
            <a:lstStyle/>
            <a:p>
              <a:pPr eaLnBrk="1" fontAlgn="auto" hangingPunct="1">
                <a:spcBef>
                  <a:spcPts val="0"/>
                </a:spcBef>
                <a:spcAft>
                  <a:spcPts val="0"/>
                </a:spcAft>
                <a:defRPr/>
              </a:pPr>
              <a:endParaRPr lang="zh-CN" altLang="en-US" kern="0">
                <a:solidFill>
                  <a:srgbClr val="000000"/>
                </a:solidFill>
                <a:latin typeface="Calibri"/>
                <a:ea typeface="宋体"/>
                <a:cs typeface="Arial" charset="0"/>
              </a:endParaRPr>
            </a:p>
          </p:txBody>
        </p:sp>
      </p:grpSp>
      <p:sp>
        <p:nvSpPr>
          <p:cNvPr id="40" name="Rounded Rectangle 3">
            <a:extLst>
              <a:ext uri="{FF2B5EF4-FFF2-40B4-BE49-F238E27FC236}">
                <a16:creationId xmlns:a16="http://schemas.microsoft.com/office/drawing/2014/main" id="{7E491820-FEFD-4BD7-A460-33BF30544E5F}"/>
              </a:ext>
            </a:extLst>
          </p:cNvPr>
          <p:cNvSpPr/>
          <p:nvPr>
            <p:custDataLst>
              <p:tags r:id="rId8"/>
            </p:custDataLst>
          </p:nvPr>
        </p:nvSpPr>
        <p:spPr>
          <a:xfrm>
            <a:off x="1906589" y="2087564"/>
            <a:ext cx="2193925" cy="1679575"/>
          </a:xfrm>
          <a:prstGeom prst="roundRect">
            <a:avLst>
              <a:gd name="adj" fmla="val 5129"/>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a:solidFill>
                <a:srgbClr val="FFFFFF"/>
              </a:solidFill>
              <a:latin typeface="Corbel" panose="020B0503020204020204" pitchFamily="34" charset="0"/>
              <a:ea typeface="宋体" panose="02010600030101010101" pitchFamily="2" charset="-122"/>
            </a:endParaRPr>
          </a:p>
        </p:txBody>
      </p:sp>
      <p:sp>
        <p:nvSpPr>
          <p:cNvPr id="41" name="Rectangle 4">
            <a:extLst>
              <a:ext uri="{FF2B5EF4-FFF2-40B4-BE49-F238E27FC236}">
                <a16:creationId xmlns:a16="http://schemas.microsoft.com/office/drawing/2014/main" id="{1F30EA8F-6C4E-4EA0-A831-E53A03D8A1F1}"/>
              </a:ext>
            </a:extLst>
          </p:cNvPr>
          <p:cNvSpPr/>
          <p:nvPr>
            <p:custDataLst>
              <p:tags r:id="rId9"/>
            </p:custDataLst>
          </p:nvPr>
        </p:nvSpPr>
        <p:spPr>
          <a:xfrm rot="1823248">
            <a:off x="3135314" y="2305050"/>
            <a:ext cx="968375" cy="2492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a:solidFill>
                  <a:srgbClr val="FFFFFF"/>
                </a:solidFill>
                <a:latin typeface="Corbel" panose="020B0503020204020204" pitchFamily="34" charset="0"/>
              </a:rPr>
              <a:t>示例</a:t>
            </a:r>
            <a:endParaRPr lang="zh-CN" altLang="en-US">
              <a:solidFill>
                <a:srgbClr val="FFFFFF"/>
              </a:solidFill>
              <a:latin typeface="Corbel" panose="020B0503020204020204" pitchFamily="34" charset="0"/>
              <a:ea typeface="宋体" panose="02010600030101010101" pitchFamily="2" charset="-122"/>
            </a:endParaRPr>
          </a:p>
        </p:txBody>
      </p:sp>
      <p:sp>
        <p:nvSpPr>
          <p:cNvPr id="42" name="Rectangle 1450">
            <a:extLst>
              <a:ext uri="{FF2B5EF4-FFF2-40B4-BE49-F238E27FC236}">
                <a16:creationId xmlns:a16="http://schemas.microsoft.com/office/drawing/2014/main" id="{190D0689-DC0F-40D4-A8E2-F49E1ABFA35E}"/>
              </a:ext>
            </a:extLst>
          </p:cNvPr>
          <p:cNvSpPr/>
          <p:nvPr>
            <p:custDataLst>
              <p:tags r:id="rId10"/>
            </p:custDataLst>
          </p:nvPr>
        </p:nvSpPr>
        <p:spPr>
          <a:xfrm>
            <a:off x="4624388" y="2106613"/>
            <a:ext cx="969962"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b="1">
                <a:solidFill>
                  <a:srgbClr val="FFFFFF"/>
                </a:solidFill>
                <a:latin typeface="Corbel" panose="020B0503020204020204" pitchFamily="34" charset="0"/>
              </a:rPr>
              <a:t>基于划分的聚类</a:t>
            </a:r>
            <a:endParaRPr lang="zh-CN" altLang="en-US" sz="1400" b="1">
              <a:solidFill>
                <a:srgbClr val="FFFFFF"/>
              </a:solidFill>
              <a:latin typeface="Corbel" panose="020B0503020204020204" pitchFamily="34" charset="0"/>
              <a:ea typeface="宋体" panose="02010600030101010101" pitchFamily="2" charset="-122"/>
            </a:endParaRPr>
          </a:p>
        </p:txBody>
      </p:sp>
      <p:sp>
        <p:nvSpPr>
          <p:cNvPr id="43" name="Rectangle 1451">
            <a:extLst>
              <a:ext uri="{FF2B5EF4-FFF2-40B4-BE49-F238E27FC236}">
                <a16:creationId xmlns:a16="http://schemas.microsoft.com/office/drawing/2014/main" id="{58854F3D-7DDB-4740-8E1D-47570CB8B37A}"/>
              </a:ext>
            </a:extLst>
          </p:cNvPr>
          <p:cNvSpPr/>
          <p:nvPr>
            <p:custDataLst>
              <p:tags r:id="rId11"/>
            </p:custDataLst>
          </p:nvPr>
        </p:nvSpPr>
        <p:spPr>
          <a:xfrm>
            <a:off x="4624388" y="2957513"/>
            <a:ext cx="969962"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b="1">
                <a:solidFill>
                  <a:srgbClr val="FFFFFF"/>
                </a:solidFill>
                <a:latin typeface="Corbel" panose="020B0503020204020204" pitchFamily="34" charset="0"/>
              </a:rPr>
              <a:t>基于层次的聚类</a:t>
            </a:r>
            <a:endParaRPr lang="zh-CN" altLang="en-US" sz="1400" b="1">
              <a:solidFill>
                <a:srgbClr val="FFFFFF"/>
              </a:solidFill>
              <a:latin typeface="Corbel" panose="020B0503020204020204" pitchFamily="34" charset="0"/>
              <a:ea typeface="宋体" panose="02010600030101010101" pitchFamily="2" charset="-122"/>
            </a:endParaRPr>
          </a:p>
        </p:txBody>
      </p:sp>
      <p:sp>
        <p:nvSpPr>
          <p:cNvPr id="44" name="Rectangle 1452">
            <a:extLst>
              <a:ext uri="{FF2B5EF4-FFF2-40B4-BE49-F238E27FC236}">
                <a16:creationId xmlns:a16="http://schemas.microsoft.com/office/drawing/2014/main" id="{D5D01C0E-F900-41CF-A416-8D2268980F01}"/>
              </a:ext>
            </a:extLst>
          </p:cNvPr>
          <p:cNvSpPr/>
          <p:nvPr>
            <p:custDataLst>
              <p:tags r:id="rId12"/>
            </p:custDataLst>
          </p:nvPr>
        </p:nvSpPr>
        <p:spPr>
          <a:xfrm>
            <a:off x="4624388" y="3806825"/>
            <a:ext cx="969962"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b="1">
                <a:solidFill>
                  <a:srgbClr val="FFFFFF"/>
                </a:solidFill>
                <a:latin typeface="Corbel" panose="020B0503020204020204" pitchFamily="34" charset="0"/>
              </a:rPr>
              <a:t>基于密度的聚类</a:t>
            </a:r>
            <a:endParaRPr lang="zh-CN" altLang="en-US" sz="1400" b="1">
              <a:solidFill>
                <a:srgbClr val="FFFFFF"/>
              </a:solidFill>
              <a:latin typeface="Corbel" panose="020B0503020204020204" pitchFamily="34" charset="0"/>
              <a:ea typeface="宋体" panose="02010600030101010101" pitchFamily="2" charset="-122"/>
            </a:endParaRPr>
          </a:p>
        </p:txBody>
      </p:sp>
      <p:sp>
        <p:nvSpPr>
          <p:cNvPr id="45" name="Rectangle 1453">
            <a:extLst>
              <a:ext uri="{FF2B5EF4-FFF2-40B4-BE49-F238E27FC236}">
                <a16:creationId xmlns:a16="http://schemas.microsoft.com/office/drawing/2014/main" id="{884E1031-B3C7-4F83-9D89-5771AF514A17}"/>
              </a:ext>
            </a:extLst>
          </p:cNvPr>
          <p:cNvSpPr/>
          <p:nvPr>
            <p:custDataLst>
              <p:tags r:id="rId13"/>
            </p:custDataLst>
          </p:nvPr>
        </p:nvSpPr>
        <p:spPr>
          <a:xfrm>
            <a:off x="4624388" y="4657725"/>
            <a:ext cx="969962"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b="1">
                <a:solidFill>
                  <a:srgbClr val="FFFFFF"/>
                </a:solidFill>
                <a:latin typeface="Corbel" panose="020B0503020204020204" pitchFamily="34" charset="0"/>
              </a:rPr>
              <a:t>基于网格的聚类</a:t>
            </a:r>
            <a:endParaRPr lang="zh-CN" altLang="en-US" sz="1400" b="1">
              <a:solidFill>
                <a:srgbClr val="FFFFFF"/>
              </a:solidFill>
              <a:latin typeface="Corbel" panose="020B0503020204020204" pitchFamily="34" charset="0"/>
              <a:ea typeface="宋体" panose="02010600030101010101" pitchFamily="2" charset="-122"/>
            </a:endParaRPr>
          </a:p>
        </p:txBody>
      </p:sp>
      <p:sp>
        <p:nvSpPr>
          <p:cNvPr id="46" name="Rectangle 1454">
            <a:extLst>
              <a:ext uri="{FF2B5EF4-FFF2-40B4-BE49-F238E27FC236}">
                <a16:creationId xmlns:a16="http://schemas.microsoft.com/office/drawing/2014/main" id="{03181082-0CC8-4351-AA28-E87068BD4808}"/>
              </a:ext>
            </a:extLst>
          </p:cNvPr>
          <p:cNvSpPr/>
          <p:nvPr>
            <p:custDataLst>
              <p:tags r:id="rId14"/>
            </p:custDataLst>
          </p:nvPr>
        </p:nvSpPr>
        <p:spPr>
          <a:xfrm>
            <a:off x="4624388" y="5507038"/>
            <a:ext cx="969962"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b="1">
                <a:solidFill>
                  <a:srgbClr val="FFFFFF"/>
                </a:solidFill>
                <a:latin typeface="Corbel" panose="020B0503020204020204" pitchFamily="34" charset="0"/>
              </a:rPr>
              <a:t>基于模型的聚类</a:t>
            </a:r>
            <a:endParaRPr lang="zh-CN" altLang="en-US" sz="1400" b="1">
              <a:solidFill>
                <a:srgbClr val="FFFFFF"/>
              </a:solidFill>
              <a:latin typeface="Corbel" panose="020B0503020204020204" pitchFamily="34" charset="0"/>
              <a:ea typeface="宋体" panose="02010600030101010101" pitchFamily="2" charset="-122"/>
            </a:endParaRPr>
          </a:p>
        </p:txBody>
      </p:sp>
      <p:sp>
        <p:nvSpPr>
          <p:cNvPr id="47" name="TextBox 1460">
            <a:extLst>
              <a:ext uri="{FF2B5EF4-FFF2-40B4-BE49-F238E27FC236}">
                <a16:creationId xmlns:a16="http://schemas.microsoft.com/office/drawing/2014/main" id="{3619AE6F-CD6C-4535-A115-272800A2572A}"/>
              </a:ext>
            </a:extLst>
          </p:cNvPr>
          <p:cNvSpPr txBox="1">
            <a:spLocks noChangeArrowheads="1"/>
          </p:cNvSpPr>
          <p:nvPr/>
        </p:nvSpPr>
        <p:spPr bwMode="auto">
          <a:xfrm>
            <a:off x="5594351" y="2051051"/>
            <a:ext cx="47736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Arial" panose="020B0604020202020204" pitchFamily="34" charset="0"/>
              <a:buChar char="•"/>
            </a:pPr>
            <a:r>
              <a:rPr lang="zh-CN" altLang="en-US" sz="1400">
                <a:solidFill>
                  <a:srgbClr val="000000"/>
                </a:solidFill>
                <a:latin typeface="宋体" panose="02010600030101010101" pitchFamily="2" charset="-122"/>
                <a:cs typeface="Arial" panose="020B0604020202020204" pitchFamily="34" charset="0"/>
              </a:rPr>
              <a:t>对给定的数据集合，事先指定划分为</a:t>
            </a:r>
            <a:r>
              <a:rPr lang="en-US" altLang="zh-CN" sz="1400">
                <a:solidFill>
                  <a:srgbClr val="000000"/>
                </a:solidFill>
                <a:latin typeface="宋体" panose="02010600030101010101" pitchFamily="2" charset="-122"/>
                <a:cs typeface="Arial" panose="020B0604020202020204" pitchFamily="34" charset="0"/>
              </a:rPr>
              <a:t>k</a:t>
            </a:r>
            <a:r>
              <a:rPr lang="zh-CN" altLang="en-US" sz="1400">
                <a:solidFill>
                  <a:srgbClr val="000000"/>
                </a:solidFill>
                <a:latin typeface="宋体" panose="02010600030101010101" pitchFamily="2" charset="-122"/>
                <a:cs typeface="Arial" panose="020B0604020202020204" pitchFamily="34" charset="0"/>
              </a:rPr>
              <a:t>个类别。</a:t>
            </a:r>
          </a:p>
          <a:p>
            <a:pPr eaLnBrk="1" hangingPunct="1">
              <a:spcAft>
                <a:spcPts val="600"/>
              </a:spcAft>
              <a:buFont typeface="Arial" panose="020B0604020202020204" pitchFamily="34" charset="0"/>
              <a:buChar char="•"/>
            </a:pPr>
            <a:r>
              <a:rPr lang="zh-CN" altLang="en-US" sz="1400" b="1">
                <a:solidFill>
                  <a:srgbClr val="000000"/>
                </a:solidFill>
                <a:latin typeface="宋体" panose="02010600030101010101" pitchFamily="2" charset="-122"/>
                <a:cs typeface="Arial" panose="020B0604020202020204" pitchFamily="34" charset="0"/>
              </a:rPr>
              <a:t>典型算法：</a:t>
            </a:r>
            <a:r>
              <a:rPr lang="en-US" altLang="zh-CN" sz="1400" b="1">
                <a:solidFill>
                  <a:srgbClr val="000000"/>
                </a:solidFill>
                <a:latin typeface="Times New Roman" panose="02020603050405020304" pitchFamily="18" charset="0"/>
                <a:cs typeface="Times New Roman" panose="02020603050405020304" pitchFamily="18" charset="0"/>
              </a:rPr>
              <a:t>k-</a:t>
            </a:r>
            <a:r>
              <a:rPr lang="zh-CN" altLang="en-US" sz="1400" b="1">
                <a:solidFill>
                  <a:srgbClr val="000000"/>
                </a:solidFill>
                <a:latin typeface="Times New Roman" panose="02020603050405020304" pitchFamily="18" charset="0"/>
                <a:cs typeface="Arial" panose="020B0604020202020204" pitchFamily="34" charset="0"/>
              </a:rPr>
              <a:t>均值法</a:t>
            </a:r>
            <a:r>
              <a:rPr lang="zh-CN" altLang="en-US" sz="1400">
                <a:solidFill>
                  <a:srgbClr val="000000"/>
                </a:solidFill>
                <a:latin typeface="宋体" panose="02010600030101010101" pitchFamily="2" charset="-122"/>
                <a:cs typeface="Arial" panose="020B0604020202020204" pitchFamily="34" charset="0"/>
              </a:rPr>
              <a:t>和</a:t>
            </a:r>
            <a:r>
              <a:rPr lang="en-US" altLang="zh-CN" sz="1400">
                <a:solidFill>
                  <a:srgbClr val="000000"/>
                </a:solidFill>
                <a:latin typeface="Times New Roman" panose="02020603050405020304" pitchFamily="18" charset="0"/>
                <a:cs typeface="Times New Roman" panose="02020603050405020304" pitchFamily="18" charset="0"/>
              </a:rPr>
              <a:t>k-</a:t>
            </a:r>
            <a:r>
              <a:rPr lang="zh-CN" altLang="en-US" sz="1400">
                <a:solidFill>
                  <a:srgbClr val="000000"/>
                </a:solidFill>
                <a:latin typeface="宋体" panose="02010600030101010101" pitchFamily="2" charset="-122"/>
                <a:cs typeface="Arial" panose="020B0604020202020204" pitchFamily="34" charset="0"/>
              </a:rPr>
              <a:t>中心点算法等</a:t>
            </a:r>
            <a:r>
              <a:rPr lang="zh-CN" altLang="en-US" sz="1400">
                <a:solidFill>
                  <a:srgbClr val="000000"/>
                </a:solidFill>
                <a:cs typeface="Arial" panose="020B0604020202020204" pitchFamily="34" charset="0"/>
              </a:rPr>
              <a:t>。</a:t>
            </a:r>
            <a:endParaRPr lang="zh-CN" altLang="en-US" sz="1400" b="1">
              <a:solidFill>
                <a:srgbClr val="000000"/>
              </a:solidFill>
              <a:latin typeface="宋体" panose="02010600030101010101" pitchFamily="2" charset="-122"/>
              <a:cs typeface="Arial" panose="020B0604020202020204" pitchFamily="34" charset="0"/>
            </a:endParaRPr>
          </a:p>
        </p:txBody>
      </p:sp>
      <p:sp>
        <p:nvSpPr>
          <p:cNvPr id="48" name="TextBox 1461">
            <a:extLst>
              <a:ext uri="{FF2B5EF4-FFF2-40B4-BE49-F238E27FC236}">
                <a16:creationId xmlns:a16="http://schemas.microsoft.com/office/drawing/2014/main" id="{A1691F61-B38A-48A7-98FB-016FF1F3DF01}"/>
              </a:ext>
            </a:extLst>
          </p:cNvPr>
          <p:cNvSpPr txBox="1">
            <a:spLocks noChangeArrowheads="1"/>
          </p:cNvSpPr>
          <p:nvPr/>
        </p:nvSpPr>
        <p:spPr bwMode="auto">
          <a:xfrm>
            <a:off x="5645151" y="2806700"/>
            <a:ext cx="47228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600"/>
              </a:spcBef>
              <a:buFont typeface="Arial" panose="020B0604020202020204" pitchFamily="34" charset="0"/>
              <a:buChar char="•"/>
            </a:pPr>
            <a:r>
              <a:rPr lang="zh-CN" altLang="en-US" sz="1400">
                <a:solidFill>
                  <a:srgbClr val="000000"/>
                </a:solidFill>
                <a:latin typeface="宋体" panose="02010600030101010101" pitchFamily="2" charset="-122"/>
                <a:cs typeface="Arial" panose="020B0604020202020204" pitchFamily="34" charset="0"/>
              </a:rPr>
              <a:t>对给定的数据集合进行层次分解，不需要预先给定聚类数，但要给定终止条件，包括凝聚法和分裂法两类。</a:t>
            </a:r>
            <a:endParaRPr lang="en-US" altLang="zh-CN" sz="1400">
              <a:solidFill>
                <a:srgbClr val="000000"/>
              </a:solidFill>
              <a:latin typeface="宋体" panose="02010600030101010101" pitchFamily="2" charset="-122"/>
              <a:cs typeface="Arial" panose="020B0604020202020204" pitchFamily="34" charset="0"/>
            </a:endParaRPr>
          </a:p>
          <a:p>
            <a:pPr eaLnBrk="1" hangingPunct="1">
              <a:lnSpc>
                <a:spcPct val="90000"/>
              </a:lnSpc>
              <a:spcBef>
                <a:spcPts val="600"/>
              </a:spcBef>
              <a:buFont typeface="Arial" panose="020B0604020202020204" pitchFamily="34" charset="0"/>
              <a:buChar char="•"/>
            </a:pPr>
            <a:r>
              <a:rPr lang="zh-CN" altLang="en-US" sz="1400" b="1">
                <a:solidFill>
                  <a:srgbClr val="000000"/>
                </a:solidFill>
                <a:latin typeface="宋体" panose="02010600030101010101" pitchFamily="2" charset="-122"/>
                <a:cs typeface="Arial" panose="020B0604020202020204" pitchFamily="34" charset="0"/>
              </a:rPr>
              <a:t>典型算法：</a:t>
            </a:r>
            <a:r>
              <a:rPr lang="en-US" altLang="zh-CN" sz="1400">
                <a:solidFill>
                  <a:srgbClr val="000000"/>
                </a:solidFill>
                <a:latin typeface="Times New Roman" panose="02020603050405020304" pitchFamily="18" charset="0"/>
                <a:cs typeface="Times New Roman" panose="02020603050405020304" pitchFamily="18" charset="0"/>
              </a:rPr>
              <a:t> CURE</a:t>
            </a:r>
            <a:r>
              <a:rPr lang="zh-CN" altLang="en-US" sz="1400">
                <a:solidFill>
                  <a:srgbClr val="000000"/>
                </a:solidFill>
                <a:latin typeface="宋体" panose="02010600030101010101" pitchFamily="2" charset="-122"/>
                <a:cs typeface="Arial" panose="020B0604020202020204" pitchFamily="34" charset="0"/>
              </a:rPr>
              <a:t>、</a:t>
            </a:r>
            <a:r>
              <a:rPr lang="en-US" altLang="zh-CN" sz="1400">
                <a:solidFill>
                  <a:srgbClr val="000000"/>
                </a:solidFill>
                <a:latin typeface="Times New Roman" panose="02020603050405020304" pitchFamily="18" charset="0"/>
                <a:cs typeface="Times New Roman" panose="02020603050405020304" pitchFamily="18" charset="0"/>
              </a:rPr>
              <a:t>Chameleon</a:t>
            </a:r>
            <a:r>
              <a:rPr lang="zh-CN" altLang="en-US" sz="1400">
                <a:solidFill>
                  <a:srgbClr val="000000"/>
                </a:solidFill>
                <a:latin typeface="Times New Roman" panose="02020603050405020304" pitchFamily="18" charset="0"/>
                <a:cs typeface="Times New Roman" panose="02020603050405020304" pitchFamily="18" charset="0"/>
              </a:rPr>
              <a:t>、</a:t>
            </a:r>
            <a:r>
              <a:rPr lang="en-US" altLang="zh-CN" sz="1400">
                <a:solidFill>
                  <a:srgbClr val="000000"/>
                </a:solidFill>
                <a:latin typeface="Times New Roman" panose="02020603050405020304" pitchFamily="18" charset="0"/>
                <a:cs typeface="Times New Roman" panose="02020603050405020304" pitchFamily="18" charset="0"/>
              </a:rPr>
              <a:t>BIRCH</a:t>
            </a:r>
            <a:r>
              <a:rPr lang="zh-CN" altLang="en-US" sz="1400">
                <a:solidFill>
                  <a:srgbClr val="000000"/>
                </a:solidFill>
                <a:latin typeface="Times New Roman" panose="02020603050405020304" pitchFamily="18" charset="0"/>
                <a:cs typeface="Times New Roman" panose="02020603050405020304" pitchFamily="18" charset="0"/>
              </a:rPr>
              <a:t>、</a:t>
            </a:r>
            <a:r>
              <a:rPr lang="en-US" altLang="zh-CN" sz="1400">
                <a:solidFill>
                  <a:srgbClr val="000000"/>
                </a:solidFill>
                <a:latin typeface="Times New Roman" panose="02020603050405020304" pitchFamily="18" charset="0"/>
                <a:cs typeface="Times New Roman" panose="02020603050405020304" pitchFamily="18" charset="0"/>
              </a:rPr>
              <a:t>Agglomerative</a:t>
            </a:r>
            <a:endParaRPr lang="zh-CN" altLang="en-US" sz="1400" b="1">
              <a:solidFill>
                <a:srgbClr val="000000"/>
              </a:solidFill>
              <a:latin typeface="宋体" panose="02010600030101010101" pitchFamily="2" charset="-122"/>
              <a:cs typeface="Arial" panose="020B0604020202020204" pitchFamily="34" charset="0"/>
            </a:endParaRPr>
          </a:p>
        </p:txBody>
      </p:sp>
      <p:sp>
        <p:nvSpPr>
          <p:cNvPr id="49" name="TextBox 1462">
            <a:extLst>
              <a:ext uri="{FF2B5EF4-FFF2-40B4-BE49-F238E27FC236}">
                <a16:creationId xmlns:a16="http://schemas.microsoft.com/office/drawing/2014/main" id="{CF48219A-EB3A-44DC-936F-6CAEFF41BBE6}"/>
              </a:ext>
            </a:extLst>
          </p:cNvPr>
          <p:cNvSpPr txBox="1">
            <a:spLocks noChangeArrowheads="1"/>
          </p:cNvSpPr>
          <p:nvPr/>
        </p:nvSpPr>
        <p:spPr bwMode="auto">
          <a:xfrm>
            <a:off x="5645151" y="3643314"/>
            <a:ext cx="47228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Arial" panose="020B0604020202020204" pitchFamily="34" charset="0"/>
              <a:buChar char="•"/>
            </a:pPr>
            <a:r>
              <a:rPr lang="zh-CN" altLang="en-US" sz="1400">
                <a:solidFill>
                  <a:srgbClr val="000000"/>
                </a:solidFill>
                <a:latin typeface="宋体" panose="02010600030101010101" pitchFamily="2" charset="-122"/>
                <a:cs typeface="Arial" panose="020B0604020202020204" pitchFamily="34" charset="0"/>
              </a:rPr>
              <a:t>只要某簇邻近区域的密度超过设定的阈值，则扩大簇的范围，继续聚类。这类算法可以获得任意形状的簇。</a:t>
            </a:r>
          </a:p>
          <a:p>
            <a:pPr eaLnBrk="1" hangingPunct="1">
              <a:spcAft>
                <a:spcPts val="600"/>
              </a:spcAft>
              <a:buFont typeface="Arial" panose="020B0604020202020204" pitchFamily="34" charset="0"/>
              <a:buChar char="•"/>
            </a:pPr>
            <a:r>
              <a:rPr lang="zh-CN" altLang="en-US" sz="1400" b="1">
                <a:solidFill>
                  <a:srgbClr val="000000"/>
                </a:solidFill>
                <a:latin typeface="宋体" panose="02010600030101010101" pitchFamily="2" charset="-122"/>
                <a:cs typeface="Arial" panose="020B0604020202020204" pitchFamily="34" charset="0"/>
              </a:rPr>
              <a:t>典型算法：</a:t>
            </a:r>
            <a:r>
              <a:rPr lang="en-US" altLang="zh-CN" sz="1400">
                <a:solidFill>
                  <a:srgbClr val="000000"/>
                </a:solidFill>
                <a:latin typeface="Times New Roman" panose="02020603050405020304" pitchFamily="18" charset="0"/>
                <a:cs typeface="Times New Roman" panose="02020603050405020304" pitchFamily="18" charset="0"/>
              </a:rPr>
              <a:t>DBSCAN</a:t>
            </a:r>
            <a:r>
              <a:rPr lang="zh-CN" altLang="en-US" sz="1400">
                <a:solidFill>
                  <a:srgbClr val="000000"/>
                </a:solidFill>
                <a:latin typeface="宋体" panose="02010600030101010101" pitchFamily="2" charset="-122"/>
                <a:cs typeface="Arial" panose="020B0604020202020204" pitchFamily="34" charset="0"/>
              </a:rPr>
              <a:t>、</a:t>
            </a:r>
            <a:r>
              <a:rPr lang="en-US" altLang="zh-CN" sz="1400">
                <a:solidFill>
                  <a:srgbClr val="000000"/>
                </a:solidFill>
                <a:latin typeface="Times New Roman" panose="02020603050405020304" pitchFamily="18" charset="0"/>
                <a:cs typeface="Times New Roman" panose="02020603050405020304" pitchFamily="18" charset="0"/>
              </a:rPr>
              <a:t>OPTICS</a:t>
            </a:r>
            <a:r>
              <a:rPr lang="zh-CN" altLang="en-US" sz="1400">
                <a:solidFill>
                  <a:srgbClr val="000000"/>
                </a:solidFill>
                <a:latin typeface="宋体" panose="02010600030101010101" pitchFamily="2" charset="-122"/>
                <a:cs typeface="Arial" panose="020B0604020202020204" pitchFamily="34" charset="0"/>
              </a:rPr>
              <a:t>和</a:t>
            </a:r>
            <a:r>
              <a:rPr lang="en-US" altLang="zh-CN" sz="1400">
                <a:solidFill>
                  <a:srgbClr val="000000"/>
                </a:solidFill>
                <a:latin typeface="Times New Roman" panose="02020603050405020304" pitchFamily="18" charset="0"/>
                <a:cs typeface="Times New Roman" panose="02020603050405020304" pitchFamily="18" charset="0"/>
              </a:rPr>
              <a:t>DENCLUE</a:t>
            </a:r>
            <a:r>
              <a:rPr lang="zh-CN" altLang="en-US" sz="1400">
                <a:solidFill>
                  <a:srgbClr val="000000"/>
                </a:solidFill>
                <a:latin typeface="宋体" panose="02010600030101010101" pitchFamily="2" charset="-122"/>
                <a:cs typeface="Arial" panose="020B0604020202020204" pitchFamily="34" charset="0"/>
              </a:rPr>
              <a:t>等</a:t>
            </a:r>
            <a:endParaRPr lang="zh-CN" altLang="en-US" sz="1400" b="1">
              <a:solidFill>
                <a:srgbClr val="000000"/>
              </a:solidFill>
              <a:latin typeface="宋体" panose="02010600030101010101" pitchFamily="2" charset="-122"/>
              <a:cs typeface="Arial" panose="020B0604020202020204" pitchFamily="34" charset="0"/>
            </a:endParaRPr>
          </a:p>
        </p:txBody>
      </p:sp>
      <p:sp>
        <p:nvSpPr>
          <p:cNvPr id="50" name="TextBox 1463">
            <a:extLst>
              <a:ext uri="{FF2B5EF4-FFF2-40B4-BE49-F238E27FC236}">
                <a16:creationId xmlns:a16="http://schemas.microsoft.com/office/drawing/2014/main" id="{B51CE881-86E8-420E-86FE-9D1CCE9F9501}"/>
              </a:ext>
            </a:extLst>
          </p:cNvPr>
          <p:cNvSpPr txBox="1">
            <a:spLocks noChangeArrowheads="1"/>
          </p:cNvSpPr>
          <p:nvPr/>
        </p:nvSpPr>
        <p:spPr bwMode="auto">
          <a:xfrm>
            <a:off x="5645151" y="4470401"/>
            <a:ext cx="47228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Arial" panose="020B0604020202020204" pitchFamily="34" charset="0"/>
              <a:buChar char="•"/>
            </a:pPr>
            <a:r>
              <a:rPr lang="zh-CN" altLang="en-US" sz="1400">
                <a:solidFill>
                  <a:srgbClr val="000000"/>
                </a:solidFill>
                <a:latin typeface="宋体" panose="02010600030101010101" pitchFamily="2" charset="-122"/>
                <a:cs typeface="Arial" panose="020B0604020202020204" pitchFamily="34" charset="0"/>
              </a:rPr>
              <a:t>首先将问题空间量化为有限数目的单元，形成一个空间网格结构，随后聚类在这些网格之间进行。</a:t>
            </a:r>
            <a:endParaRPr lang="en-US" altLang="zh-CN" sz="1400">
              <a:solidFill>
                <a:srgbClr val="000000"/>
              </a:solidFill>
              <a:latin typeface="宋体" panose="02010600030101010101" pitchFamily="2" charset="-122"/>
              <a:cs typeface="Arial" panose="020B0604020202020204" pitchFamily="34" charset="0"/>
            </a:endParaRPr>
          </a:p>
          <a:p>
            <a:pPr eaLnBrk="1" hangingPunct="1">
              <a:spcAft>
                <a:spcPts val="600"/>
              </a:spcAft>
              <a:buFont typeface="Arial" panose="020B0604020202020204" pitchFamily="34" charset="0"/>
              <a:buChar char="•"/>
            </a:pPr>
            <a:r>
              <a:rPr lang="zh-CN" altLang="en-US" sz="1400" b="1">
                <a:solidFill>
                  <a:srgbClr val="000000"/>
                </a:solidFill>
                <a:latin typeface="宋体" panose="02010600030101010101" pitchFamily="2" charset="-122"/>
                <a:cs typeface="Arial" panose="020B0604020202020204" pitchFamily="34" charset="0"/>
              </a:rPr>
              <a:t>典型算法：</a:t>
            </a:r>
            <a:r>
              <a:rPr lang="en-US" altLang="zh-CN" sz="1400">
                <a:solidFill>
                  <a:srgbClr val="000000"/>
                </a:solidFill>
                <a:latin typeface="Times New Roman" panose="02020603050405020304" pitchFamily="18" charset="0"/>
                <a:cs typeface="Times New Roman" panose="02020603050405020304" pitchFamily="18" charset="0"/>
              </a:rPr>
              <a:t>STING</a:t>
            </a:r>
            <a:r>
              <a:rPr lang="zh-CN" altLang="en-US" sz="1400">
                <a:solidFill>
                  <a:srgbClr val="000000"/>
                </a:solidFill>
                <a:latin typeface="宋体" panose="02010600030101010101" pitchFamily="2" charset="-122"/>
                <a:cs typeface="Arial" panose="020B0604020202020204" pitchFamily="34" charset="0"/>
              </a:rPr>
              <a:t>、</a:t>
            </a:r>
            <a:r>
              <a:rPr lang="en-US" altLang="zh-CN" sz="1400">
                <a:solidFill>
                  <a:srgbClr val="000000"/>
                </a:solidFill>
                <a:latin typeface="Times New Roman" panose="02020603050405020304" pitchFamily="18" charset="0"/>
                <a:cs typeface="Times New Roman" panose="02020603050405020304" pitchFamily="18" charset="0"/>
              </a:rPr>
              <a:t>WareCluster</a:t>
            </a:r>
            <a:r>
              <a:rPr lang="zh-CN" altLang="en-US" sz="1400">
                <a:solidFill>
                  <a:srgbClr val="000000"/>
                </a:solidFill>
                <a:latin typeface="宋体" panose="02010600030101010101" pitchFamily="2" charset="-122"/>
                <a:cs typeface="Arial" panose="020B0604020202020204" pitchFamily="34" charset="0"/>
              </a:rPr>
              <a:t>和</a:t>
            </a:r>
            <a:r>
              <a:rPr lang="en-US" altLang="zh-CN" sz="1400">
                <a:solidFill>
                  <a:srgbClr val="000000"/>
                </a:solidFill>
                <a:latin typeface="Times New Roman" panose="02020603050405020304" pitchFamily="18" charset="0"/>
                <a:cs typeface="Times New Roman" panose="02020603050405020304" pitchFamily="18" charset="0"/>
              </a:rPr>
              <a:t>CLIQUE</a:t>
            </a:r>
            <a:r>
              <a:rPr lang="zh-CN" altLang="en-US" sz="1400">
                <a:solidFill>
                  <a:srgbClr val="000000"/>
                </a:solidFill>
                <a:latin typeface="宋体" panose="02010600030101010101" pitchFamily="2" charset="-122"/>
                <a:cs typeface="Arial" panose="020B0604020202020204" pitchFamily="34" charset="0"/>
              </a:rPr>
              <a:t>等</a:t>
            </a:r>
            <a:r>
              <a:rPr lang="zh-CN" altLang="en-US" sz="1400">
                <a:solidFill>
                  <a:srgbClr val="000000"/>
                </a:solidFill>
                <a:cs typeface="Arial" panose="020B0604020202020204" pitchFamily="34" charset="0"/>
              </a:rPr>
              <a:t> 。</a:t>
            </a:r>
            <a:endParaRPr lang="zh-CN" altLang="en-US" sz="1400" b="1">
              <a:solidFill>
                <a:srgbClr val="000000"/>
              </a:solidFill>
              <a:latin typeface="宋体" panose="02010600030101010101" pitchFamily="2" charset="-122"/>
              <a:cs typeface="Arial" panose="020B0604020202020204" pitchFamily="34" charset="0"/>
            </a:endParaRPr>
          </a:p>
        </p:txBody>
      </p:sp>
      <p:sp>
        <p:nvSpPr>
          <p:cNvPr id="51" name="矩形 6">
            <a:extLst>
              <a:ext uri="{FF2B5EF4-FFF2-40B4-BE49-F238E27FC236}">
                <a16:creationId xmlns:a16="http://schemas.microsoft.com/office/drawing/2014/main" id="{BC219A57-8751-4064-B9EA-9FFB18B01EBA}"/>
              </a:ext>
            </a:extLst>
          </p:cNvPr>
          <p:cNvSpPr>
            <a:spLocks noChangeArrowheads="1"/>
          </p:cNvSpPr>
          <p:nvPr/>
        </p:nvSpPr>
        <p:spPr bwMode="auto">
          <a:xfrm>
            <a:off x="5594351" y="5378451"/>
            <a:ext cx="47736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1400">
                <a:solidFill>
                  <a:srgbClr val="000000"/>
                </a:solidFill>
                <a:latin typeface="宋体" panose="02010600030101010101" pitchFamily="2" charset="-122"/>
                <a:cs typeface="Arial" panose="020B0604020202020204" pitchFamily="34" charset="0"/>
              </a:rPr>
              <a:t>为每个簇假定一个模型，寻找数据对模型的最佳拟合。所基于的假设是：数据是根据潜在的概率分布生成的。</a:t>
            </a:r>
          </a:p>
          <a:p>
            <a:pPr eaLnBrk="1" hangingPunct="1">
              <a:buFont typeface="Arial" panose="020B0604020202020204" pitchFamily="34" charset="0"/>
              <a:buChar char="•"/>
            </a:pPr>
            <a:r>
              <a:rPr lang="zh-CN" altLang="en-US" sz="1400" b="1">
                <a:solidFill>
                  <a:srgbClr val="000000"/>
                </a:solidFill>
                <a:latin typeface="宋体" panose="02010600030101010101" pitchFamily="2" charset="-122"/>
                <a:cs typeface="Arial" panose="020B0604020202020204" pitchFamily="34" charset="0"/>
              </a:rPr>
              <a:t>典型算法：</a:t>
            </a:r>
            <a:r>
              <a:rPr lang="en-US" altLang="zh-CN" sz="1400">
                <a:solidFill>
                  <a:srgbClr val="000000"/>
                </a:solidFill>
                <a:latin typeface="Times New Roman" panose="02020603050405020304" pitchFamily="18" charset="0"/>
                <a:cs typeface="Times New Roman" panose="02020603050405020304" pitchFamily="18" charset="0"/>
              </a:rPr>
              <a:t>COBWEB</a:t>
            </a:r>
            <a:r>
              <a:rPr lang="zh-CN" altLang="en-US" sz="1400">
                <a:solidFill>
                  <a:srgbClr val="000000"/>
                </a:solidFill>
                <a:latin typeface="宋体" panose="02010600030101010101" pitchFamily="2" charset="-122"/>
                <a:cs typeface="Arial" panose="020B0604020202020204" pitchFamily="34" charset="0"/>
              </a:rPr>
              <a:t>和神经网络算法等。</a:t>
            </a:r>
            <a:endParaRPr lang="zh-CN"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930435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3FB41-AD6D-45C2-813A-8A738FF25A39}"/>
              </a:ext>
            </a:extLst>
          </p:cNvPr>
          <p:cNvSpPr>
            <a:spLocks noGrp="1"/>
          </p:cNvSpPr>
          <p:nvPr>
            <p:ph type="title"/>
          </p:nvPr>
        </p:nvSpPr>
        <p:spPr/>
        <p:txBody>
          <a:bodyPr/>
          <a:lstStyle/>
          <a:p>
            <a:r>
              <a:rPr lang="en-US" altLang="zh-CN" dirty="0"/>
              <a:t>K-Means</a:t>
            </a:r>
            <a:r>
              <a:rPr lang="zh-CN" altLang="en-US" dirty="0"/>
              <a:t>聚类</a:t>
            </a:r>
          </a:p>
        </p:txBody>
      </p:sp>
      <p:sp>
        <p:nvSpPr>
          <p:cNvPr id="3" name="灯片编号占位符 2">
            <a:extLst>
              <a:ext uri="{FF2B5EF4-FFF2-40B4-BE49-F238E27FC236}">
                <a16:creationId xmlns:a16="http://schemas.microsoft.com/office/drawing/2014/main" id="{0A93048E-D36E-4744-8226-73CAF348F98E}"/>
              </a:ext>
            </a:extLst>
          </p:cNvPr>
          <p:cNvSpPr>
            <a:spLocks noGrp="1"/>
          </p:cNvSpPr>
          <p:nvPr>
            <p:ph type="sldNum" sz="quarter" idx="12"/>
          </p:nvPr>
        </p:nvSpPr>
        <p:spPr/>
        <p:txBody>
          <a:bodyPr/>
          <a:lstStyle/>
          <a:p>
            <a:fld id="{E9982F2F-007C-48EF-ACAA-A879DE0C084A}" type="slidenum">
              <a:rPr lang="zh-CN" altLang="en-US" smtClean="0"/>
              <a:pPr/>
              <a:t>22</a:t>
            </a:fld>
            <a:endParaRPr lang="zh-CN" altLang="en-US" dirty="0"/>
          </a:p>
        </p:txBody>
      </p:sp>
      <p:sp>
        <p:nvSpPr>
          <p:cNvPr id="4" name="Slide Number Placeholder 3">
            <a:extLst>
              <a:ext uri="{FF2B5EF4-FFF2-40B4-BE49-F238E27FC236}">
                <a16:creationId xmlns:a16="http://schemas.microsoft.com/office/drawing/2014/main" id="{1DD5CB92-217C-4A92-8917-B2AE3F5CFCF6}"/>
              </a:ext>
            </a:extLst>
          </p:cNvPr>
          <p:cNvSpPr txBox="1">
            <a:spLocks noChangeArrowheads="1"/>
          </p:cNvSpPr>
          <p:nvPr/>
        </p:nvSpPr>
        <p:spPr bwMode="auto">
          <a:xfrm>
            <a:off x="5301055" y="6155787"/>
            <a:ext cx="14779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20000"/>
              </a:spcBef>
              <a:buFont typeface="Arial" panose="020B0604020202020204" pitchFamily="34" charset="0"/>
              <a:buChar char="•"/>
              <a:defRPr sz="2600">
                <a:solidFill>
                  <a:schemeClr val="tx2"/>
                </a:solidFill>
                <a:latin typeface="华文楷体" panose="02010600040101010101" pitchFamily="2" charset="-122"/>
                <a:ea typeface="华文楷体" panose="02010600040101010101" pitchFamily="2" charset="-122"/>
                <a:cs typeface="Arial" panose="020B0604020202020204" pitchFamily="34" charset="0"/>
              </a:defRPr>
            </a:lvl1pPr>
            <a:lvl2pPr indent="-274638">
              <a:spcBef>
                <a:spcPct val="20000"/>
              </a:spcBef>
              <a:buFont typeface="Arial" panose="020B0604020202020204" pitchFamily="34" charset="0"/>
              <a:buChar char="–"/>
              <a:defRPr sz="2400">
                <a:solidFill>
                  <a:schemeClr val="tx2"/>
                </a:solidFill>
                <a:latin typeface="华文楷体" panose="02010600040101010101" pitchFamily="2" charset="-122"/>
                <a:ea typeface="华文楷体" panose="02010600040101010101" pitchFamily="2" charset="-122"/>
                <a:cs typeface="Arial" panose="020B0604020202020204" pitchFamily="34" charset="0"/>
              </a:defRPr>
            </a:lvl2pPr>
            <a:lvl3pPr indent="-265113">
              <a:spcBef>
                <a:spcPct val="20000"/>
              </a:spcBef>
              <a:buFont typeface="Arial" panose="020B0604020202020204" pitchFamily="34" charset="0"/>
              <a:buChar char="•"/>
              <a:defRPr sz="2200">
                <a:solidFill>
                  <a:schemeClr val="tx2"/>
                </a:solidFill>
                <a:latin typeface="华文楷体" panose="02010600040101010101" pitchFamily="2" charset="-122"/>
                <a:ea typeface="华文楷体" panose="02010600040101010101" pitchFamily="2" charset="-122"/>
                <a:cs typeface="Arial" panose="020B0604020202020204" pitchFamily="34" charset="0"/>
              </a:defRPr>
            </a:lvl3pPr>
            <a:lvl4pPr indent="-273050">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4pPr>
            <a:lvl5pPr indent="-265113">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5pPr>
            <a:lvl6pPr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6pPr>
            <a:lvl7pPr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7pPr>
            <a:lvl8pPr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8pPr>
            <a:lvl9pPr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9pPr>
          </a:lstStyle>
          <a:p>
            <a:pPr algn="ctr">
              <a:lnSpc>
                <a:spcPct val="80000"/>
              </a:lnSpc>
              <a:spcBef>
                <a:spcPct val="0"/>
              </a:spcBef>
              <a:buFontTx/>
              <a:buNone/>
            </a:pPr>
            <a:fld id="{D4A449C1-629A-4A22-8D54-B4D08B241C2A}" type="slidenum">
              <a:rPr lang="zh-CN" altLang="en-US" sz="1000">
                <a:solidFill>
                  <a:srgbClr val="000000"/>
                </a:solidFill>
              </a:rPr>
              <a:pPr algn="ctr">
                <a:lnSpc>
                  <a:spcPct val="80000"/>
                </a:lnSpc>
                <a:spcBef>
                  <a:spcPct val="0"/>
                </a:spcBef>
                <a:buFontTx/>
                <a:buNone/>
              </a:pPr>
              <a:t>22</a:t>
            </a:fld>
            <a:endParaRPr lang="en-US" altLang="zh-CN" sz="1000">
              <a:solidFill>
                <a:srgbClr val="000000"/>
              </a:solidFill>
            </a:endParaRPr>
          </a:p>
        </p:txBody>
      </p:sp>
      <p:sp>
        <p:nvSpPr>
          <p:cNvPr id="5" name="Text Box 3">
            <a:extLst>
              <a:ext uri="{FF2B5EF4-FFF2-40B4-BE49-F238E27FC236}">
                <a16:creationId xmlns:a16="http://schemas.microsoft.com/office/drawing/2014/main" id="{14460958-A9DE-48D3-9589-1DA59771D4FF}"/>
              </a:ext>
            </a:extLst>
          </p:cNvPr>
          <p:cNvSpPr txBox="1">
            <a:spLocks noChangeArrowheads="1"/>
          </p:cNvSpPr>
          <p:nvPr/>
        </p:nvSpPr>
        <p:spPr bwMode="auto">
          <a:xfrm>
            <a:off x="2346718" y="4768311"/>
            <a:ext cx="713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zh-CN">
              <a:solidFill>
                <a:srgbClr val="000000"/>
              </a:solidFill>
              <a:ea typeface="宋体" panose="02010600030101010101" pitchFamily="2" charset="-122"/>
              <a:cs typeface="Arial" panose="020B0604020202020204" pitchFamily="34" charset="0"/>
            </a:endParaRPr>
          </a:p>
        </p:txBody>
      </p:sp>
      <p:pic>
        <p:nvPicPr>
          <p:cNvPr id="6" name="Picture 4">
            <a:extLst>
              <a:ext uri="{FF2B5EF4-FFF2-40B4-BE49-F238E27FC236}">
                <a16:creationId xmlns:a16="http://schemas.microsoft.com/office/drawing/2014/main" id="{BB2C42C1-C9D3-429F-B678-99BB92475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18" y="2212437"/>
            <a:ext cx="27146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5">
            <a:extLst>
              <a:ext uri="{FF2B5EF4-FFF2-40B4-BE49-F238E27FC236}">
                <a16:creationId xmlns:a16="http://schemas.microsoft.com/office/drawing/2014/main" id="{CFBD08DC-C8CD-44D4-90F9-471C28A27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806" y="2212437"/>
            <a:ext cx="27146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6">
            <a:extLst>
              <a:ext uri="{FF2B5EF4-FFF2-40B4-BE49-F238E27FC236}">
                <a16:creationId xmlns:a16="http://schemas.microsoft.com/office/drawing/2014/main" id="{41E51AD8-D259-4C77-A2DA-EC4E5F8E2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081" y="2212437"/>
            <a:ext cx="2713037"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7">
            <a:extLst>
              <a:ext uri="{FF2B5EF4-FFF2-40B4-BE49-F238E27FC236}">
                <a16:creationId xmlns:a16="http://schemas.microsoft.com/office/drawing/2014/main" id="{992720F3-76AA-4035-A1DE-C21931568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218" y="4319049"/>
            <a:ext cx="27146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8">
            <a:extLst>
              <a:ext uri="{FF2B5EF4-FFF2-40B4-BE49-F238E27FC236}">
                <a16:creationId xmlns:a16="http://schemas.microsoft.com/office/drawing/2014/main" id="{D8F35667-F058-4B77-A0FB-EA2D37D52B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706" y="4319049"/>
            <a:ext cx="271462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9">
            <a:extLst>
              <a:ext uri="{FF2B5EF4-FFF2-40B4-BE49-F238E27FC236}">
                <a16:creationId xmlns:a16="http://schemas.microsoft.com/office/drawing/2014/main" id="{79E5605F-48A1-4D35-B10F-025634FD7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9081" y="4319049"/>
            <a:ext cx="2713037"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21">
            <a:extLst>
              <a:ext uri="{FF2B5EF4-FFF2-40B4-BE49-F238E27FC236}">
                <a16:creationId xmlns:a16="http://schemas.microsoft.com/office/drawing/2014/main" id="{69696C97-8AE2-4AEF-82CA-04E1059BEA70}"/>
              </a:ext>
            </a:extLst>
          </p:cNvPr>
          <p:cNvSpPr/>
          <p:nvPr/>
        </p:nvSpPr>
        <p:spPr>
          <a:xfrm>
            <a:off x="8422080" y="1906049"/>
            <a:ext cx="2120900" cy="3167063"/>
          </a:xfrm>
          <a:prstGeom prst="rect">
            <a:avLst/>
          </a:prstGeom>
          <a:solidFill>
            <a:sysClr val="window" lastClr="FFFFFF"/>
          </a:solidFill>
          <a:ln w="25400" cap="flat" cmpd="sng" algn="ctr">
            <a:solidFill>
              <a:srgbClr val="4BACC6"/>
            </a:solidFill>
            <a:prstDash val="solid"/>
          </a:ln>
          <a:effectLst/>
        </p:spPr>
        <p:txBody>
          <a:bodyPr>
            <a:spAutoFit/>
          </a:bodyPr>
          <a:lstStyle/>
          <a:p>
            <a:pPr marL="342900" indent="-342900" eaLnBrk="1" fontAlgn="auto" hangingPunct="1">
              <a:spcBef>
                <a:spcPts val="0"/>
              </a:spcBef>
              <a:spcAft>
                <a:spcPts val="0"/>
              </a:spcAft>
              <a:buFont typeface="Wingdings" pitchFamily="2" charset="2"/>
              <a:buChar char="Ø"/>
              <a:defRPr/>
            </a:pPr>
            <a:endParaRPr lang="en-US" altLang="zh-CN" kern="0" dirty="0">
              <a:solidFill>
                <a:prstClr val="black"/>
              </a:solidFill>
              <a:latin typeface="华文细黑" pitchFamily="2" charset="-122"/>
              <a:ea typeface="华文细黑" pitchFamily="2" charset="-122"/>
              <a:cs typeface="Arial" charset="0"/>
            </a:endParaRPr>
          </a:p>
          <a:p>
            <a:pPr marL="342900" indent="-342900" eaLnBrk="1" fontAlgn="auto" hangingPunct="1">
              <a:spcBef>
                <a:spcPts val="0"/>
              </a:spcBef>
              <a:spcAft>
                <a:spcPts val="0"/>
              </a:spcAft>
              <a:buFont typeface="Wingdings" pitchFamily="2" charset="2"/>
              <a:buChar char="Ø"/>
              <a:defRPr/>
            </a:pPr>
            <a:endParaRPr lang="en-US" altLang="zh-CN" kern="0" dirty="0">
              <a:solidFill>
                <a:prstClr val="black"/>
              </a:solidFill>
              <a:latin typeface="华文细黑" pitchFamily="2" charset="-122"/>
              <a:ea typeface="华文细黑" pitchFamily="2" charset="-122"/>
              <a:cs typeface="Arial" charset="0"/>
            </a:endParaRPr>
          </a:p>
          <a:p>
            <a:pPr eaLnBrk="1" fontAlgn="auto" hangingPunct="1">
              <a:spcBef>
                <a:spcPts val="200"/>
              </a:spcBef>
              <a:spcAft>
                <a:spcPts val="200"/>
              </a:spcAft>
              <a:defRPr/>
            </a:pPr>
            <a:r>
              <a:rPr lang="zh-CN" altLang="en-US" sz="1200" kern="0" dirty="0">
                <a:solidFill>
                  <a:prstClr val="black"/>
                </a:solidFill>
                <a:latin typeface="华文楷体" panose="02010600040101010101" pitchFamily="2" charset="-122"/>
                <a:cs typeface="Arial" charset="0"/>
              </a:rPr>
              <a:t>        利用</a:t>
            </a:r>
            <a:r>
              <a:rPr lang="en-US" altLang="zh-CN" sz="1200" kern="0" dirty="0">
                <a:solidFill>
                  <a:prstClr val="black"/>
                </a:solidFill>
                <a:latin typeface="华文楷体" panose="02010600040101010101" pitchFamily="2" charset="-122"/>
                <a:cs typeface="Arial" charset="0"/>
              </a:rPr>
              <a:t>K-means</a:t>
            </a:r>
            <a:r>
              <a:rPr lang="zh-CN" altLang="en-US" sz="1200" kern="0" dirty="0">
                <a:solidFill>
                  <a:prstClr val="black"/>
                </a:solidFill>
                <a:latin typeface="华文楷体" panose="02010600040101010101" pitchFamily="2" charset="-122"/>
                <a:cs typeface="Arial" charset="0"/>
              </a:rPr>
              <a:t>聚类算法，把原始数据聚成三个不同的簇的应用实例如左图示（</a:t>
            </a:r>
            <a:r>
              <a:rPr lang="en-US" altLang="zh-CN" sz="1200" kern="0" dirty="0">
                <a:solidFill>
                  <a:prstClr val="black"/>
                </a:solidFill>
                <a:latin typeface="华文楷体" panose="02010600040101010101" pitchFamily="2" charset="-122"/>
                <a:cs typeface="Arial" charset="0"/>
              </a:rPr>
              <a:t>K=3</a:t>
            </a:r>
            <a:r>
              <a:rPr lang="zh-CN" altLang="en-US" sz="1200" kern="0" dirty="0">
                <a:solidFill>
                  <a:prstClr val="black"/>
                </a:solidFill>
                <a:latin typeface="华文楷体" panose="02010600040101010101" pitchFamily="2" charset="-122"/>
                <a:cs typeface="Arial" charset="0"/>
              </a:rPr>
              <a:t>）</a:t>
            </a:r>
            <a:r>
              <a:rPr lang="zh-CN" altLang="en-US" sz="1200" kern="0" dirty="0">
                <a:solidFill>
                  <a:prstClr val="black"/>
                </a:solidFill>
                <a:latin typeface="华文细黑" pitchFamily="2" charset="-122"/>
                <a:ea typeface="华文细黑" pitchFamily="2" charset="-122"/>
                <a:cs typeface="Arial" charset="0"/>
              </a:rPr>
              <a:t>。</a:t>
            </a:r>
            <a:endParaRPr lang="en-US" altLang="zh-CN" sz="1200" kern="0" dirty="0">
              <a:solidFill>
                <a:prstClr val="black"/>
              </a:solidFill>
              <a:latin typeface="华文细黑" pitchFamily="2" charset="-122"/>
              <a:ea typeface="华文细黑" pitchFamily="2" charset="-122"/>
              <a:cs typeface="Arial" charset="0"/>
            </a:endParaRPr>
          </a:p>
          <a:p>
            <a:pPr eaLnBrk="1" fontAlgn="auto" hangingPunct="1">
              <a:spcBef>
                <a:spcPts val="200"/>
              </a:spcBef>
              <a:spcAft>
                <a:spcPts val="200"/>
              </a:spcAft>
              <a:defRPr/>
            </a:pPr>
            <a:r>
              <a:rPr lang="zh-CN" altLang="en-US" sz="1200" b="1" kern="0" dirty="0">
                <a:solidFill>
                  <a:prstClr val="black"/>
                </a:solidFill>
                <a:latin typeface="华文楷体" panose="02010600040101010101" pitchFamily="2" charset="-122"/>
                <a:cs typeface="Arial" charset="0"/>
              </a:rPr>
              <a:t>基本思路</a:t>
            </a:r>
            <a:r>
              <a:rPr lang="zh-CN" altLang="en-US" sz="1200" kern="0" dirty="0">
                <a:solidFill>
                  <a:prstClr val="black"/>
                </a:solidFill>
                <a:latin typeface="华文楷体" panose="02010600040101010101" pitchFamily="2" charset="-122"/>
                <a:cs typeface="Arial" charset="0"/>
              </a:rPr>
              <a:t>：</a:t>
            </a:r>
            <a:endParaRPr lang="en-US" altLang="zh-CN" sz="1200" kern="0" dirty="0">
              <a:solidFill>
                <a:prstClr val="black"/>
              </a:solidFill>
              <a:latin typeface="华文楷体" panose="02010600040101010101" pitchFamily="2" charset="-122"/>
              <a:cs typeface="Arial" charset="0"/>
            </a:endParaRPr>
          </a:p>
          <a:p>
            <a:pPr eaLnBrk="1" hangingPunct="1">
              <a:lnSpc>
                <a:spcPct val="90000"/>
              </a:lnSpc>
              <a:buFont typeface="Wingdings" pitchFamily="2" charset="2"/>
              <a:buNone/>
              <a:defRPr/>
            </a:pPr>
            <a:r>
              <a:rPr lang="zh-CN" altLang="en-US" sz="1200" dirty="0">
                <a:solidFill>
                  <a:prstClr val="black"/>
                </a:solidFill>
                <a:latin typeface="Arial" charset="0"/>
                <a:cs typeface="Arial" charset="0"/>
              </a:rPr>
              <a:t>（</a:t>
            </a:r>
            <a:r>
              <a:rPr lang="en-US" altLang="zh-CN" sz="1200" dirty="0">
                <a:solidFill>
                  <a:prstClr val="black"/>
                </a:solidFill>
                <a:latin typeface="Arial" charset="0"/>
                <a:cs typeface="Arial" charset="0"/>
              </a:rPr>
              <a:t>1</a:t>
            </a:r>
            <a:r>
              <a:rPr lang="zh-CN" altLang="en-US" sz="1200" dirty="0">
                <a:solidFill>
                  <a:prstClr val="black"/>
                </a:solidFill>
                <a:latin typeface="Arial" charset="0"/>
                <a:cs typeface="Arial" charset="0"/>
              </a:rPr>
              <a:t>）首先，随机选择</a:t>
            </a:r>
            <a:r>
              <a:rPr lang="en-US" altLang="zh-CN" sz="1200" dirty="0">
                <a:solidFill>
                  <a:prstClr val="black"/>
                </a:solidFill>
                <a:latin typeface="Arial" charset="0"/>
                <a:cs typeface="Arial" charset="0"/>
              </a:rPr>
              <a:t>k</a:t>
            </a:r>
            <a:r>
              <a:rPr lang="zh-CN" altLang="en-US" sz="1200" dirty="0">
                <a:solidFill>
                  <a:prstClr val="black"/>
                </a:solidFill>
                <a:latin typeface="Arial" charset="0"/>
                <a:cs typeface="Arial" charset="0"/>
              </a:rPr>
              <a:t>个数据点做为聚类中心；</a:t>
            </a:r>
          </a:p>
          <a:p>
            <a:pPr eaLnBrk="1" hangingPunct="1">
              <a:lnSpc>
                <a:spcPct val="90000"/>
              </a:lnSpc>
              <a:buFont typeface="Wingdings" pitchFamily="2" charset="2"/>
              <a:buNone/>
              <a:defRPr/>
            </a:pPr>
            <a:endParaRPr lang="zh-CN" altLang="en-US" sz="1200" dirty="0">
              <a:solidFill>
                <a:prstClr val="black"/>
              </a:solidFill>
              <a:latin typeface="Arial" charset="0"/>
              <a:cs typeface="Arial" charset="0"/>
            </a:endParaRPr>
          </a:p>
          <a:p>
            <a:pPr eaLnBrk="1" hangingPunct="1">
              <a:lnSpc>
                <a:spcPct val="90000"/>
              </a:lnSpc>
              <a:buFont typeface="Wingdings" pitchFamily="2" charset="2"/>
              <a:buNone/>
              <a:defRPr/>
            </a:pPr>
            <a:r>
              <a:rPr lang="zh-CN" altLang="en-US" sz="1200" dirty="0">
                <a:solidFill>
                  <a:prstClr val="black"/>
                </a:solidFill>
                <a:latin typeface="Arial" charset="0"/>
                <a:cs typeface="Arial" charset="0"/>
              </a:rPr>
              <a:t>（</a:t>
            </a:r>
            <a:r>
              <a:rPr lang="en-US" altLang="zh-CN" sz="1200" dirty="0">
                <a:solidFill>
                  <a:prstClr val="black"/>
                </a:solidFill>
                <a:latin typeface="Arial" charset="0"/>
                <a:cs typeface="Arial" charset="0"/>
              </a:rPr>
              <a:t>2</a:t>
            </a:r>
            <a:r>
              <a:rPr lang="zh-CN" altLang="en-US" sz="1200" dirty="0">
                <a:solidFill>
                  <a:prstClr val="black"/>
                </a:solidFill>
                <a:latin typeface="Arial" charset="0"/>
                <a:cs typeface="Arial" charset="0"/>
              </a:rPr>
              <a:t>）然后，计算其它点到这些聚类中心点的距离，通过对簇中距离平均值的计算，不断改变这些聚类中心的位置，直到这些聚类中心不再变化为止。</a:t>
            </a:r>
            <a:endParaRPr lang="en-US" altLang="zh-CN" sz="1200" kern="0" dirty="0">
              <a:solidFill>
                <a:prstClr val="black"/>
              </a:solidFill>
              <a:latin typeface="华文细黑" pitchFamily="2" charset="-122"/>
              <a:ea typeface="华文细黑" pitchFamily="2" charset="-122"/>
              <a:cs typeface="华文细黑"/>
            </a:endParaRPr>
          </a:p>
        </p:txBody>
      </p:sp>
      <p:sp>
        <p:nvSpPr>
          <p:cNvPr id="13" name="Rectangle 22">
            <a:extLst>
              <a:ext uri="{FF2B5EF4-FFF2-40B4-BE49-F238E27FC236}">
                <a16:creationId xmlns:a16="http://schemas.microsoft.com/office/drawing/2014/main" id="{E25E3C2B-E4FD-44E7-A40D-45B421EBBBA4}"/>
              </a:ext>
            </a:extLst>
          </p:cNvPr>
          <p:cNvSpPr/>
          <p:nvPr/>
        </p:nvSpPr>
        <p:spPr>
          <a:xfrm>
            <a:off x="8422080" y="1958437"/>
            <a:ext cx="2120900" cy="441325"/>
          </a:xfrm>
          <a:prstGeom prst="rect">
            <a:avLst/>
          </a:prstGeom>
          <a:solidFill>
            <a:srgbClr val="4F81BD">
              <a:lumMod val="75000"/>
              <a:alpha val="15000"/>
            </a:srgbClr>
          </a:solidFill>
          <a:ln w="25400" cap="flat" cmpd="sng" algn="ctr">
            <a:noFill/>
            <a:prstDash val="dash"/>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a:solidFill>
                  <a:srgbClr val="0D0D0D"/>
                </a:solidFill>
                <a:latin typeface="华文楷体" panose="02010600040101010101" pitchFamily="2" charset="-122"/>
                <a:cs typeface="Arial" panose="020B0604020202020204" pitchFamily="34" charset="0"/>
              </a:rPr>
              <a:t>应用实例</a:t>
            </a:r>
            <a:endParaRPr lang="zh-CN" altLang="en-US" sz="1200">
              <a:solidFill>
                <a:srgbClr val="0D0D0D"/>
              </a:solidFill>
              <a:cs typeface="Arial" panose="020B0604020202020204" pitchFamily="34" charset="0"/>
            </a:endParaRPr>
          </a:p>
        </p:txBody>
      </p:sp>
      <p:sp>
        <p:nvSpPr>
          <p:cNvPr id="14" name="矩形 1">
            <a:extLst>
              <a:ext uri="{FF2B5EF4-FFF2-40B4-BE49-F238E27FC236}">
                <a16:creationId xmlns:a16="http://schemas.microsoft.com/office/drawing/2014/main" id="{F971B307-06AC-48BD-BFDD-D0513F56261A}"/>
              </a:ext>
            </a:extLst>
          </p:cNvPr>
          <p:cNvSpPr>
            <a:spLocks noChangeArrowheads="1"/>
          </p:cNvSpPr>
          <p:nvPr/>
        </p:nvSpPr>
        <p:spPr bwMode="auto">
          <a:xfrm>
            <a:off x="1824431" y="697961"/>
            <a:ext cx="857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a:solidFill>
                  <a:srgbClr val="000000"/>
                </a:solidFill>
                <a:cs typeface="Arial" panose="020B0604020202020204" pitchFamily="34" charset="0"/>
              </a:rPr>
              <a:t>        K-Means</a:t>
            </a:r>
            <a:r>
              <a:rPr lang="zh-CN" altLang="en-US">
                <a:solidFill>
                  <a:srgbClr val="000000"/>
                </a:solidFill>
                <a:cs typeface="Arial" panose="020B0604020202020204" pitchFamily="34" charset="0"/>
              </a:rPr>
              <a:t>算法，也被称为</a:t>
            </a:r>
            <a:r>
              <a:rPr lang="en-US" altLang="zh-CN">
                <a:solidFill>
                  <a:srgbClr val="000000"/>
                </a:solidFill>
                <a:cs typeface="Arial" panose="020B0604020202020204" pitchFamily="34" charset="0"/>
              </a:rPr>
              <a:t>K-</a:t>
            </a:r>
            <a:r>
              <a:rPr lang="zh-CN" altLang="en-US">
                <a:solidFill>
                  <a:srgbClr val="000000"/>
                </a:solidFill>
                <a:cs typeface="Arial" panose="020B0604020202020204" pitchFamily="34" charset="0"/>
              </a:rPr>
              <a:t>平均或</a:t>
            </a:r>
            <a:r>
              <a:rPr lang="en-US" altLang="zh-CN">
                <a:solidFill>
                  <a:srgbClr val="000000"/>
                </a:solidFill>
                <a:cs typeface="Arial" panose="020B0604020202020204" pitchFamily="34" charset="0"/>
              </a:rPr>
              <a:t>K-</a:t>
            </a:r>
            <a:r>
              <a:rPr lang="zh-CN" altLang="en-US">
                <a:solidFill>
                  <a:srgbClr val="000000"/>
                </a:solidFill>
                <a:cs typeface="Arial" panose="020B0604020202020204" pitchFamily="34" charset="0"/>
              </a:rPr>
              <a:t>均值，是一种得到最广泛使用的聚类算法。主要思想是：首先将各个聚类子集内的所有数据样本的均值作为该聚类的代表点，然后把每个数据点划分到最近的类别中，使得评价聚类性能的准则函数达到最优，从而使同一个类中的对象相似度较高，而不同类之间的对象的相似度较小。</a:t>
            </a:r>
          </a:p>
        </p:txBody>
      </p:sp>
    </p:spTree>
    <p:extLst>
      <p:ext uri="{BB962C8B-B14F-4D97-AF65-F5344CB8AC3E}">
        <p14:creationId xmlns:p14="http://schemas.microsoft.com/office/powerpoint/2010/main" val="333833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36721E-2FD8-4646-9838-CF87DCB16527}"/>
              </a:ext>
            </a:extLst>
          </p:cNvPr>
          <p:cNvSpPr>
            <a:spLocks noGrp="1"/>
          </p:cNvSpPr>
          <p:nvPr>
            <p:ph type="title"/>
          </p:nvPr>
        </p:nvSpPr>
        <p:spPr/>
        <p:txBody>
          <a:bodyPr/>
          <a:lstStyle/>
          <a:p>
            <a:r>
              <a:rPr lang="zh-CN" altLang="en-US" dirty="0"/>
              <a:t>聚类模型评估</a:t>
            </a:r>
          </a:p>
        </p:txBody>
      </p:sp>
      <p:sp>
        <p:nvSpPr>
          <p:cNvPr id="3" name="灯片编号占位符 2">
            <a:extLst>
              <a:ext uri="{FF2B5EF4-FFF2-40B4-BE49-F238E27FC236}">
                <a16:creationId xmlns:a16="http://schemas.microsoft.com/office/drawing/2014/main" id="{ABCB5029-5C8A-4595-8D73-8DAF4464D8FD}"/>
              </a:ext>
            </a:extLst>
          </p:cNvPr>
          <p:cNvSpPr>
            <a:spLocks noGrp="1"/>
          </p:cNvSpPr>
          <p:nvPr>
            <p:ph type="sldNum" sz="quarter" idx="12"/>
          </p:nvPr>
        </p:nvSpPr>
        <p:spPr/>
        <p:txBody>
          <a:bodyPr/>
          <a:lstStyle/>
          <a:p>
            <a:fld id="{E9982F2F-007C-48EF-ACAA-A879DE0C084A}" type="slidenum">
              <a:rPr lang="zh-CN" altLang="en-US" smtClean="0"/>
              <a:pPr/>
              <a:t>23</a:t>
            </a:fld>
            <a:endParaRPr lang="zh-CN" altLang="en-US" dirty="0"/>
          </a:p>
        </p:txBody>
      </p:sp>
      <p:sp>
        <p:nvSpPr>
          <p:cNvPr id="4" name="圆角矩形 4">
            <a:extLst>
              <a:ext uri="{FF2B5EF4-FFF2-40B4-BE49-F238E27FC236}">
                <a16:creationId xmlns:a16="http://schemas.microsoft.com/office/drawing/2014/main" id="{B8B3DDD5-316F-48E9-9669-38BB1728F5B9}"/>
              </a:ext>
            </a:extLst>
          </p:cNvPr>
          <p:cNvSpPr/>
          <p:nvPr/>
        </p:nvSpPr>
        <p:spPr>
          <a:xfrm>
            <a:off x="1959589" y="698893"/>
            <a:ext cx="1392071" cy="380281"/>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sz="1400" dirty="0">
                <a:solidFill>
                  <a:prstClr val="white"/>
                </a:solidFill>
              </a:rPr>
              <a:t>聚类</a:t>
            </a:r>
            <a:endParaRPr lang="en-US" altLang="zh-CN" sz="1400" dirty="0">
              <a:solidFill>
                <a:prstClr val="white"/>
              </a:solidFill>
            </a:endParaRPr>
          </a:p>
        </p:txBody>
      </p:sp>
      <p:graphicFrame>
        <p:nvGraphicFramePr>
          <p:cNvPr id="5" name="表格 4">
            <a:extLst>
              <a:ext uri="{FF2B5EF4-FFF2-40B4-BE49-F238E27FC236}">
                <a16:creationId xmlns:a16="http://schemas.microsoft.com/office/drawing/2014/main" id="{45214F18-6AD0-4682-8722-C1A4F78C0D5B}"/>
              </a:ext>
            </a:extLst>
          </p:cNvPr>
          <p:cNvGraphicFramePr>
            <a:graphicFrameLocks noGrp="1"/>
          </p:cNvGraphicFramePr>
          <p:nvPr>
            <p:extLst>
              <p:ext uri="{D42A27DB-BD31-4B8C-83A1-F6EECF244321}">
                <p14:modId xmlns:p14="http://schemas.microsoft.com/office/powerpoint/2010/main" val="2112504621"/>
              </p:ext>
            </p:extLst>
          </p:nvPr>
        </p:nvGraphicFramePr>
        <p:xfrm>
          <a:off x="2281239" y="1222049"/>
          <a:ext cx="7318375" cy="5035549"/>
        </p:xfrm>
        <a:graphic>
          <a:graphicData uri="http://schemas.openxmlformats.org/drawingml/2006/table">
            <a:tbl>
              <a:tblPr firstRow="1" bandRow="1">
                <a:tableStyleId>{5C22544A-7EE6-4342-B048-85BDC9FD1C3A}</a:tableStyleId>
              </a:tblPr>
              <a:tblGrid>
                <a:gridCol w="1232620">
                  <a:extLst>
                    <a:ext uri="{9D8B030D-6E8A-4147-A177-3AD203B41FA5}">
                      <a16:colId xmlns:a16="http://schemas.microsoft.com/office/drawing/2014/main" val="20000"/>
                    </a:ext>
                  </a:extLst>
                </a:gridCol>
                <a:gridCol w="1528262">
                  <a:extLst>
                    <a:ext uri="{9D8B030D-6E8A-4147-A177-3AD203B41FA5}">
                      <a16:colId xmlns:a16="http://schemas.microsoft.com/office/drawing/2014/main" val="20001"/>
                    </a:ext>
                  </a:extLst>
                </a:gridCol>
                <a:gridCol w="2169585">
                  <a:extLst>
                    <a:ext uri="{9D8B030D-6E8A-4147-A177-3AD203B41FA5}">
                      <a16:colId xmlns:a16="http://schemas.microsoft.com/office/drawing/2014/main" val="20002"/>
                    </a:ext>
                  </a:extLst>
                </a:gridCol>
                <a:gridCol w="2387908">
                  <a:extLst>
                    <a:ext uri="{9D8B030D-6E8A-4147-A177-3AD203B41FA5}">
                      <a16:colId xmlns:a16="http://schemas.microsoft.com/office/drawing/2014/main" val="20003"/>
                    </a:ext>
                  </a:extLst>
                </a:gridCol>
              </a:tblGrid>
              <a:tr h="333315">
                <a:tc>
                  <a:txBody>
                    <a:bodyPr/>
                    <a:lstStyle/>
                    <a:p>
                      <a:pPr algn="ctr"/>
                      <a:r>
                        <a:rPr lang="zh-CN" altLang="en-US" sz="1400" dirty="0"/>
                        <a:t>评估指标</a:t>
                      </a:r>
                    </a:p>
                  </a:txBody>
                  <a:tcPr marL="91423" marR="91423" marT="45716" marB="45716" anchor="ctr"/>
                </a:tc>
                <a:tc>
                  <a:txBody>
                    <a:bodyPr/>
                    <a:lstStyle/>
                    <a:p>
                      <a:pPr algn="ctr"/>
                      <a:r>
                        <a:rPr lang="zh-CN" altLang="en-US" sz="1400" dirty="0"/>
                        <a:t>公式定义</a:t>
                      </a:r>
                    </a:p>
                  </a:txBody>
                  <a:tcPr marL="91423" marR="91423" marT="45716" marB="45716" anchor="ctr"/>
                </a:tc>
                <a:tc gridSpan="2">
                  <a:txBody>
                    <a:bodyPr/>
                    <a:lstStyle/>
                    <a:p>
                      <a:pPr algn="ctr"/>
                      <a:r>
                        <a:rPr lang="zh-CN" altLang="en-US" sz="1400" dirty="0"/>
                        <a:t>图示定义</a:t>
                      </a:r>
                    </a:p>
                  </a:txBody>
                  <a:tcPr marL="91423" marR="91423" marT="45716" marB="45716" anchor="ctr"/>
                </a:tc>
                <a:tc hMerge="1">
                  <a:txBody>
                    <a:bodyPr/>
                    <a:lstStyle/>
                    <a:p>
                      <a:endParaRPr lang="zh-CN" altLang="en-US" dirty="0"/>
                    </a:p>
                  </a:txBody>
                  <a:tcPr/>
                </a:tc>
                <a:extLst>
                  <a:ext uri="{0D108BD9-81ED-4DB2-BD59-A6C34878D82A}">
                    <a16:rowId xmlns:a16="http://schemas.microsoft.com/office/drawing/2014/main" val="10000"/>
                  </a:ext>
                </a:extLst>
              </a:tr>
              <a:tr h="882618">
                <a:tc>
                  <a:txBody>
                    <a:bodyPr/>
                    <a:lstStyle/>
                    <a:p>
                      <a:pPr algn="ctr"/>
                      <a:r>
                        <a:rPr lang="zh-CN" altLang="en-US" sz="1400" dirty="0"/>
                        <a:t>凝聚度</a:t>
                      </a:r>
                    </a:p>
                  </a:txBody>
                  <a:tcPr marL="91423" marR="91423" marT="45716" marB="45716" anchor="ctr">
                    <a:solidFill>
                      <a:srgbClr val="00BBEE"/>
                    </a:solidFill>
                  </a:tcPr>
                </a:tc>
                <a:tc>
                  <a:txBody>
                    <a:bodyPr/>
                    <a:lstStyle/>
                    <a:p>
                      <a:pPr algn="ctr"/>
                      <a:r>
                        <a:rPr lang="zh-CN" altLang="en-US" sz="1400" dirty="0"/>
                        <a:t>衡量一个族内对象凝聚情况</a:t>
                      </a:r>
                    </a:p>
                  </a:txBody>
                  <a:tcPr marL="91423" marR="91423" marT="45716" marB="45716" anchor="ctr"/>
                </a:tc>
                <a:tc>
                  <a:txBody>
                    <a:bodyPr/>
                    <a:lstStyle/>
                    <a:p>
                      <a:pPr algn="ctr"/>
                      <a:endParaRPr lang="zh-CN" altLang="en-US" sz="1400" dirty="0"/>
                    </a:p>
                  </a:txBody>
                  <a:tcPr marL="91423" marR="91423" marT="45716" marB="45716" anchor="ctr"/>
                </a:tc>
                <a:tc>
                  <a:txBody>
                    <a:bodyPr/>
                    <a:lstStyle/>
                    <a:p>
                      <a:pPr algn="ctr"/>
                      <a:endParaRPr lang="zh-CN" altLang="en-US" sz="1400" dirty="0"/>
                    </a:p>
                  </a:txBody>
                  <a:tcPr marL="91423" marR="91423" marT="45716" marB="45716" anchor="ctr"/>
                </a:tc>
                <a:extLst>
                  <a:ext uri="{0D108BD9-81ED-4DB2-BD59-A6C34878D82A}">
                    <a16:rowId xmlns:a16="http://schemas.microsoft.com/office/drawing/2014/main" val="10001"/>
                  </a:ext>
                </a:extLst>
              </a:tr>
              <a:tr h="954904">
                <a:tc>
                  <a:txBody>
                    <a:bodyPr/>
                    <a:lstStyle/>
                    <a:p>
                      <a:pPr algn="ctr"/>
                      <a:r>
                        <a:rPr lang="zh-CN" altLang="en-US" sz="1400" dirty="0"/>
                        <a:t>分离度</a:t>
                      </a:r>
                    </a:p>
                  </a:txBody>
                  <a:tcPr marL="91423" marR="91423" marT="45716" marB="45716" anchor="ctr">
                    <a:solidFill>
                      <a:srgbClr val="00BBEE"/>
                    </a:solidFill>
                  </a:tcPr>
                </a:tc>
                <a:tc>
                  <a:txBody>
                    <a:bodyPr/>
                    <a:lstStyle/>
                    <a:p>
                      <a:pPr algn="ctr"/>
                      <a:r>
                        <a:rPr lang="zh-CN" altLang="en-US" sz="1400" dirty="0"/>
                        <a:t>衡量族与族之间的差异</a:t>
                      </a:r>
                    </a:p>
                  </a:txBody>
                  <a:tcPr marL="91423" marR="91423" marT="45716" marB="45716" anchor="ctr"/>
                </a:tc>
                <a:tc>
                  <a:txBody>
                    <a:bodyPr/>
                    <a:lstStyle/>
                    <a:p>
                      <a:pPr algn="ctr"/>
                      <a:endParaRPr lang="zh-CN" altLang="en-US" sz="1400" dirty="0"/>
                    </a:p>
                  </a:txBody>
                  <a:tcPr marL="91423" marR="91423" marT="45716" marB="45716" anchor="ctr"/>
                </a:tc>
                <a:tc>
                  <a:txBody>
                    <a:bodyPr/>
                    <a:lstStyle/>
                    <a:p>
                      <a:pPr algn="ctr"/>
                      <a:endParaRPr lang="zh-CN" altLang="en-US" sz="1400" dirty="0"/>
                    </a:p>
                  </a:txBody>
                  <a:tcPr marL="91423" marR="91423" marT="45716" marB="45716" anchor="ctr"/>
                </a:tc>
                <a:extLst>
                  <a:ext uri="{0D108BD9-81ED-4DB2-BD59-A6C34878D82A}">
                    <a16:rowId xmlns:a16="http://schemas.microsoft.com/office/drawing/2014/main" val="10002"/>
                  </a:ext>
                </a:extLst>
              </a:tr>
              <a:tr h="954904">
                <a:tc>
                  <a:txBody>
                    <a:bodyPr/>
                    <a:lstStyle/>
                    <a:p>
                      <a:pPr algn="ctr"/>
                      <a:r>
                        <a:rPr lang="zh-CN" altLang="en-US" sz="1400" dirty="0"/>
                        <a:t>轮廓系数</a:t>
                      </a:r>
                    </a:p>
                  </a:txBody>
                  <a:tcPr marL="91423" marR="91423" marT="45716" marB="45716" anchor="ctr">
                    <a:solidFill>
                      <a:srgbClr val="00BBEE"/>
                    </a:solidFill>
                  </a:tcPr>
                </a:tc>
                <a:tc>
                  <a:txBody>
                    <a:bodyPr/>
                    <a:lstStyle/>
                    <a:p>
                      <a:pPr algn="ctr"/>
                      <a:r>
                        <a:rPr lang="zh-CN" altLang="en-US" sz="1400" dirty="0"/>
                        <a:t>综合了凝聚度和分离度</a:t>
                      </a:r>
                    </a:p>
                  </a:txBody>
                  <a:tcPr marL="91423" marR="91423" marT="45716" marB="45716" anchor="ctr"/>
                </a:tc>
                <a:tc gridSpan="2">
                  <a:txBody>
                    <a:bodyPr/>
                    <a:lstStyle/>
                    <a:p>
                      <a:pPr algn="ctr"/>
                      <a:endParaRPr lang="zh-CN" altLang="en-US" sz="1400" dirty="0"/>
                    </a:p>
                  </a:txBody>
                  <a:tcPr marL="91423" marR="91423" marT="45716" marB="45716" anchor="ctr"/>
                </a:tc>
                <a:tc hMerge="1">
                  <a:txBody>
                    <a:bodyPr/>
                    <a:lstStyle/>
                    <a:p>
                      <a:pPr algn="ctr"/>
                      <a:endParaRPr lang="zh-CN" altLang="en-US" dirty="0"/>
                    </a:p>
                  </a:txBody>
                  <a:tcPr anchor="ctr"/>
                </a:tc>
                <a:extLst>
                  <a:ext uri="{0D108BD9-81ED-4DB2-BD59-A6C34878D82A}">
                    <a16:rowId xmlns:a16="http://schemas.microsoft.com/office/drawing/2014/main" val="10003"/>
                  </a:ext>
                </a:extLst>
              </a:tr>
              <a:tr h="954904">
                <a:tc>
                  <a:txBody>
                    <a:bodyPr/>
                    <a:lstStyle/>
                    <a:p>
                      <a:pPr algn="ctr"/>
                      <a:r>
                        <a:rPr lang="zh-CN" altLang="en-US" sz="1400" dirty="0"/>
                        <a:t>相似度矩阵</a:t>
                      </a:r>
                    </a:p>
                  </a:txBody>
                  <a:tcPr marL="91423" marR="91423" marT="45716" marB="45716" anchor="ctr">
                    <a:solidFill>
                      <a:srgbClr val="00BBEE"/>
                    </a:solidFill>
                  </a:tcPr>
                </a:tc>
                <a:tc>
                  <a:txBody>
                    <a:bodyPr/>
                    <a:lstStyle/>
                    <a:p>
                      <a:pPr algn="ctr"/>
                      <a:r>
                        <a:rPr lang="zh-CN" altLang="en-US" sz="1400" dirty="0"/>
                        <a:t>通过与理想相似矩阵比较，看聚类效果</a:t>
                      </a:r>
                    </a:p>
                  </a:txBody>
                  <a:tcPr marL="91423" marR="91423" marT="45716" marB="45716" anchor="ctr"/>
                </a:tc>
                <a:tc gridSpan="2">
                  <a:txBody>
                    <a:bodyPr/>
                    <a:lstStyle/>
                    <a:p>
                      <a:pPr algn="ctr"/>
                      <a:endParaRPr lang="zh-CN" altLang="en-US" sz="1400" dirty="0"/>
                    </a:p>
                  </a:txBody>
                  <a:tcPr marL="91423" marR="91423" marT="45716" marB="45716" anchor="ctr"/>
                </a:tc>
                <a:tc hMerge="1">
                  <a:txBody>
                    <a:bodyPr/>
                    <a:lstStyle/>
                    <a:p>
                      <a:pPr algn="ctr"/>
                      <a:endParaRPr lang="zh-CN" altLang="en-US" dirty="0"/>
                    </a:p>
                  </a:txBody>
                  <a:tcPr anchor="ctr"/>
                </a:tc>
                <a:extLst>
                  <a:ext uri="{0D108BD9-81ED-4DB2-BD59-A6C34878D82A}">
                    <a16:rowId xmlns:a16="http://schemas.microsoft.com/office/drawing/2014/main" val="10004"/>
                  </a:ext>
                </a:extLst>
              </a:tr>
              <a:tr h="954904">
                <a:tc>
                  <a:txBody>
                    <a:bodyPr/>
                    <a:lstStyle/>
                    <a:p>
                      <a:pPr algn="ctr"/>
                      <a:r>
                        <a:rPr lang="zh-CN" altLang="en-US" sz="1400" dirty="0"/>
                        <a:t>共性分类相关系数</a:t>
                      </a:r>
                    </a:p>
                  </a:txBody>
                  <a:tcPr marL="91423" marR="91423" marT="45716" marB="45716" anchor="ctr">
                    <a:solidFill>
                      <a:srgbClr val="00BBEE"/>
                    </a:solidFill>
                  </a:tcPr>
                </a:tc>
                <a:tc gridSpan="3">
                  <a:txBody>
                    <a:bodyPr/>
                    <a:lstStyle/>
                    <a:p>
                      <a:pPr algn="ctr"/>
                      <a:r>
                        <a:rPr lang="zh-CN" altLang="en-US" sz="1400" dirty="0"/>
                        <a:t>衡量共性分类矩阵与原相异度矩阵之间的相关度，用以评估哪种层次聚类方法最好。</a:t>
                      </a:r>
                    </a:p>
                  </a:txBody>
                  <a:tcPr marL="91423" marR="91423" marT="45716" marB="45716" anchor="ctr"/>
                </a:tc>
                <a:tc hMerge="1">
                  <a:txBody>
                    <a:bodyPr/>
                    <a:lstStyle/>
                    <a:p>
                      <a:pPr algn="ctr"/>
                      <a:endParaRPr lang="zh-CN" altLang="en-US" dirty="0"/>
                    </a:p>
                  </a:txBody>
                  <a:tcPr anchor="ctr"/>
                </a:tc>
                <a:tc hMerge="1">
                  <a:txBody>
                    <a:bodyPr/>
                    <a:lstStyle/>
                    <a:p>
                      <a:pPr algn="ctr"/>
                      <a:endParaRPr lang="zh-CN" altLang="en-US" dirty="0"/>
                    </a:p>
                  </a:txBody>
                  <a:tcPr anchor="ctr"/>
                </a:tc>
                <a:extLst>
                  <a:ext uri="{0D108BD9-81ED-4DB2-BD59-A6C34878D82A}">
                    <a16:rowId xmlns:a16="http://schemas.microsoft.com/office/drawing/2014/main" val="10005"/>
                  </a:ext>
                </a:extLst>
              </a:tr>
            </a:tbl>
          </a:graphicData>
        </a:graphic>
      </p:graphicFrame>
      <p:pic>
        <p:nvPicPr>
          <p:cNvPr id="6" name="图片 5">
            <a:extLst>
              <a:ext uri="{FF2B5EF4-FFF2-40B4-BE49-F238E27FC236}">
                <a16:creationId xmlns:a16="http://schemas.microsoft.com/office/drawing/2014/main" id="{8F51A09D-2960-4568-B2E8-72FDED4DD888}"/>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2879" y="4387377"/>
            <a:ext cx="1412827" cy="910348"/>
          </a:xfrm>
          <a:prstGeom prst="rect">
            <a:avLst/>
          </a:prstGeom>
        </p:spPr>
      </p:pic>
      <p:pic>
        <p:nvPicPr>
          <p:cNvPr id="7" name="图片 5">
            <a:extLst>
              <a:ext uri="{FF2B5EF4-FFF2-40B4-BE49-F238E27FC236}">
                <a16:creationId xmlns:a16="http://schemas.microsoft.com/office/drawing/2014/main" id="{DDC32DF5-1482-4438-B303-51F537750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39" y="3503286"/>
            <a:ext cx="20208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0C0192E3-BFC0-4DB9-A1E3-AA0080E50C1C}"/>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7514" y="2505427"/>
            <a:ext cx="2116262" cy="819198"/>
          </a:xfrm>
          <a:prstGeom prst="rect">
            <a:avLst/>
          </a:prstGeom>
        </p:spPr>
      </p:pic>
      <p:pic>
        <p:nvPicPr>
          <p:cNvPr id="9" name="图片 8">
            <a:extLst>
              <a:ext uri="{FF2B5EF4-FFF2-40B4-BE49-F238E27FC236}">
                <a16:creationId xmlns:a16="http://schemas.microsoft.com/office/drawing/2014/main" id="{F74CB247-CF15-420A-BF06-920F3D8D65C6}"/>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42350" y="2549766"/>
            <a:ext cx="2101471" cy="783792"/>
          </a:xfrm>
          <a:prstGeom prst="rect">
            <a:avLst/>
          </a:prstGeom>
        </p:spPr>
      </p:pic>
      <p:pic>
        <p:nvPicPr>
          <p:cNvPr id="10" name="图片 9">
            <a:extLst>
              <a:ext uri="{FF2B5EF4-FFF2-40B4-BE49-F238E27FC236}">
                <a16:creationId xmlns:a16="http://schemas.microsoft.com/office/drawing/2014/main" id="{347D5CAD-AA11-45F7-A321-07CADB8BA019}"/>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72838" y="1550652"/>
            <a:ext cx="885615" cy="910215"/>
          </a:xfrm>
          <a:prstGeom prst="rect">
            <a:avLst/>
          </a:prstGeom>
        </p:spPr>
      </p:pic>
      <p:pic>
        <p:nvPicPr>
          <p:cNvPr id="11" name="图片 10">
            <a:extLst>
              <a:ext uri="{FF2B5EF4-FFF2-40B4-BE49-F238E27FC236}">
                <a16:creationId xmlns:a16="http://schemas.microsoft.com/office/drawing/2014/main" id="{2E86CBF9-6750-4D3F-AA51-B35125DC31D6}"/>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76828" y="1542505"/>
            <a:ext cx="832514" cy="926507"/>
          </a:xfrm>
          <a:prstGeom prst="rect">
            <a:avLst/>
          </a:prstGeom>
        </p:spPr>
      </p:pic>
      <p:sp>
        <p:nvSpPr>
          <p:cNvPr id="12" name="圆角矩形 11">
            <a:extLst>
              <a:ext uri="{FF2B5EF4-FFF2-40B4-BE49-F238E27FC236}">
                <a16:creationId xmlns:a16="http://schemas.microsoft.com/office/drawing/2014/main" id="{42EA194F-D289-4048-92DE-33E58715EBC1}"/>
              </a:ext>
            </a:extLst>
          </p:cNvPr>
          <p:cNvSpPr/>
          <p:nvPr/>
        </p:nvSpPr>
        <p:spPr>
          <a:xfrm>
            <a:off x="3351660" y="671599"/>
            <a:ext cx="6868665" cy="4075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CN" altLang="en-US" sz="1400" dirty="0">
                <a:solidFill>
                  <a:prstClr val="white"/>
                </a:solidFill>
              </a:rPr>
              <a:t>目的：评估聚类效果、确定合适的分类数量、聚类模型的选择</a:t>
            </a:r>
          </a:p>
        </p:txBody>
      </p:sp>
    </p:spTree>
    <p:extLst>
      <p:ext uri="{BB962C8B-B14F-4D97-AF65-F5344CB8AC3E}">
        <p14:creationId xmlns:p14="http://schemas.microsoft.com/office/powerpoint/2010/main" val="255450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4F683-6B4B-4AA4-9310-C22AAF868C01}"/>
              </a:ext>
            </a:extLst>
          </p:cNvPr>
          <p:cNvSpPr>
            <a:spLocks noGrp="1"/>
          </p:cNvSpPr>
          <p:nvPr>
            <p:ph type="title"/>
          </p:nvPr>
        </p:nvSpPr>
        <p:spPr/>
        <p:txBody>
          <a:bodyPr/>
          <a:lstStyle/>
          <a:p>
            <a:r>
              <a:rPr lang="zh-CN" altLang="en-US" dirty="0"/>
              <a:t>关联规则</a:t>
            </a:r>
          </a:p>
        </p:txBody>
      </p:sp>
      <p:sp>
        <p:nvSpPr>
          <p:cNvPr id="3" name="灯片编号占位符 2">
            <a:extLst>
              <a:ext uri="{FF2B5EF4-FFF2-40B4-BE49-F238E27FC236}">
                <a16:creationId xmlns:a16="http://schemas.microsoft.com/office/drawing/2014/main" id="{3F167076-A43A-4D63-8841-B498C020723C}"/>
              </a:ext>
            </a:extLst>
          </p:cNvPr>
          <p:cNvSpPr>
            <a:spLocks noGrp="1"/>
          </p:cNvSpPr>
          <p:nvPr>
            <p:ph type="sldNum" sz="quarter" idx="12"/>
          </p:nvPr>
        </p:nvSpPr>
        <p:spPr/>
        <p:txBody>
          <a:bodyPr/>
          <a:lstStyle/>
          <a:p>
            <a:fld id="{E9982F2F-007C-48EF-ACAA-A879DE0C084A}" type="slidenum">
              <a:rPr lang="zh-CN" altLang="en-US" smtClean="0"/>
              <a:pPr/>
              <a:t>24</a:t>
            </a:fld>
            <a:endParaRPr lang="zh-CN" altLang="en-US" dirty="0"/>
          </a:p>
        </p:txBody>
      </p:sp>
      <p:graphicFrame>
        <p:nvGraphicFramePr>
          <p:cNvPr id="4" name="Object 5">
            <a:extLst>
              <a:ext uri="{FF2B5EF4-FFF2-40B4-BE49-F238E27FC236}">
                <a16:creationId xmlns:a16="http://schemas.microsoft.com/office/drawing/2014/main" id="{1C0170DE-3E07-4180-B90C-830609193580}"/>
              </a:ext>
            </a:extLst>
          </p:cNvPr>
          <p:cNvGraphicFramePr>
            <a:graphicFrameLocks noChangeAspect="1"/>
          </p:cNvGraphicFramePr>
          <p:nvPr>
            <p:extLst>
              <p:ext uri="{D42A27DB-BD31-4B8C-83A1-F6EECF244321}">
                <p14:modId xmlns:p14="http://schemas.microsoft.com/office/powerpoint/2010/main" val="2977771371"/>
              </p:ext>
            </p:extLst>
          </p:nvPr>
        </p:nvGraphicFramePr>
        <p:xfrm>
          <a:off x="2822576" y="2520426"/>
          <a:ext cx="2105025" cy="1955800"/>
        </p:xfrm>
        <a:graphic>
          <a:graphicData uri="http://schemas.openxmlformats.org/presentationml/2006/ole">
            <mc:AlternateContent xmlns:mc="http://schemas.openxmlformats.org/markup-compatibility/2006">
              <mc:Choice xmlns:v="urn:schemas-microsoft-com:vml" Requires="v">
                <p:oleObj name="Image" r:id="rId2" imgW="10603175" imgH="7923810" progId="">
                  <p:embed/>
                </p:oleObj>
              </mc:Choice>
              <mc:Fallback>
                <p:oleObj name="Image" r:id="rId2" imgW="10603175" imgH="7923810" progId="">
                  <p:embed/>
                  <p:pic>
                    <p:nvPicPr>
                      <p:cNvPr id="70659" name="Object 5">
                        <a:extLst>
                          <a:ext uri="{FF2B5EF4-FFF2-40B4-BE49-F238E27FC236}">
                            <a16:creationId xmlns:a16="http://schemas.microsoft.com/office/drawing/2014/main" id="{015533D0-F471-48B5-8B24-4380912D4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6" y="2520426"/>
                        <a:ext cx="21050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6">
            <a:extLst>
              <a:ext uri="{FF2B5EF4-FFF2-40B4-BE49-F238E27FC236}">
                <a16:creationId xmlns:a16="http://schemas.microsoft.com/office/drawing/2014/main" id="{5C6495D0-24EC-4660-9218-1F2D0C0F197C}"/>
              </a:ext>
            </a:extLst>
          </p:cNvPr>
          <p:cNvGraphicFramePr>
            <a:graphicFrameLocks/>
          </p:cNvGraphicFramePr>
          <p:nvPr>
            <p:extLst>
              <p:ext uri="{D42A27DB-BD31-4B8C-83A1-F6EECF244321}">
                <p14:modId xmlns:p14="http://schemas.microsoft.com/office/powerpoint/2010/main" val="2956959202"/>
              </p:ext>
            </p:extLst>
          </p:nvPr>
        </p:nvGraphicFramePr>
        <p:xfrm>
          <a:off x="2890838" y="4919139"/>
          <a:ext cx="1447800" cy="1219200"/>
        </p:xfrm>
        <a:graphic>
          <a:graphicData uri="http://schemas.openxmlformats.org/presentationml/2006/ole">
            <mc:AlternateContent xmlns:mc="http://schemas.openxmlformats.org/markup-compatibility/2006">
              <mc:Choice xmlns:v="urn:schemas-microsoft-com:vml" Requires="v">
                <p:oleObj name="ClipArt" r:id="rId4" imgW="3517751" imgH="3657600" progId="">
                  <p:embed/>
                </p:oleObj>
              </mc:Choice>
              <mc:Fallback>
                <p:oleObj name="ClipArt" r:id="rId4" imgW="3517751" imgH="3657600" progId="">
                  <p:embed/>
                  <p:pic>
                    <p:nvPicPr>
                      <p:cNvPr id="70660" name="Object 6">
                        <a:extLst>
                          <a:ext uri="{FF2B5EF4-FFF2-40B4-BE49-F238E27FC236}">
                            <a16:creationId xmlns:a16="http://schemas.microsoft.com/office/drawing/2014/main" id="{09338D2E-091F-4981-BF06-D4233D4701A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38" y="4919139"/>
                        <a:ext cx="144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7">
            <a:extLst>
              <a:ext uri="{FF2B5EF4-FFF2-40B4-BE49-F238E27FC236}">
                <a16:creationId xmlns:a16="http://schemas.microsoft.com/office/drawing/2014/main" id="{30997CF0-E0C5-4AA5-9E0D-90A8BF4349CF}"/>
              </a:ext>
            </a:extLst>
          </p:cNvPr>
          <p:cNvSpPr>
            <a:spLocks noChangeArrowheads="1"/>
          </p:cNvSpPr>
          <p:nvPr/>
        </p:nvSpPr>
        <p:spPr bwMode="auto">
          <a:xfrm>
            <a:off x="2822576" y="4571477"/>
            <a:ext cx="25066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zh-CN" altLang="en-US" sz="1600">
                <a:solidFill>
                  <a:srgbClr val="000000"/>
                </a:solidFill>
                <a:latin typeface="宋体" panose="02010600030101010101" pitchFamily="2" charset="-122"/>
                <a:cs typeface="Arial" panose="020B0604020202020204" pitchFamily="34" charset="0"/>
              </a:rPr>
              <a:t>关联分析 </a:t>
            </a:r>
            <a:r>
              <a:rPr kumimoji="1" lang="en-US" altLang="zh-CN" sz="1600">
                <a:solidFill>
                  <a:srgbClr val="000000"/>
                </a:solidFill>
                <a:latin typeface="宋体" panose="02010600030101010101" pitchFamily="2" charset="-122"/>
                <a:cs typeface="Arial" panose="020B0604020202020204" pitchFamily="34" charset="0"/>
              </a:rPr>
              <a:t>Association   </a:t>
            </a:r>
          </a:p>
        </p:txBody>
      </p:sp>
      <p:sp>
        <p:nvSpPr>
          <p:cNvPr id="7" name="Text Box 8">
            <a:extLst>
              <a:ext uri="{FF2B5EF4-FFF2-40B4-BE49-F238E27FC236}">
                <a16:creationId xmlns:a16="http://schemas.microsoft.com/office/drawing/2014/main" id="{100BE4F6-40F8-4388-A375-D161AA2D44A7}"/>
              </a:ext>
            </a:extLst>
          </p:cNvPr>
          <p:cNvSpPr txBox="1">
            <a:spLocks noChangeArrowheads="1"/>
          </p:cNvSpPr>
          <p:nvPr/>
        </p:nvSpPr>
        <p:spPr bwMode="auto">
          <a:xfrm>
            <a:off x="4927601" y="4919140"/>
            <a:ext cx="18133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kumimoji="1" lang="en-US" altLang="zh-CN" sz="1400">
                <a:solidFill>
                  <a:srgbClr val="000000"/>
                </a:solidFill>
                <a:latin typeface="Verdana" panose="020B0604030504040204" pitchFamily="34" charset="0"/>
                <a:cs typeface="Arial" panose="020B0604020202020204" pitchFamily="34" charset="0"/>
              </a:rPr>
              <a:t> </a:t>
            </a:r>
            <a:r>
              <a:rPr kumimoji="1" lang="zh-CN" altLang="en-US" sz="1400">
                <a:solidFill>
                  <a:srgbClr val="000000"/>
                </a:solidFill>
                <a:latin typeface="Verdana" panose="020B0604030504040204" pitchFamily="34" charset="0"/>
                <a:cs typeface="Arial" panose="020B0604020202020204" pitchFamily="34" charset="0"/>
              </a:rPr>
              <a:t>市场组合分析</a:t>
            </a:r>
            <a:endParaRPr kumimoji="1" lang="zh-CN" altLang="zh-CN" sz="1400">
              <a:solidFill>
                <a:srgbClr val="000000"/>
              </a:solidFill>
              <a:latin typeface="Verdana" panose="020B0604030504040204" pitchFamily="34" charset="0"/>
              <a:cs typeface="Arial" panose="020B0604020202020204" pitchFamily="34" charset="0"/>
            </a:endParaRPr>
          </a:p>
          <a:p>
            <a:pPr>
              <a:buFontTx/>
              <a:buChar char="•"/>
            </a:pPr>
            <a:r>
              <a:rPr kumimoji="1" lang="zh-CN" altLang="en-US" sz="1400">
                <a:solidFill>
                  <a:srgbClr val="000000"/>
                </a:solidFill>
                <a:latin typeface="Verdana" panose="020B0604030504040204" pitchFamily="34" charset="0"/>
                <a:cs typeface="Arial" panose="020B0604020202020204" pitchFamily="34" charset="0"/>
              </a:rPr>
              <a:t> 套装产品分析</a:t>
            </a:r>
          </a:p>
          <a:p>
            <a:pPr>
              <a:buFontTx/>
              <a:buChar char="•"/>
            </a:pPr>
            <a:r>
              <a:rPr kumimoji="1" lang="zh-CN" altLang="en-US" sz="1400">
                <a:solidFill>
                  <a:srgbClr val="000000"/>
                </a:solidFill>
                <a:latin typeface="Verdana" panose="020B0604030504040204" pitchFamily="34" charset="0"/>
                <a:cs typeface="Arial" panose="020B0604020202020204" pitchFamily="34" charset="0"/>
              </a:rPr>
              <a:t> 目录设计</a:t>
            </a:r>
          </a:p>
          <a:p>
            <a:pPr>
              <a:buFontTx/>
              <a:buChar char="•"/>
            </a:pPr>
            <a:r>
              <a:rPr kumimoji="1" lang="zh-CN" altLang="en-US" sz="1400">
                <a:solidFill>
                  <a:srgbClr val="000000"/>
                </a:solidFill>
                <a:latin typeface="Verdana" panose="020B0604030504040204" pitchFamily="34" charset="0"/>
                <a:cs typeface="Arial" panose="020B0604020202020204" pitchFamily="34" charset="0"/>
              </a:rPr>
              <a:t> 交叉销售            </a:t>
            </a:r>
          </a:p>
        </p:txBody>
      </p:sp>
      <p:sp>
        <p:nvSpPr>
          <p:cNvPr id="8" name="TextBox 9">
            <a:extLst>
              <a:ext uri="{FF2B5EF4-FFF2-40B4-BE49-F238E27FC236}">
                <a16:creationId xmlns:a16="http://schemas.microsoft.com/office/drawing/2014/main" id="{E4E93CFD-CF67-4888-B565-8F6FF238342F}"/>
              </a:ext>
            </a:extLst>
          </p:cNvPr>
          <p:cNvSpPr txBox="1"/>
          <p:nvPr/>
        </p:nvSpPr>
        <p:spPr>
          <a:xfrm>
            <a:off x="1679575" y="790052"/>
            <a:ext cx="8788400" cy="1260475"/>
          </a:xfrm>
          <a:prstGeom prst="rect">
            <a:avLst/>
          </a:prstGeom>
          <a:noFill/>
        </p:spPr>
        <p:txBody>
          <a:bodyPr>
            <a:spAutoFit/>
          </a:bodyPr>
          <a:lstStyle/>
          <a:p>
            <a:pPr marL="342900" eaLnBrk="1" hangingPunct="1">
              <a:spcBef>
                <a:spcPct val="20000"/>
              </a:spcBef>
              <a:defRPr/>
            </a:pPr>
            <a:r>
              <a:rPr lang="zh-CN" altLang="en-US" sz="1600" b="1" dirty="0">
                <a:solidFill>
                  <a:prstClr val="black"/>
                </a:solidFill>
                <a:latin typeface="华文楷体" panose="02010600040101010101" pitchFamily="2" charset="-122"/>
                <a:cs typeface="Arial" charset="0"/>
              </a:rPr>
              <a:t>定义：</a:t>
            </a:r>
            <a:endParaRPr lang="en-US" altLang="zh-CN" sz="1600" b="1" dirty="0">
              <a:solidFill>
                <a:prstClr val="black"/>
              </a:solidFill>
              <a:latin typeface="华文楷体" panose="02010600040101010101" pitchFamily="2" charset="-122"/>
              <a:cs typeface="Arial" charset="0"/>
            </a:endParaRPr>
          </a:p>
          <a:p>
            <a:pPr eaLnBrk="1" hangingPunct="1">
              <a:lnSpc>
                <a:spcPct val="125000"/>
              </a:lnSpc>
              <a:buClr>
                <a:srgbClr val="887799"/>
              </a:buClr>
              <a:buSzPct val="60000"/>
              <a:defRPr/>
            </a:pPr>
            <a:r>
              <a:rPr lang="zh-CN" altLang="en-US" sz="1600" dirty="0">
                <a:solidFill>
                  <a:prstClr val="black"/>
                </a:solidFill>
                <a:latin typeface="Arial" charset="0"/>
                <a:cs typeface="Arial" charset="0"/>
              </a:rPr>
              <a:t>      自然界中某种事物发生时其他事物也会发生，则这种联系称之为关联。反映事件之间依赖或关联的知识称为关联型知识（又称依赖关系）。要求找出描述这种关联的规则</a:t>
            </a:r>
            <a:r>
              <a:rPr lang="en-US" altLang="zh-CN" sz="1600" dirty="0">
                <a:solidFill>
                  <a:prstClr val="black"/>
                </a:solidFill>
                <a:latin typeface="Arial" charset="0"/>
                <a:cs typeface="Arial" charset="0"/>
              </a:rPr>
              <a:t>,</a:t>
            </a:r>
            <a:r>
              <a:rPr lang="zh-CN" altLang="en-US" sz="1600" dirty="0">
                <a:solidFill>
                  <a:prstClr val="black"/>
                </a:solidFill>
                <a:latin typeface="Arial" charset="0"/>
                <a:cs typeface="Arial" charset="0"/>
              </a:rPr>
              <a:t>并用以预测或识别。</a:t>
            </a:r>
            <a:endParaRPr lang="en-US" altLang="zh-CN" sz="1600" b="1" dirty="0">
              <a:solidFill>
                <a:srgbClr val="666666">
                  <a:lumMod val="75000"/>
                </a:srgbClr>
              </a:solidFill>
              <a:latin typeface="华文楷体" panose="02010600040101010101" pitchFamily="2" charset="-122"/>
              <a:cs typeface="Arial" charset="0"/>
            </a:endParaRPr>
          </a:p>
          <a:p>
            <a:pPr eaLnBrk="1" hangingPunct="1">
              <a:lnSpc>
                <a:spcPct val="125000"/>
              </a:lnSpc>
              <a:buClr>
                <a:srgbClr val="887799"/>
              </a:buClr>
              <a:buSzPct val="60000"/>
              <a:defRPr/>
            </a:pPr>
            <a:r>
              <a:rPr lang="zh-CN" altLang="en-US" sz="1600" dirty="0">
                <a:solidFill>
                  <a:srgbClr val="666666">
                    <a:lumMod val="75000"/>
                  </a:srgbClr>
                </a:solidFill>
                <a:latin typeface="华文楷体" panose="02010600040101010101" pitchFamily="2" charset="-122"/>
                <a:cs typeface="Arial" charset="0"/>
              </a:rPr>
              <a:t>       </a:t>
            </a:r>
            <a:r>
              <a:rPr lang="zh-CN" altLang="en-US" sz="1600" dirty="0">
                <a:solidFill>
                  <a:prstClr val="black"/>
                </a:solidFill>
                <a:latin typeface="华文楷体" panose="02010600040101010101" pitchFamily="2" charset="-122"/>
                <a:cs typeface="Arial" charset="0"/>
              </a:rPr>
              <a:t>关联分析的目的是找出数据集合中隐藏的关联网，是离散变量因果分析的基础。</a:t>
            </a:r>
          </a:p>
        </p:txBody>
      </p:sp>
      <p:sp>
        <p:nvSpPr>
          <p:cNvPr id="9" name="矩形 1">
            <a:extLst>
              <a:ext uri="{FF2B5EF4-FFF2-40B4-BE49-F238E27FC236}">
                <a16:creationId xmlns:a16="http://schemas.microsoft.com/office/drawing/2014/main" id="{34E9A418-34AA-482C-8F34-25F254C653CD}"/>
              </a:ext>
            </a:extLst>
          </p:cNvPr>
          <p:cNvSpPr>
            <a:spLocks noChangeArrowheads="1"/>
          </p:cNvSpPr>
          <p:nvPr/>
        </p:nvSpPr>
        <p:spPr bwMode="auto">
          <a:xfrm>
            <a:off x="5106988" y="2499790"/>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zh-CN" altLang="en-US" sz="1200">
                <a:solidFill>
                  <a:srgbClr val="000000"/>
                </a:solidFill>
                <a:cs typeface="Arial" panose="020B0604020202020204" pitchFamily="34" charset="0"/>
              </a:rPr>
              <a:t>举例：</a:t>
            </a:r>
            <a:endParaRPr lang="en-US" altLang="zh-CN" sz="1200">
              <a:solidFill>
                <a:srgbClr val="000000"/>
              </a:solidFill>
              <a:cs typeface="Arial" panose="020B0604020202020204" pitchFamily="34" charset="0"/>
            </a:endParaRPr>
          </a:p>
          <a:p>
            <a:pPr eaLnBrk="1" hangingPunct="1">
              <a:buFont typeface="Wingdings" panose="05000000000000000000" pitchFamily="2" charset="2"/>
              <a:buNone/>
            </a:pPr>
            <a:r>
              <a:rPr lang="zh-CN" altLang="en-US" sz="1200">
                <a:solidFill>
                  <a:srgbClr val="000000"/>
                </a:solidFill>
                <a:cs typeface="Arial" panose="020B0604020202020204" pitchFamily="34" charset="0"/>
              </a:rPr>
              <a:t>     通过发现顾客放入其购物篮中不同商品之间的联系，分析顾客的购买习惯。通过了解哪些商品频繁地被顾客同时购买，这种关联的发现可以帮助零售商制定营销策略。例如，在同一次购物中，如果顾客购买牛奶的同时，也购买面包（和什么类型的面包）的可能性有多大？</a:t>
            </a:r>
          </a:p>
          <a:p>
            <a:pPr eaLnBrk="1" hangingPunct="1">
              <a:buFont typeface="Wingdings" panose="05000000000000000000" pitchFamily="2" charset="2"/>
              <a:buNone/>
            </a:pPr>
            <a:r>
              <a:rPr lang="zh-CN" altLang="en-US" sz="1200">
                <a:solidFill>
                  <a:srgbClr val="000000"/>
                </a:solidFill>
                <a:cs typeface="Arial" panose="020B0604020202020204" pitchFamily="34" charset="0"/>
              </a:rPr>
              <a:t>     这种信息可以引导销售，可以帮助零售商有选择地经销和安排货架。例如，将牛奶和面包尽可能放近一些，可以进一步刺激一次去商店同时购买这些商品。</a:t>
            </a:r>
          </a:p>
        </p:txBody>
      </p:sp>
    </p:spTree>
    <p:extLst>
      <p:ext uri="{BB962C8B-B14F-4D97-AF65-F5344CB8AC3E}">
        <p14:creationId xmlns:p14="http://schemas.microsoft.com/office/powerpoint/2010/main" val="170553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6656C4-EB35-4864-B3FC-7F79CF907100}"/>
              </a:ext>
            </a:extLst>
          </p:cNvPr>
          <p:cNvSpPr>
            <a:spLocks noGrp="1"/>
          </p:cNvSpPr>
          <p:nvPr>
            <p:ph type="title"/>
          </p:nvPr>
        </p:nvSpPr>
        <p:spPr/>
        <p:txBody>
          <a:bodyPr/>
          <a:lstStyle/>
          <a:p>
            <a:r>
              <a:rPr lang="zh-CN" altLang="en-US" dirty="0"/>
              <a:t>关联规则</a:t>
            </a:r>
          </a:p>
        </p:txBody>
      </p:sp>
      <p:sp>
        <p:nvSpPr>
          <p:cNvPr id="3" name="灯片编号占位符 2">
            <a:extLst>
              <a:ext uri="{FF2B5EF4-FFF2-40B4-BE49-F238E27FC236}">
                <a16:creationId xmlns:a16="http://schemas.microsoft.com/office/drawing/2014/main" id="{E0C53181-A953-441B-B35F-7E56C78EFB92}"/>
              </a:ext>
            </a:extLst>
          </p:cNvPr>
          <p:cNvSpPr>
            <a:spLocks noGrp="1"/>
          </p:cNvSpPr>
          <p:nvPr>
            <p:ph type="sldNum" sz="quarter" idx="12"/>
          </p:nvPr>
        </p:nvSpPr>
        <p:spPr/>
        <p:txBody>
          <a:bodyPr/>
          <a:lstStyle/>
          <a:p>
            <a:fld id="{E9982F2F-007C-48EF-ACAA-A879DE0C084A}" type="slidenum">
              <a:rPr lang="zh-CN" altLang="en-US" smtClean="0"/>
              <a:pPr/>
              <a:t>25</a:t>
            </a:fld>
            <a:endParaRPr lang="zh-CN" altLang="en-US" dirty="0"/>
          </a:p>
        </p:txBody>
      </p:sp>
      <p:graphicFrame>
        <p:nvGraphicFramePr>
          <p:cNvPr id="4" name="表格 3">
            <a:extLst>
              <a:ext uri="{FF2B5EF4-FFF2-40B4-BE49-F238E27FC236}">
                <a16:creationId xmlns:a16="http://schemas.microsoft.com/office/drawing/2014/main" id="{5529988B-DEEA-4566-9086-A490B07D27D4}"/>
              </a:ext>
            </a:extLst>
          </p:cNvPr>
          <p:cNvGraphicFramePr>
            <a:graphicFrameLocks noGrp="1"/>
          </p:cNvGraphicFramePr>
          <p:nvPr>
            <p:extLst>
              <p:ext uri="{D42A27DB-BD31-4B8C-83A1-F6EECF244321}">
                <p14:modId xmlns:p14="http://schemas.microsoft.com/office/powerpoint/2010/main" val="1225894666"/>
              </p:ext>
            </p:extLst>
          </p:nvPr>
        </p:nvGraphicFramePr>
        <p:xfrm>
          <a:off x="1646238" y="4255676"/>
          <a:ext cx="3709988" cy="1812926"/>
        </p:xfrm>
        <a:graphic>
          <a:graphicData uri="http://schemas.openxmlformats.org/drawingml/2006/table">
            <a:tbl>
              <a:tblPr firstRow="1" bandRow="1">
                <a:tableStyleId>{5C22544A-7EE6-4342-B048-85BDC9FD1C3A}</a:tableStyleId>
              </a:tblPr>
              <a:tblGrid>
                <a:gridCol w="927497">
                  <a:extLst>
                    <a:ext uri="{9D8B030D-6E8A-4147-A177-3AD203B41FA5}">
                      <a16:colId xmlns:a16="http://schemas.microsoft.com/office/drawing/2014/main" val="20000"/>
                    </a:ext>
                  </a:extLst>
                </a:gridCol>
                <a:gridCol w="927497">
                  <a:extLst>
                    <a:ext uri="{9D8B030D-6E8A-4147-A177-3AD203B41FA5}">
                      <a16:colId xmlns:a16="http://schemas.microsoft.com/office/drawing/2014/main" val="20001"/>
                    </a:ext>
                  </a:extLst>
                </a:gridCol>
                <a:gridCol w="927497">
                  <a:extLst>
                    <a:ext uri="{9D8B030D-6E8A-4147-A177-3AD203B41FA5}">
                      <a16:colId xmlns:a16="http://schemas.microsoft.com/office/drawing/2014/main" val="20002"/>
                    </a:ext>
                  </a:extLst>
                </a:gridCol>
                <a:gridCol w="927497">
                  <a:extLst>
                    <a:ext uri="{9D8B030D-6E8A-4147-A177-3AD203B41FA5}">
                      <a16:colId xmlns:a16="http://schemas.microsoft.com/office/drawing/2014/main" val="20003"/>
                    </a:ext>
                  </a:extLst>
                </a:gridCol>
              </a:tblGrid>
              <a:tr h="457260">
                <a:tc>
                  <a:txBody>
                    <a:bodyPr/>
                    <a:lstStyle/>
                    <a:p>
                      <a:endParaRPr lang="zh-CN" altLang="en-US" sz="1200" b="0" dirty="0">
                        <a:solidFill>
                          <a:schemeClr val="tx1"/>
                        </a:solidFill>
                      </a:endParaRPr>
                    </a:p>
                  </a:txBody>
                  <a:tcPr marL="91451" marR="91451" marT="45726" marB="45726" anchor="ctr"/>
                </a:tc>
                <a:tc>
                  <a:txBody>
                    <a:bodyPr/>
                    <a:lstStyle/>
                    <a:p>
                      <a:r>
                        <a:rPr lang="zh-CN" altLang="en-US" sz="1200" b="0" dirty="0">
                          <a:solidFill>
                            <a:schemeClr val="tx1"/>
                          </a:solidFill>
                        </a:rPr>
                        <a:t>喝咖啡（</a:t>
                      </a:r>
                      <a:r>
                        <a:rPr lang="en-US" altLang="zh-CN" sz="1200" b="0" dirty="0">
                          <a:solidFill>
                            <a:schemeClr val="tx1"/>
                          </a:solidFill>
                        </a:rPr>
                        <a:t>A</a:t>
                      </a:r>
                      <a:r>
                        <a:rPr lang="zh-CN" altLang="en-US" sz="1200" b="0" dirty="0">
                          <a:solidFill>
                            <a:schemeClr val="tx1"/>
                          </a:solidFill>
                        </a:rPr>
                        <a:t>）</a:t>
                      </a:r>
                    </a:p>
                  </a:txBody>
                  <a:tcPr marL="91451" marR="91451" marT="45726" marB="45726" anchor="ctr"/>
                </a:tc>
                <a:tc>
                  <a:txBody>
                    <a:bodyPr/>
                    <a:lstStyle/>
                    <a:p>
                      <a:r>
                        <a:rPr lang="zh-CN" altLang="en-US" sz="1200" b="0" dirty="0">
                          <a:solidFill>
                            <a:schemeClr val="tx1"/>
                          </a:solidFill>
                        </a:rPr>
                        <a:t>不喝咖啡（</a:t>
                      </a:r>
                      <a:r>
                        <a:rPr lang="en-US" altLang="zh-CN" sz="1200" b="0" dirty="0">
                          <a:solidFill>
                            <a:schemeClr val="tx1"/>
                          </a:solidFill>
                        </a:rPr>
                        <a:t>¬A</a:t>
                      </a:r>
                      <a:r>
                        <a:rPr lang="zh-CN" altLang="en-US" sz="1200" b="0" dirty="0">
                          <a:solidFill>
                            <a:schemeClr val="tx1"/>
                          </a:solidFill>
                        </a:rPr>
                        <a:t>）</a:t>
                      </a:r>
                    </a:p>
                  </a:txBody>
                  <a:tcPr marL="91451" marR="91451" marT="45726" marB="45726" anchor="ctr"/>
                </a:tc>
                <a:tc>
                  <a:txBody>
                    <a:bodyPr/>
                    <a:lstStyle/>
                    <a:p>
                      <a:r>
                        <a:rPr lang="zh-CN" altLang="en-US" sz="1200" b="0" dirty="0">
                          <a:solidFill>
                            <a:schemeClr val="tx1"/>
                          </a:solidFill>
                        </a:rPr>
                        <a:t>合计</a:t>
                      </a:r>
                    </a:p>
                  </a:txBody>
                  <a:tcPr marL="91451" marR="91451" marT="45726" marB="45726" anchor="ctr"/>
                </a:tc>
                <a:extLst>
                  <a:ext uri="{0D108BD9-81ED-4DB2-BD59-A6C34878D82A}">
                    <a16:rowId xmlns:a16="http://schemas.microsoft.com/office/drawing/2014/main" val="10000"/>
                  </a:ext>
                </a:extLst>
              </a:tr>
              <a:tr h="449203">
                <a:tc>
                  <a:txBody>
                    <a:bodyPr/>
                    <a:lstStyle/>
                    <a:p>
                      <a:r>
                        <a:rPr lang="zh-CN" altLang="en-US" sz="1200" dirty="0"/>
                        <a:t>喝茶（</a:t>
                      </a:r>
                      <a:r>
                        <a:rPr lang="en-US" altLang="zh-CN" sz="1200" dirty="0"/>
                        <a:t>B</a:t>
                      </a:r>
                      <a:r>
                        <a:rPr lang="zh-CN" altLang="en-US" sz="1200" dirty="0"/>
                        <a:t>）</a:t>
                      </a: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150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50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200</a:t>
                      </a:r>
                      <a:endParaRPr lang="zh-CN" altLang="en-US" sz="1200" dirty="0">
                        <a:latin typeface="Arial" panose="020B0604020202020204" pitchFamily="34" charset="0"/>
                        <a:cs typeface="Arial" panose="020B0604020202020204" pitchFamily="34" charset="0"/>
                      </a:endParaRPr>
                    </a:p>
                  </a:txBody>
                  <a:tcPr marL="91451" marR="91451" marT="45726" marB="45726" anchor="ctr"/>
                </a:tc>
                <a:extLst>
                  <a:ext uri="{0D108BD9-81ED-4DB2-BD59-A6C34878D82A}">
                    <a16:rowId xmlns:a16="http://schemas.microsoft.com/office/drawing/2014/main" val="10001"/>
                  </a:ext>
                </a:extLst>
              </a:tr>
              <a:tr h="457260">
                <a:tc>
                  <a:txBody>
                    <a:bodyPr/>
                    <a:lstStyle/>
                    <a:p>
                      <a:r>
                        <a:rPr lang="zh-CN" altLang="en-US" sz="1200" dirty="0"/>
                        <a:t>不喝茶（</a:t>
                      </a:r>
                      <a:r>
                        <a:rPr lang="en-US" altLang="zh-CN" sz="1200" dirty="0"/>
                        <a:t>¬B</a:t>
                      </a:r>
                      <a:r>
                        <a:rPr lang="zh-CN" altLang="en-US" sz="1200" dirty="0"/>
                        <a:t>）</a:t>
                      </a: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650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150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800</a:t>
                      </a:r>
                      <a:endParaRPr lang="zh-CN" altLang="en-US" sz="1200" dirty="0">
                        <a:latin typeface="Arial" panose="020B0604020202020204" pitchFamily="34" charset="0"/>
                        <a:cs typeface="Arial" panose="020B0604020202020204" pitchFamily="34" charset="0"/>
                      </a:endParaRPr>
                    </a:p>
                  </a:txBody>
                  <a:tcPr marL="91451" marR="91451" marT="45726" marB="45726" anchor="ctr"/>
                </a:tc>
                <a:extLst>
                  <a:ext uri="{0D108BD9-81ED-4DB2-BD59-A6C34878D82A}">
                    <a16:rowId xmlns:a16="http://schemas.microsoft.com/office/drawing/2014/main" val="10002"/>
                  </a:ext>
                </a:extLst>
              </a:tr>
              <a:tr h="449203">
                <a:tc>
                  <a:txBody>
                    <a:bodyPr/>
                    <a:lstStyle/>
                    <a:p>
                      <a:r>
                        <a:rPr lang="zh-CN" altLang="en-US" sz="1200" dirty="0"/>
                        <a:t>合计</a:t>
                      </a: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800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200</a:t>
                      </a:r>
                      <a:endParaRPr lang="zh-CN" altLang="en-US" sz="1200" dirty="0">
                        <a:latin typeface="Arial" panose="020B0604020202020204" pitchFamily="34" charset="0"/>
                        <a:cs typeface="Arial" panose="020B0604020202020204" pitchFamily="34" charset="0"/>
                      </a:endParaRPr>
                    </a:p>
                  </a:txBody>
                  <a:tcPr marL="91451" marR="91451" marT="45726" marB="45726" anchor="ctr"/>
                </a:tc>
                <a:tc>
                  <a:txBody>
                    <a:bodyPr/>
                    <a:lstStyle/>
                    <a:p>
                      <a:r>
                        <a:rPr lang="en-US" altLang="zh-CN" sz="1200" dirty="0">
                          <a:latin typeface="Arial" panose="020B0604020202020204" pitchFamily="34" charset="0"/>
                          <a:cs typeface="Arial" panose="020B0604020202020204" pitchFamily="34" charset="0"/>
                        </a:rPr>
                        <a:t>1000</a:t>
                      </a:r>
                      <a:endParaRPr lang="zh-CN" altLang="en-US" sz="1200" dirty="0">
                        <a:latin typeface="Arial" panose="020B0604020202020204" pitchFamily="34" charset="0"/>
                        <a:cs typeface="Arial" panose="020B0604020202020204" pitchFamily="34" charset="0"/>
                      </a:endParaRPr>
                    </a:p>
                  </a:txBody>
                  <a:tcPr marL="91451" marR="91451" marT="45726" marB="45726"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0AFD018-97BB-4A64-86DA-38D88673831E}"/>
              </a:ext>
            </a:extLst>
          </p:cNvPr>
          <p:cNvSpPr txBox="1">
            <a:spLocks noChangeArrowheads="1"/>
          </p:cNvSpPr>
          <p:nvPr/>
        </p:nvSpPr>
        <p:spPr bwMode="auto">
          <a:xfrm>
            <a:off x="1782763" y="1152114"/>
            <a:ext cx="8570912" cy="646112"/>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latin typeface="华文楷体" panose="02010600040101010101" pitchFamily="2" charset="-122"/>
                <a:cs typeface="Arial" panose="020B0604020202020204" pitchFamily="34" charset="0"/>
              </a:rPr>
              <a:t>设关联规则：           ，｛</a:t>
            </a:r>
            <a:r>
              <a:rPr lang="en-US" altLang="zh-CN" sz="1200">
                <a:solidFill>
                  <a:srgbClr val="000000"/>
                </a:solidFill>
                <a:latin typeface="华文楷体" panose="02010600040101010101" pitchFamily="2" charset="-122"/>
                <a:cs typeface="Arial" panose="020B0604020202020204" pitchFamily="34" charset="0"/>
              </a:rPr>
              <a:t>A</a:t>
            </a:r>
            <a:r>
              <a:rPr lang="zh-CN" altLang="en-US" sz="1200">
                <a:solidFill>
                  <a:srgbClr val="000000"/>
                </a:solidFill>
                <a:latin typeface="华文楷体" panose="02010600040101010101" pitchFamily="2" charset="-122"/>
                <a:cs typeface="Arial" panose="020B0604020202020204" pitchFamily="34" charset="0"/>
              </a:rPr>
              <a:t>｝或｛</a:t>
            </a:r>
            <a:r>
              <a:rPr lang="en-US" altLang="zh-CN" sz="1200">
                <a:solidFill>
                  <a:srgbClr val="000000"/>
                </a:solidFill>
                <a:latin typeface="华文楷体" panose="02010600040101010101" pitchFamily="2" charset="-122"/>
                <a:cs typeface="Arial" panose="020B0604020202020204" pitchFamily="34" charset="0"/>
              </a:rPr>
              <a:t>B</a:t>
            </a:r>
            <a:r>
              <a:rPr lang="zh-CN" altLang="en-US" sz="1200">
                <a:solidFill>
                  <a:srgbClr val="000000"/>
                </a:solidFill>
                <a:latin typeface="华文楷体" panose="02010600040101010101" pitchFamily="2" charset="-122"/>
                <a:cs typeface="Arial" panose="020B0604020202020204" pitchFamily="34" charset="0"/>
              </a:rPr>
              <a:t>｝为项集，支持度</a:t>
            </a:r>
            <a:r>
              <a:rPr lang="en-US" altLang="zh-CN" sz="1200">
                <a:solidFill>
                  <a:srgbClr val="000000"/>
                </a:solidFill>
                <a:latin typeface="华文楷体" panose="02010600040101010101" pitchFamily="2" charset="-122"/>
                <a:cs typeface="Arial" panose="020B0604020202020204" pitchFamily="34" charset="0"/>
              </a:rPr>
              <a:t>=                                </a:t>
            </a:r>
            <a:r>
              <a:rPr lang="zh-CN" altLang="en-US" sz="1200">
                <a:solidFill>
                  <a:srgbClr val="000000"/>
                </a:solidFill>
                <a:latin typeface="华文楷体" panose="02010600040101010101" pitchFamily="2" charset="-122"/>
                <a:cs typeface="Arial" panose="020B0604020202020204" pitchFamily="34" charset="0"/>
              </a:rPr>
              <a:t>，表示同时包含</a:t>
            </a:r>
            <a:r>
              <a:rPr lang="en-US" altLang="zh-CN" sz="1200">
                <a:solidFill>
                  <a:srgbClr val="000000"/>
                </a:solidFill>
                <a:latin typeface="华文楷体" panose="02010600040101010101" pitchFamily="2" charset="-122"/>
                <a:cs typeface="Arial" panose="020B0604020202020204" pitchFamily="34" charset="0"/>
              </a:rPr>
              <a:t>A</a:t>
            </a:r>
            <a:r>
              <a:rPr lang="zh-CN" altLang="en-US" sz="1200">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B</a:t>
            </a:r>
            <a:r>
              <a:rPr lang="zh-CN" altLang="en-US" sz="1200">
                <a:solidFill>
                  <a:srgbClr val="000000"/>
                </a:solidFill>
                <a:latin typeface="华文楷体" panose="02010600040101010101" pitchFamily="2" charset="-122"/>
                <a:cs typeface="Arial" panose="020B0604020202020204" pitchFamily="34" charset="0"/>
              </a:rPr>
              <a:t>事务占总事务的百分比；</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置信度</a:t>
            </a:r>
            <a:r>
              <a:rPr lang="en-US" altLang="zh-CN" sz="1200">
                <a:solidFill>
                  <a:srgbClr val="000000"/>
                </a:solidFill>
                <a:latin typeface="华文楷体" panose="02010600040101010101" pitchFamily="2" charset="-122"/>
                <a:cs typeface="Arial" panose="020B0604020202020204" pitchFamily="34" charset="0"/>
              </a:rPr>
              <a:t>=                        </a:t>
            </a:r>
            <a:r>
              <a:rPr lang="zh-CN" altLang="en-US" sz="1200">
                <a:solidFill>
                  <a:srgbClr val="000000"/>
                </a:solidFill>
                <a:latin typeface="华文楷体" panose="02010600040101010101" pitchFamily="2" charset="-122"/>
                <a:cs typeface="Arial" panose="020B0604020202020204" pitchFamily="34" charset="0"/>
              </a:rPr>
              <a:t>，是预测性指标，表示</a:t>
            </a:r>
            <a:r>
              <a:rPr lang="en-US" altLang="zh-CN" sz="1200">
                <a:solidFill>
                  <a:srgbClr val="000000"/>
                </a:solidFill>
                <a:latin typeface="华文楷体" panose="02010600040101010101" pitchFamily="2" charset="-122"/>
                <a:cs typeface="Arial" panose="020B0604020202020204" pitchFamily="34" charset="0"/>
              </a:rPr>
              <a:t>A</a:t>
            </a:r>
            <a:r>
              <a:rPr lang="zh-CN" altLang="en-US" sz="1200">
                <a:solidFill>
                  <a:srgbClr val="000000"/>
                </a:solidFill>
                <a:latin typeface="华文楷体" panose="02010600040101010101" pitchFamily="2" charset="-122"/>
                <a:cs typeface="Arial" panose="020B0604020202020204" pitchFamily="34" charset="0"/>
              </a:rPr>
              <a:t>事务发生</a:t>
            </a:r>
            <a:r>
              <a:rPr lang="en-US" altLang="zh-CN" sz="1200">
                <a:solidFill>
                  <a:srgbClr val="000000"/>
                </a:solidFill>
                <a:latin typeface="华文楷体" panose="02010600040101010101" pitchFamily="2" charset="-122"/>
                <a:cs typeface="Arial" panose="020B0604020202020204" pitchFamily="34" charset="0"/>
              </a:rPr>
              <a:t>B</a:t>
            </a:r>
            <a:r>
              <a:rPr lang="zh-CN" altLang="en-US" sz="1200">
                <a:solidFill>
                  <a:srgbClr val="000000"/>
                </a:solidFill>
                <a:latin typeface="华文楷体" panose="02010600040101010101" pitchFamily="2" charset="-122"/>
                <a:cs typeface="Arial" panose="020B0604020202020204" pitchFamily="34" charset="0"/>
              </a:rPr>
              <a:t>事务发生的可能性。显然支持度为对称指标，即                         </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latin typeface="华文楷体" panose="02010600040101010101" pitchFamily="2" charset="-122"/>
                <a:cs typeface="Arial" panose="020B0604020202020204" pitchFamily="34" charset="0"/>
              </a:rPr>
              <a:t>都一样，而置信度为非对称指标，二者不同。我们以茶和咖啡的案例做指标说明。</a:t>
            </a:r>
          </a:p>
        </p:txBody>
      </p:sp>
      <p:graphicFrame>
        <p:nvGraphicFramePr>
          <p:cNvPr id="6" name="对象 7">
            <a:extLst>
              <a:ext uri="{FF2B5EF4-FFF2-40B4-BE49-F238E27FC236}">
                <a16:creationId xmlns:a16="http://schemas.microsoft.com/office/drawing/2014/main" id="{EF9A699D-179C-4FEA-B49F-A815EF9366B9}"/>
              </a:ext>
            </a:extLst>
          </p:cNvPr>
          <p:cNvGraphicFramePr>
            <a:graphicFrameLocks noChangeAspect="1"/>
          </p:cNvGraphicFramePr>
          <p:nvPr>
            <p:extLst>
              <p:ext uri="{D42A27DB-BD31-4B8C-83A1-F6EECF244321}">
                <p14:modId xmlns:p14="http://schemas.microsoft.com/office/powerpoint/2010/main" val="2012823190"/>
              </p:ext>
            </p:extLst>
          </p:nvPr>
        </p:nvGraphicFramePr>
        <p:xfrm>
          <a:off x="2749550" y="1179101"/>
          <a:ext cx="469900" cy="177800"/>
        </p:xfrm>
        <a:graphic>
          <a:graphicData uri="http://schemas.openxmlformats.org/presentationml/2006/ole">
            <mc:AlternateContent xmlns:mc="http://schemas.openxmlformats.org/markup-compatibility/2006">
              <mc:Choice xmlns:v="urn:schemas-microsoft-com:vml" Requires="v">
                <p:oleObj name="Equation" r:id="rId2" imgW="469800" imgH="177480" progId="Equation.DSMT4">
                  <p:embed/>
                </p:oleObj>
              </mc:Choice>
              <mc:Fallback>
                <p:oleObj name="Equation" r:id="rId2" imgW="469800" imgH="177480" progId="Equation.DSMT4">
                  <p:embed/>
                  <p:pic>
                    <p:nvPicPr>
                      <p:cNvPr id="71711" name="对象 7">
                        <a:extLst>
                          <a:ext uri="{FF2B5EF4-FFF2-40B4-BE49-F238E27FC236}">
                            <a16:creationId xmlns:a16="http://schemas.microsoft.com/office/drawing/2014/main" id="{C93F6967-32BD-46CB-BF79-D9759523C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1179101"/>
                        <a:ext cx="4699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8">
            <a:extLst>
              <a:ext uri="{FF2B5EF4-FFF2-40B4-BE49-F238E27FC236}">
                <a16:creationId xmlns:a16="http://schemas.microsoft.com/office/drawing/2014/main" id="{17D4BA66-F79A-4C81-B079-962C91F0FF05}"/>
              </a:ext>
            </a:extLst>
          </p:cNvPr>
          <p:cNvGraphicFramePr>
            <a:graphicFrameLocks noChangeAspect="1"/>
          </p:cNvGraphicFramePr>
          <p:nvPr>
            <p:extLst>
              <p:ext uri="{D42A27DB-BD31-4B8C-83A1-F6EECF244321}">
                <p14:modId xmlns:p14="http://schemas.microsoft.com/office/powerpoint/2010/main" val="2346297919"/>
              </p:ext>
            </p:extLst>
          </p:nvPr>
        </p:nvGraphicFramePr>
        <p:xfrm>
          <a:off x="5492750" y="1210851"/>
          <a:ext cx="1219200" cy="203200"/>
        </p:xfrm>
        <a:graphic>
          <a:graphicData uri="http://schemas.openxmlformats.org/presentationml/2006/ole">
            <mc:AlternateContent xmlns:mc="http://schemas.openxmlformats.org/markup-compatibility/2006">
              <mc:Choice xmlns:v="urn:schemas-microsoft-com:vml" Requires="v">
                <p:oleObj name="Equation" r:id="rId4" imgW="1218960" imgH="203040" progId="Equation.DSMT4">
                  <p:embed/>
                </p:oleObj>
              </mc:Choice>
              <mc:Fallback>
                <p:oleObj name="Equation" r:id="rId4" imgW="1218960" imgH="203040" progId="Equation.DSMT4">
                  <p:embed/>
                  <p:pic>
                    <p:nvPicPr>
                      <p:cNvPr id="71712" name="对象 8">
                        <a:extLst>
                          <a:ext uri="{FF2B5EF4-FFF2-40B4-BE49-F238E27FC236}">
                            <a16:creationId xmlns:a16="http://schemas.microsoft.com/office/drawing/2014/main" id="{078A96F0-7565-494C-A0A0-2BA2C1618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210851"/>
                        <a:ext cx="1219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9">
            <a:extLst>
              <a:ext uri="{FF2B5EF4-FFF2-40B4-BE49-F238E27FC236}">
                <a16:creationId xmlns:a16="http://schemas.microsoft.com/office/drawing/2014/main" id="{A2C618B2-AC62-4582-ADD3-7DA20661E5B8}"/>
              </a:ext>
            </a:extLst>
          </p:cNvPr>
          <p:cNvGraphicFramePr>
            <a:graphicFrameLocks noChangeAspect="1"/>
          </p:cNvGraphicFramePr>
          <p:nvPr>
            <p:extLst>
              <p:ext uri="{D42A27DB-BD31-4B8C-83A1-F6EECF244321}">
                <p14:modId xmlns:p14="http://schemas.microsoft.com/office/powerpoint/2010/main" val="2854174475"/>
              </p:ext>
            </p:extLst>
          </p:nvPr>
        </p:nvGraphicFramePr>
        <p:xfrm>
          <a:off x="2470150" y="1356901"/>
          <a:ext cx="850900" cy="203200"/>
        </p:xfrm>
        <a:graphic>
          <a:graphicData uri="http://schemas.openxmlformats.org/presentationml/2006/ole">
            <mc:AlternateContent xmlns:mc="http://schemas.openxmlformats.org/markup-compatibility/2006">
              <mc:Choice xmlns:v="urn:schemas-microsoft-com:vml" Requires="v">
                <p:oleObj name="Equation" r:id="rId6" imgW="850680" imgH="203040" progId="Equation.DSMT4">
                  <p:embed/>
                </p:oleObj>
              </mc:Choice>
              <mc:Fallback>
                <p:oleObj name="Equation" r:id="rId6" imgW="850680" imgH="203040" progId="Equation.DSMT4">
                  <p:embed/>
                  <p:pic>
                    <p:nvPicPr>
                      <p:cNvPr id="71713" name="对象 9">
                        <a:extLst>
                          <a:ext uri="{FF2B5EF4-FFF2-40B4-BE49-F238E27FC236}">
                            <a16:creationId xmlns:a16="http://schemas.microsoft.com/office/drawing/2014/main" id="{C214F3B8-73D2-4232-9ECB-4E4DC761E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0150" y="1356901"/>
                        <a:ext cx="8509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10">
            <a:extLst>
              <a:ext uri="{FF2B5EF4-FFF2-40B4-BE49-F238E27FC236}">
                <a16:creationId xmlns:a16="http://schemas.microsoft.com/office/drawing/2014/main" id="{35DAC166-BA10-4906-9CFE-75D4E0059C6C}"/>
              </a:ext>
            </a:extLst>
          </p:cNvPr>
          <p:cNvGraphicFramePr>
            <a:graphicFrameLocks noChangeAspect="1"/>
          </p:cNvGraphicFramePr>
          <p:nvPr>
            <p:extLst>
              <p:ext uri="{D42A27DB-BD31-4B8C-83A1-F6EECF244321}">
                <p14:modId xmlns:p14="http://schemas.microsoft.com/office/powerpoint/2010/main" val="4045920870"/>
              </p:ext>
            </p:extLst>
          </p:nvPr>
        </p:nvGraphicFramePr>
        <p:xfrm>
          <a:off x="8816975" y="1356901"/>
          <a:ext cx="1003300" cy="190500"/>
        </p:xfrm>
        <a:graphic>
          <a:graphicData uri="http://schemas.openxmlformats.org/presentationml/2006/ole">
            <mc:AlternateContent xmlns:mc="http://schemas.openxmlformats.org/markup-compatibility/2006">
              <mc:Choice xmlns:v="urn:schemas-microsoft-com:vml" Requires="v">
                <p:oleObj name="Equation" r:id="rId8" imgW="1002960" imgH="190440" progId="Equation.DSMT4">
                  <p:embed/>
                </p:oleObj>
              </mc:Choice>
              <mc:Fallback>
                <p:oleObj name="Equation" r:id="rId8" imgW="1002960" imgH="190440" progId="Equation.DSMT4">
                  <p:embed/>
                  <p:pic>
                    <p:nvPicPr>
                      <p:cNvPr id="71714" name="对象 10">
                        <a:extLst>
                          <a:ext uri="{FF2B5EF4-FFF2-40B4-BE49-F238E27FC236}">
                            <a16:creationId xmlns:a16="http://schemas.microsoft.com/office/drawing/2014/main" id="{1C6E2494-54FD-4025-A1C6-156975DC55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6975" y="1356901"/>
                        <a:ext cx="1003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圆角矩形 11">
            <a:extLst>
              <a:ext uri="{FF2B5EF4-FFF2-40B4-BE49-F238E27FC236}">
                <a16:creationId xmlns:a16="http://schemas.microsoft.com/office/drawing/2014/main" id="{9D12D591-D432-4AF0-B941-DC2B4D443DBE}"/>
              </a:ext>
            </a:extLst>
          </p:cNvPr>
          <p:cNvSpPr/>
          <p:nvPr/>
        </p:nvSpPr>
        <p:spPr>
          <a:xfrm>
            <a:off x="1558925" y="866365"/>
            <a:ext cx="946150" cy="307975"/>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zh-CN" altLang="en-US" sz="1400" b="1" dirty="0">
                <a:solidFill>
                  <a:prstClr val="black"/>
                </a:solidFill>
              </a:rPr>
              <a:t>基本概念</a:t>
            </a:r>
          </a:p>
        </p:txBody>
      </p:sp>
      <p:graphicFrame>
        <p:nvGraphicFramePr>
          <p:cNvPr id="11" name="表格 10">
            <a:extLst>
              <a:ext uri="{FF2B5EF4-FFF2-40B4-BE49-F238E27FC236}">
                <a16:creationId xmlns:a16="http://schemas.microsoft.com/office/drawing/2014/main" id="{B83D651C-CBD2-4264-A46A-00153CA2B5AD}"/>
              </a:ext>
            </a:extLst>
          </p:cNvPr>
          <p:cNvGraphicFramePr>
            <a:graphicFrameLocks noGrp="1"/>
          </p:cNvGraphicFramePr>
          <p:nvPr>
            <p:extLst>
              <p:ext uri="{D42A27DB-BD31-4B8C-83A1-F6EECF244321}">
                <p14:modId xmlns:p14="http://schemas.microsoft.com/office/powerpoint/2010/main" val="4016056807"/>
              </p:ext>
            </p:extLst>
          </p:nvPr>
        </p:nvGraphicFramePr>
        <p:xfrm>
          <a:off x="1576388" y="2061751"/>
          <a:ext cx="3708400" cy="1797052"/>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27100">
                  <a:extLst>
                    <a:ext uri="{9D8B030D-6E8A-4147-A177-3AD203B41FA5}">
                      <a16:colId xmlns:a16="http://schemas.microsoft.com/office/drawing/2014/main" val="20003"/>
                    </a:ext>
                  </a:extLst>
                </a:gridCol>
              </a:tblGrid>
              <a:tr h="449263">
                <a:tc>
                  <a:txBody>
                    <a:bodyPr/>
                    <a:lstStyle/>
                    <a:p>
                      <a:endParaRPr lang="zh-CN" altLang="en-US" sz="1200" b="0" dirty="0">
                        <a:solidFill>
                          <a:schemeClr val="tx1"/>
                        </a:solidFill>
                      </a:endParaRPr>
                    </a:p>
                  </a:txBody>
                  <a:tcPr marL="91412" marR="91412" marT="45732" marB="45732" anchor="ctr"/>
                </a:tc>
                <a:tc>
                  <a:txBody>
                    <a:bodyPr/>
                    <a:lstStyle/>
                    <a:p>
                      <a:r>
                        <a:rPr lang="en-US" altLang="zh-CN" sz="1200" b="0" dirty="0">
                          <a:solidFill>
                            <a:schemeClr val="tx1"/>
                          </a:solidFill>
                        </a:rPr>
                        <a:t>A</a:t>
                      </a:r>
                      <a:endParaRPr lang="zh-CN" altLang="en-US" sz="1200" b="0" dirty="0">
                        <a:solidFill>
                          <a:schemeClr val="tx1"/>
                        </a:solidFill>
                      </a:endParaRPr>
                    </a:p>
                  </a:txBody>
                  <a:tcPr marL="91412" marR="91412" marT="45732" marB="45732" anchor="ctr"/>
                </a:tc>
                <a:tc>
                  <a:txBody>
                    <a:bodyPr/>
                    <a:lstStyle/>
                    <a:p>
                      <a:r>
                        <a:rPr lang="en-US" altLang="zh-CN" sz="1200" b="0" dirty="0">
                          <a:solidFill>
                            <a:schemeClr val="tx1"/>
                          </a:solidFill>
                        </a:rPr>
                        <a:t>¬A</a:t>
                      </a:r>
                      <a:endParaRPr lang="zh-CN" altLang="en-US" sz="1200" b="0" dirty="0">
                        <a:solidFill>
                          <a:schemeClr val="tx1"/>
                        </a:solidFill>
                      </a:endParaRPr>
                    </a:p>
                  </a:txBody>
                  <a:tcPr marL="91412" marR="91412" marT="45732" marB="45732" anchor="ctr"/>
                </a:tc>
                <a:tc>
                  <a:txBody>
                    <a:bodyPr/>
                    <a:lstStyle/>
                    <a:p>
                      <a:r>
                        <a:rPr lang="zh-CN" altLang="en-US" sz="1200" b="0" dirty="0">
                          <a:solidFill>
                            <a:schemeClr val="tx1"/>
                          </a:solidFill>
                        </a:rPr>
                        <a:t>合计</a:t>
                      </a:r>
                    </a:p>
                  </a:txBody>
                  <a:tcPr marL="91412" marR="91412" marT="45732" marB="45732" anchor="ctr"/>
                </a:tc>
                <a:extLst>
                  <a:ext uri="{0D108BD9-81ED-4DB2-BD59-A6C34878D82A}">
                    <a16:rowId xmlns:a16="http://schemas.microsoft.com/office/drawing/2014/main" val="10000"/>
                  </a:ext>
                </a:extLst>
              </a:tr>
              <a:tr h="449263">
                <a:tc>
                  <a:txBody>
                    <a:bodyPr/>
                    <a:lstStyle/>
                    <a:p>
                      <a:r>
                        <a:rPr lang="en-US" altLang="zh-CN" sz="1200" dirty="0"/>
                        <a:t>B</a:t>
                      </a:r>
                      <a:endParaRPr lang="zh-CN" altLang="en-US" sz="1200" dirty="0"/>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F11</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F10</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F1+</a:t>
                      </a:r>
                      <a:endParaRPr lang="zh-CN" altLang="en-US" sz="1200" dirty="0">
                        <a:latin typeface="Arial" panose="020B0604020202020204" pitchFamily="34" charset="0"/>
                        <a:cs typeface="Arial" panose="020B0604020202020204" pitchFamily="34" charset="0"/>
                      </a:endParaRPr>
                    </a:p>
                  </a:txBody>
                  <a:tcPr marL="91412" marR="91412" marT="45732" marB="45732" anchor="ctr"/>
                </a:tc>
                <a:extLst>
                  <a:ext uri="{0D108BD9-81ED-4DB2-BD59-A6C34878D82A}">
                    <a16:rowId xmlns:a16="http://schemas.microsoft.com/office/drawing/2014/main" val="10001"/>
                  </a:ext>
                </a:extLst>
              </a:tr>
              <a:tr h="449263">
                <a:tc>
                  <a:txBody>
                    <a:bodyPr/>
                    <a:lstStyle/>
                    <a:p>
                      <a:r>
                        <a:rPr lang="en-US" altLang="zh-CN" sz="1200" dirty="0"/>
                        <a:t>¬B</a:t>
                      </a:r>
                      <a:endParaRPr lang="zh-CN" altLang="en-US" sz="1200" dirty="0"/>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F01</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F00</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F0+</a:t>
                      </a:r>
                      <a:endParaRPr lang="zh-CN" altLang="en-US" sz="1200" dirty="0">
                        <a:latin typeface="Arial" panose="020B0604020202020204" pitchFamily="34" charset="0"/>
                        <a:cs typeface="Arial" panose="020B0604020202020204" pitchFamily="34" charset="0"/>
                      </a:endParaRPr>
                    </a:p>
                  </a:txBody>
                  <a:tcPr marL="91412" marR="91412" marT="45732" marB="45732" anchor="ctr"/>
                </a:tc>
                <a:extLst>
                  <a:ext uri="{0D108BD9-81ED-4DB2-BD59-A6C34878D82A}">
                    <a16:rowId xmlns:a16="http://schemas.microsoft.com/office/drawing/2014/main" val="10002"/>
                  </a:ext>
                </a:extLst>
              </a:tr>
              <a:tr h="449263">
                <a:tc>
                  <a:txBody>
                    <a:bodyPr/>
                    <a:lstStyle/>
                    <a:p>
                      <a:r>
                        <a:rPr lang="zh-CN" altLang="en-US" sz="1200" dirty="0"/>
                        <a:t>合计</a:t>
                      </a: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F+1</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F+0</a:t>
                      </a:r>
                      <a:endParaRPr lang="zh-CN" altLang="en-US" sz="1200" dirty="0">
                        <a:latin typeface="Arial" panose="020B0604020202020204" pitchFamily="34" charset="0"/>
                        <a:cs typeface="Arial" panose="020B0604020202020204" pitchFamily="34" charset="0"/>
                      </a:endParaRPr>
                    </a:p>
                  </a:txBody>
                  <a:tcPr marL="91412" marR="91412" marT="45732" marB="45732" anchor="ctr"/>
                </a:tc>
                <a:tc>
                  <a:txBody>
                    <a:bodyPr/>
                    <a:lstStyle/>
                    <a:p>
                      <a:r>
                        <a:rPr lang="en-US" altLang="zh-CN" sz="1200" dirty="0">
                          <a:latin typeface="Arial" panose="020B0604020202020204" pitchFamily="34" charset="0"/>
                          <a:cs typeface="Arial" panose="020B0604020202020204" pitchFamily="34" charset="0"/>
                        </a:rPr>
                        <a:t>F</a:t>
                      </a:r>
                      <a:endParaRPr lang="zh-CN" altLang="en-US" sz="1200" dirty="0">
                        <a:latin typeface="Arial" panose="020B0604020202020204" pitchFamily="34" charset="0"/>
                        <a:cs typeface="Arial" panose="020B0604020202020204" pitchFamily="34" charset="0"/>
                      </a:endParaRPr>
                    </a:p>
                  </a:txBody>
                  <a:tcPr marL="91412" marR="91412" marT="45732" marB="45732" anchor="ctr"/>
                </a:tc>
                <a:extLst>
                  <a:ext uri="{0D108BD9-81ED-4DB2-BD59-A6C34878D82A}">
                    <a16:rowId xmlns:a16="http://schemas.microsoft.com/office/drawing/2014/main" val="10003"/>
                  </a:ext>
                </a:extLst>
              </a:tr>
            </a:tbl>
          </a:graphicData>
        </a:graphic>
      </p:graphicFrame>
      <p:sp>
        <p:nvSpPr>
          <p:cNvPr id="12" name="圆角矩形 14">
            <a:extLst>
              <a:ext uri="{FF2B5EF4-FFF2-40B4-BE49-F238E27FC236}">
                <a16:creationId xmlns:a16="http://schemas.microsoft.com/office/drawing/2014/main" id="{30119A05-4C3C-4AF7-9DE4-1F1B126A5CEA}"/>
              </a:ext>
            </a:extLst>
          </p:cNvPr>
          <p:cNvSpPr/>
          <p:nvPr/>
        </p:nvSpPr>
        <p:spPr>
          <a:xfrm rot="19483033">
            <a:off x="1628775" y="4077876"/>
            <a:ext cx="846138" cy="450850"/>
          </a:xfrm>
          <a:prstGeom prst="roundRect">
            <a:avLst/>
          </a:prstGeom>
          <a:solidFill>
            <a:srgbClr val="FF0000"/>
          </a:solidFill>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r>
              <a:rPr lang="zh-CN" altLang="en-US" dirty="0">
                <a:solidFill>
                  <a:prstClr val="white"/>
                </a:solidFill>
              </a:rPr>
              <a:t>示例</a:t>
            </a:r>
          </a:p>
        </p:txBody>
      </p:sp>
      <p:sp>
        <p:nvSpPr>
          <p:cNvPr id="13" name="TextBox 16">
            <a:extLst>
              <a:ext uri="{FF2B5EF4-FFF2-40B4-BE49-F238E27FC236}">
                <a16:creationId xmlns:a16="http://schemas.microsoft.com/office/drawing/2014/main" id="{79238E2A-1B32-4F04-9CEC-2BFA7CDD5D67}"/>
              </a:ext>
            </a:extLst>
          </p:cNvPr>
          <p:cNvSpPr txBox="1">
            <a:spLocks noChangeArrowheads="1"/>
          </p:cNvSpPr>
          <p:nvPr/>
        </p:nvSpPr>
        <p:spPr bwMode="auto">
          <a:xfrm>
            <a:off x="5492751" y="1893476"/>
            <a:ext cx="4860925" cy="1384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支持度（｛喝茶｝→｛喝咖啡｝）</a:t>
            </a:r>
            <a:r>
              <a:rPr lang="en-US" altLang="zh-CN" sz="1200">
                <a:solidFill>
                  <a:srgbClr val="000000"/>
                </a:solidFill>
                <a:cs typeface="Arial" panose="020B0604020202020204" pitchFamily="34" charset="0"/>
              </a:rPr>
              <a:t>=150/1000=15%</a:t>
            </a:r>
            <a:r>
              <a:rPr lang="zh-CN" altLang="en-US" sz="1200">
                <a:solidFill>
                  <a:srgbClr val="000000"/>
                </a:solidFill>
                <a:cs typeface="Arial" panose="020B0604020202020204" pitchFamily="34" charset="0"/>
              </a:rPr>
              <a:t>；</a:t>
            </a:r>
            <a:endParaRPr lang="en-US" altLang="zh-CN" sz="1200">
              <a:solidFill>
                <a:srgbClr val="000000"/>
              </a:solidFill>
              <a:cs typeface="Arial" panose="020B0604020202020204" pitchFamily="34" charset="0"/>
            </a:endParaRPr>
          </a:p>
          <a:p>
            <a:pPr eaLnBrk="1" hangingPunct="1"/>
            <a:r>
              <a:rPr lang="zh-CN" altLang="en-US" sz="1200">
                <a:solidFill>
                  <a:srgbClr val="000000"/>
                </a:solidFill>
                <a:cs typeface="Arial" panose="020B0604020202020204" pitchFamily="34" charset="0"/>
              </a:rPr>
              <a:t>置信度（｛喝茶｝→｛喝咖啡｝）</a:t>
            </a:r>
            <a:r>
              <a:rPr lang="en-US" altLang="zh-CN" sz="1200">
                <a:solidFill>
                  <a:srgbClr val="000000"/>
                </a:solidFill>
                <a:cs typeface="Arial" panose="020B0604020202020204" pitchFamily="34" charset="0"/>
              </a:rPr>
              <a:t>=150/200=75%</a:t>
            </a:r>
            <a:r>
              <a:rPr lang="zh-CN" altLang="en-US" sz="1200">
                <a:solidFill>
                  <a:srgbClr val="000000"/>
                </a:solidFill>
                <a:cs typeface="Arial" panose="020B0604020202020204" pitchFamily="34" charset="0"/>
              </a:rPr>
              <a:t>。即一个人喝茶那么他</a:t>
            </a:r>
            <a:r>
              <a:rPr lang="en-US" altLang="zh-CN" sz="1200">
                <a:solidFill>
                  <a:srgbClr val="000000"/>
                </a:solidFill>
                <a:cs typeface="Arial" panose="020B0604020202020204" pitchFamily="34" charset="0"/>
              </a:rPr>
              <a:t>75%</a:t>
            </a:r>
            <a:r>
              <a:rPr lang="zh-CN" altLang="en-US" sz="1200">
                <a:solidFill>
                  <a:srgbClr val="000000"/>
                </a:solidFill>
                <a:cs typeface="Arial" panose="020B0604020202020204" pitchFamily="34" charset="0"/>
              </a:rPr>
              <a:t>可能喝咖啡。</a:t>
            </a:r>
            <a:endParaRPr lang="en-US" altLang="zh-CN" sz="1200">
              <a:solidFill>
                <a:srgbClr val="000000"/>
              </a:solidFill>
              <a:cs typeface="Arial" panose="020B0604020202020204" pitchFamily="34" charset="0"/>
            </a:endParaRPr>
          </a:p>
          <a:p>
            <a:pPr eaLnBrk="1" hangingPunct="1"/>
            <a:r>
              <a:rPr lang="zh-CN" altLang="en-US" sz="1200">
                <a:solidFill>
                  <a:srgbClr val="000000"/>
                </a:solidFill>
                <a:cs typeface="Arial" panose="020B0604020202020204" pitchFamily="34" charset="0"/>
              </a:rPr>
              <a:t>再看，不管一个人是否喝茶，其喝咖啡的比例为</a:t>
            </a:r>
            <a:r>
              <a:rPr lang="en-US" altLang="zh-CN" sz="1200">
                <a:solidFill>
                  <a:srgbClr val="000000"/>
                </a:solidFill>
                <a:cs typeface="Arial" panose="020B0604020202020204" pitchFamily="34" charset="0"/>
              </a:rPr>
              <a:t>800/1000=80%&gt;75%</a:t>
            </a:r>
            <a:r>
              <a:rPr lang="zh-CN" altLang="en-US" sz="1200">
                <a:solidFill>
                  <a:srgbClr val="000000"/>
                </a:solidFill>
                <a:cs typeface="Arial" panose="020B0604020202020204" pitchFamily="34" charset="0"/>
              </a:rPr>
              <a:t>。即一个人喝茶其喝咖啡的可能性由</a:t>
            </a:r>
            <a:r>
              <a:rPr lang="en-US" altLang="zh-CN" sz="1200">
                <a:solidFill>
                  <a:srgbClr val="000000"/>
                </a:solidFill>
                <a:cs typeface="Arial" panose="020B0604020202020204" pitchFamily="34" charset="0"/>
              </a:rPr>
              <a:t>80%</a:t>
            </a:r>
            <a:r>
              <a:rPr lang="zh-CN" altLang="en-US" sz="1200">
                <a:solidFill>
                  <a:srgbClr val="000000"/>
                </a:solidFill>
                <a:cs typeface="Arial" panose="020B0604020202020204" pitchFamily="34" charset="0"/>
              </a:rPr>
              <a:t>降低到</a:t>
            </a:r>
            <a:r>
              <a:rPr lang="en-US" altLang="zh-CN" sz="1200">
                <a:solidFill>
                  <a:srgbClr val="000000"/>
                </a:solidFill>
                <a:cs typeface="Arial" panose="020B0604020202020204" pitchFamily="34" charset="0"/>
              </a:rPr>
              <a:t>75%</a:t>
            </a:r>
            <a:r>
              <a:rPr lang="zh-CN" altLang="en-US" sz="1200">
                <a:solidFill>
                  <a:srgbClr val="000000"/>
                </a:solidFill>
                <a:cs typeface="Arial" panose="020B0604020202020204" pitchFamily="34" charset="0"/>
              </a:rPr>
              <a:t>，因此｛喝茶｝→｛喝咖啡｝的高置信度实际上是一个误导，其忽略了喝咖啡的支持度。因此，支持度</a:t>
            </a:r>
            <a:r>
              <a:rPr lang="en-US" altLang="zh-CN" sz="1200">
                <a:solidFill>
                  <a:srgbClr val="000000"/>
                </a:solidFill>
                <a:cs typeface="Arial" panose="020B0604020202020204" pitchFamily="34" charset="0"/>
              </a:rPr>
              <a:t>-</a:t>
            </a:r>
            <a:r>
              <a:rPr lang="zh-CN" altLang="en-US" sz="1200">
                <a:solidFill>
                  <a:srgbClr val="000000"/>
                </a:solidFill>
                <a:cs typeface="Arial" panose="020B0604020202020204" pitchFamily="34" charset="0"/>
              </a:rPr>
              <a:t>置信度的评估框架是不完善的。</a:t>
            </a:r>
            <a:endParaRPr lang="en-US" altLang="zh-CN" sz="1200">
              <a:solidFill>
                <a:srgbClr val="000000"/>
              </a:solidFill>
              <a:cs typeface="Arial" panose="020B0604020202020204" pitchFamily="34" charset="0"/>
            </a:endParaRPr>
          </a:p>
        </p:txBody>
      </p:sp>
      <p:sp>
        <p:nvSpPr>
          <p:cNvPr id="14" name="TextBox 18">
            <a:extLst>
              <a:ext uri="{FF2B5EF4-FFF2-40B4-BE49-F238E27FC236}">
                <a16:creationId xmlns:a16="http://schemas.microsoft.com/office/drawing/2014/main" id="{A55D6321-9EA6-4FB7-BF69-B60C3B52CE5F}"/>
              </a:ext>
            </a:extLst>
          </p:cNvPr>
          <p:cNvSpPr txBox="1">
            <a:spLocks noChangeArrowheads="1"/>
          </p:cNvSpPr>
          <p:nvPr/>
        </p:nvSpPr>
        <p:spPr bwMode="auto">
          <a:xfrm>
            <a:off x="6383339" y="3487327"/>
            <a:ext cx="397033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置信度除以喝咖啡的支持度，即</a:t>
            </a:r>
            <a:r>
              <a:rPr lang="en-US" altLang="zh-CN" sz="1200">
                <a:solidFill>
                  <a:srgbClr val="000000"/>
                </a:solidFill>
                <a:cs typeface="Arial" panose="020B0604020202020204" pitchFamily="34" charset="0"/>
              </a:rPr>
              <a:t>75%/80%=0.94</a:t>
            </a:r>
            <a:r>
              <a:rPr lang="zh-CN" altLang="en-US" sz="1200">
                <a:solidFill>
                  <a:srgbClr val="000000"/>
                </a:solidFill>
                <a:cs typeface="Arial" panose="020B0604020202020204" pitchFamily="34" charset="0"/>
              </a:rPr>
              <a:t>。大于</a:t>
            </a:r>
            <a:r>
              <a:rPr lang="en-US" altLang="zh-CN" sz="1200">
                <a:solidFill>
                  <a:srgbClr val="000000"/>
                </a:solidFill>
                <a:cs typeface="Arial" panose="020B0604020202020204" pitchFamily="34" charset="0"/>
              </a:rPr>
              <a:t>1</a:t>
            </a:r>
            <a:r>
              <a:rPr lang="zh-CN" altLang="en-US" sz="1200">
                <a:solidFill>
                  <a:srgbClr val="000000"/>
                </a:solidFill>
                <a:cs typeface="Arial" panose="020B0604020202020204" pitchFamily="34" charset="0"/>
              </a:rPr>
              <a:t>表示正相关，而且越大相关性越强；等于</a:t>
            </a:r>
            <a:r>
              <a:rPr lang="en-US" altLang="zh-CN" sz="1200">
                <a:solidFill>
                  <a:srgbClr val="000000"/>
                </a:solidFill>
                <a:cs typeface="Arial" panose="020B0604020202020204" pitchFamily="34" charset="0"/>
              </a:rPr>
              <a:t>1</a:t>
            </a:r>
            <a:r>
              <a:rPr lang="zh-CN" altLang="en-US" sz="1200">
                <a:solidFill>
                  <a:srgbClr val="000000"/>
                </a:solidFill>
                <a:cs typeface="Arial" panose="020B0604020202020204" pitchFamily="34" charset="0"/>
              </a:rPr>
              <a:t>表示相互独立；小于</a:t>
            </a:r>
            <a:r>
              <a:rPr lang="en-US" altLang="zh-CN" sz="1200">
                <a:solidFill>
                  <a:srgbClr val="000000"/>
                </a:solidFill>
                <a:cs typeface="Arial" panose="020B0604020202020204" pitchFamily="34" charset="0"/>
              </a:rPr>
              <a:t>1</a:t>
            </a:r>
            <a:r>
              <a:rPr lang="zh-CN" altLang="en-US" sz="1200">
                <a:solidFill>
                  <a:srgbClr val="000000"/>
                </a:solidFill>
                <a:cs typeface="Arial" panose="020B0604020202020204" pitchFamily="34" charset="0"/>
              </a:rPr>
              <a:t>表示负相关。</a:t>
            </a:r>
          </a:p>
        </p:txBody>
      </p:sp>
      <p:sp>
        <p:nvSpPr>
          <p:cNvPr id="15" name="五边形 17">
            <a:extLst>
              <a:ext uri="{FF2B5EF4-FFF2-40B4-BE49-F238E27FC236}">
                <a16:creationId xmlns:a16="http://schemas.microsoft.com/office/drawing/2014/main" id="{2E2E5012-6646-41DB-A4C5-3E41D4A9A907}"/>
              </a:ext>
            </a:extLst>
          </p:cNvPr>
          <p:cNvSpPr/>
          <p:nvPr/>
        </p:nvSpPr>
        <p:spPr>
          <a:xfrm>
            <a:off x="5492750" y="3627026"/>
            <a:ext cx="965200" cy="368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a:solidFill>
                  <a:prstClr val="black"/>
                </a:solidFill>
              </a:rPr>
              <a:t>兴趣因子</a:t>
            </a:r>
          </a:p>
        </p:txBody>
      </p:sp>
      <p:sp>
        <p:nvSpPr>
          <p:cNvPr id="16" name="TextBox 20">
            <a:extLst>
              <a:ext uri="{FF2B5EF4-FFF2-40B4-BE49-F238E27FC236}">
                <a16:creationId xmlns:a16="http://schemas.microsoft.com/office/drawing/2014/main" id="{AB7E2CAC-D675-45ED-96ED-4098FDE1CF22}"/>
              </a:ext>
            </a:extLst>
          </p:cNvPr>
          <p:cNvSpPr txBox="1">
            <a:spLocks noChangeArrowheads="1"/>
          </p:cNvSpPr>
          <p:nvPr/>
        </p:nvSpPr>
        <p:spPr bwMode="auto">
          <a:xfrm>
            <a:off x="6383339" y="4296951"/>
            <a:ext cx="397033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对于连续变量相关性用</a:t>
            </a:r>
            <a:r>
              <a:rPr lang="en-US" altLang="zh-CN" sz="1200">
                <a:solidFill>
                  <a:srgbClr val="000000"/>
                </a:solidFill>
                <a:cs typeface="Arial" panose="020B0604020202020204" pitchFamily="34" charset="0"/>
              </a:rPr>
              <a:t>pearson</a:t>
            </a:r>
            <a:r>
              <a:rPr lang="zh-CN" altLang="en-US" sz="1200">
                <a:solidFill>
                  <a:srgbClr val="000000"/>
                </a:solidFill>
                <a:cs typeface="Arial" panose="020B0604020202020204" pitchFamily="34" charset="0"/>
              </a:rPr>
              <a:t>相关系数，</a:t>
            </a:r>
            <a:r>
              <a:rPr lang="en-US" altLang="zh-CN" sz="1200">
                <a:solidFill>
                  <a:srgbClr val="000000"/>
                </a:solidFill>
                <a:cs typeface="Arial" panose="020B0604020202020204" pitchFamily="34" charset="0"/>
              </a:rPr>
              <a:t>Pearson</a:t>
            </a:r>
            <a:r>
              <a:rPr lang="zh-CN" altLang="en-US" sz="1200">
                <a:solidFill>
                  <a:srgbClr val="000000"/>
                </a:solidFill>
                <a:cs typeface="Arial" panose="020B0604020202020204" pitchFamily="34" charset="0"/>
              </a:rPr>
              <a:t>相关系数用来衡量两个数据集合是否在一条线上面，它用来衡量定距变量间的线性关系。如衡量国民收入和居民储蓄存款、身高和体重、高中成绩和高考成绩等变量间的线性相关关系。</a:t>
            </a:r>
            <a:endParaRPr lang="en-US" altLang="zh-CN" sz="1200">
              <a:solidFill>
                <a:srgbClr val="000000"/>
              </a:solidFill>
              <a:cs typeface="Arial" panose="020B0604020202020204" pitchFamily="34" charset="0"/>
            </a:endParaRPr>
          </a:p>
        </p:txBody>
      </p:sp>
      <p:sp>
        <p:nvSpPr>
          <p:cNvPr id="17" name="五边形 19">
            <a:extLst>
              <a:ext uri="{FF2B5EF4-FFF2-40B4-BE49-F238E27FC236}">
                <a16:creationId xmlns:a16="http://schemas.microsoft.com/office/drawing/2014/main" id="{E9EE85B3-15DC-408C-9101-A0DAC069F054}"/>
              </a:ext>
            </a:extLst>
          </p:cNvPr>
          <p:cNvSpPr/>
          <p:nvPr/>
        </p:nvSpPr>
        <p:spPr>
          <a:xfrm>
            <a:off x="5492750" y="4338226"/>
            <a:ext cx="965200" cy="368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b="1" dirty="0">
                <a:solidFill>
                  <a:prstClr val="black"/>
                </a:solidFill>
              </a:rPr>
              <a:t>相关性</a:t>
            </a:r>
          </a:p>
        </p:txBody>
      </p:sp>
    </p:spTree>
    <p:extLst>
      <p:ext uri="{BB962C8B-B14F-4D97-AF65-F5344CB8AC3E}">
        <p14:creationId xmlns:p14="http://schemas.microsoft.com/office/powerpoint/2010/main" val="342637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6C6DE-CCD5-45C3-A984-8E302F6F166E}"/>
              </a:ext>
            </a:extLst>
          </p:cNvPr>
          <p:cNvSpPr>
            <a:spLocks noGrp="1"/>
          </p:cNvSpPr>
          <p:nvPr>
            <p:ph type="title"/>
          </p:nvPr>
        </p:nvSpPr>
        <p:spPr/>
        <p:txBody>
          <a:bodyPr/>
          <a:lstStyle/>
          <a:p>
            <a:r>
              <a:rPr lang="zh-CN" altLang="en-US" dirty="0"/>
              <a:t>关联规则</a:t>
            </a:r>
          </a:p>
        </p:txBody>
      </p:sp>
      <p:sp>
        <p:nvSpPr>
          <p:cNvPr id="3" name="灯片编号占位符 2">
            <a:extLst>
              <a:ext uri="{FF2B5EF4-FFF2-40B4-BE49-F238E27FC236}">
                <a16:creationId xmlns:a16="http://schemas.microsoft.com/office/drawing/2014/main" id="{EDE41352-69B1-4D9C-A581-B9F4F9B65AE0}"/>
              </a:ext>
            </a:extLst>
          </p:cNvPr>
          <p:cNvSpPr>
            <a:spLocks noGrp="1"/>
          </p:cNvSpPr>
          <p:nvPr>
            <p:ph type="sldNum" sz="quarter" idx="12"/>
          </p:nvPr>
        </p:nvSpPr>
        <p:spPr/>
        <p:txBody>
          <a:bodyPr/>
          <a:lstStyle/>
          <a:p>
            <a:fld id="{E9982F2F-007C-48EF-ACAA-A879DE0C084A}" type="slidenum">
              <a:rPr lang="zh-CN" altLang="en-US" smtClean="0"/>
              <a:pPr/>
              <a:t>26</a:t>
            </a:fld>
            <a:endParaRPr lang="zh-CN" altLang="en-US" dirty="0"/>
          </a:p>
        </p:txBody>
      </p:sp>
      <p:sp>
        <p:nvSpPr>
          <p:cNvPr id="4" name="矩形 12">
            <a:extLst>
              <a:ext uri="{FF2B5EF4-FFF2-40B4-BE49-F238E27FC236}">
                <a16:creationId xmlns:a16="http://schemas.microsoft.com/office/drawing/2014/main" id="{577B2BF2-267F-4A6C-8908-107CB1EDE52A}"/>
              </a:ext>
            </a:extLst>
          </p:cNvPr>
          <p:cNvSpPr>
            <a:spLocks noChangeArrowheads="1"/>
          </p:cNvSpPr>
          <p:nvPr/>
        </p:nvSpPr>
        <p:spPr bwMode="auto">
          <a:xfrm>
            <a:off x="1968500" y="1082676"/>
            <a:ext cx="733583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400" b="1">
                <a:solidFill>
                  <a:srgbClr val="000000"/>
                </a:solidFill>
                <a:latin typeface="华文楷体" panose="02010600040101010101" pitchFamily="2" charset="-122"/>
                <a:cs typeface="Arial" panose="020B0604020202020204" pitchFamily="34" charset="0"/>
              </a:rPr>
              <a:t>主要的关联算法：</a:t>
            </a:r>
            <a:r>
              <a:rPr lang="en-US" altLang="zh-CN" sz="1400" b="1">
                <a:solidFill>
                  <a:srgbClr val="FF0000"/>
                </a:solidFill>
                <a:latin typeface="华文楷体" panose="02010600040101010101" pitchFamily="2" charset="-122"/>
                <a:cs typeface="Arial" panose="020B0604020202020204" pitchFamily="34" charset="0"/>
              </a:rPr>
              <a:t>Apriori</a:t>
            </a:r>
            <a:r>
              <a:rPr lang="zh-CN" altLang="en-US" sz="1400" b="1">
                <a:solidFill>
                  <a:srgbClr val="FF0000"/>
                </a:solidFill>
                <a:latin typeface="华文楷体" panose="02010600040101010101" pitchFamily="2" charset="-122"/>
                <a:cs typeface="Arial" panose="020B0604020202020204" pitchFamily="34" charset="0"/>
              </a:rPr>
              <a:t>关联算法、</a:t>
            </a:r>
            <a:r>
              <a:rPr lang="en-US" altLang="zh-CN" sz="1400">
                <a:solidFill>
                  <a:srgbClr val="000000"/>
                </a:solidFill>
                <a:latin typeface="华文楷体" panose="02010600040101010101" pitchFamily="2" charset="-122"/>
                <a:cs typeface="Arial" panose="020B0604020202020204" pitchFamily="34" charset="0"/>
              </a:rPr>
              <a:t>FP-growth</a:t>
            </a:r>
            <a:r>
              <a:rPr lang="zh-CN" altLang="en-US" sz="1400">
                <a:solidFill>
                  <a:srgbClr val="000000"/>
                </a:solidFill>
                <a:latin typeface="华文楷体" panose="02010600040101010101" pitchFamily="2" charset="-122"/>
                <a:cs typeface="Arial" panose="020B0604020202020204" pitchFamily="34" charset="0"/>
              </a:rPr>
              <a:t>关联算法等；</a:t>
            </a:r>
            <a:endParaRPr lang="en-US" altLang="zh-CN" sz="1400">
              <a:solidFill>
                <a:srgbClr val="000000"/>
              </a:solidFill>
              <a:latin typeface="华文楷体" panose="02010600040101010101" pitchFamily="2" charset="-122"/>
              <a:cs typeface="Arial" panose="020B0604020202020204" pitchFamily="34" charset="0"/>
            </a:endParaRPr>
          </a:p>
        </p:txBody>
      </p:sp>
      <p:sp>
        <p:nvSpPr>
          <p:cNvPr id="5" name="矩形 13">
            <a:extLst>
              <a:ext uri="{FF2B5EF4-FFF2-40B4-BE49-F238E27FC236}">
                <a16:creationId xmlns:a16="http://schemas.microsoft.com/office/drawing/2014/main" id="{6E5FBB73-1398-4B19-A3F9-56744787A973}"/>
              </a:ext>
            </a:extLst>
          </p:cNvPr>
          <p:cNvSpPr>
            <a:spLocks noChangeArrowheads="1"/>
          </p:cNvSpPr>
          <p:nvPr/>
        </p:nvSpPr>
        <p:spPr bwMode="auto">
          <a:xfrm>
            <a:off x="1968501" y="1593850"/>
            <a:ext cx="7483475" cy="70788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zh-CN" sz="1400">
                <a:solidFill>
                  <a:srgbClr val="000000"/>
                </a:solidFill>
                <a:latin typeface="华文楷体" panose="02010600040101010101" pitchFamily="2" charset="-122"/>
                <a:cs typeface="Arial" panose="020B0604020202020204" pitchFamily="34" charset="0"/>
              </a:rPr>
              <a:t>        Apriori</a:t>
            </a:r>
            <a:r>
              <a:rPr lang="zh-CN" altLang="en-US" sz="1400">
                <a:solidFill>
                  <a:srgbClr val="000000"/>
                </a:solidFill>
                <a:latin typeface="华文楷体" panose="02010600040101010101" pitchFamily="2" charset="-122"/>
                <a:cs typeface="Arial" panose="020B0604020202020204" pitchFamily="34" charset="0"/>
              </a:rPr>
              <a:t>算法是最基本的一种关联规则算法，它采用布尔关联规则的挖掘频繁项集的算法，利用逐层搜索的方法挖掘频繁项集。</a:t>
            </a:r>
            <a:endParaRPr lang="en-US" altLang="zh-CN" sz="1400">
              <a:solidFill>
                <a:srgbClr val="000000"/>
              </a:solidFill>
              <a:latin typeface="华文楷体" panose="02010600040101010101" pitchFamily="2" charset="-122"/>
              <a:cs typeface="Arial" panose="020B0604020202020204" pitchFamily="34" charset="0"/>
            </a:endParaRPr>
          </a:p>
        </p:txBody>
      </p:sp>
      <p:pic>
        <p:nvPicPr>
          <p:cNvPr id="6" name="Picture 2">
            <a:extLst>
              <a:ext uri="{FF2B5EF4-FFF2-40B4-BE49-F238E27FC236}">
                <a16:creationId xmlns:a16="http://schemas.microsoft.com/office/drawing/2014/main" id="{048AE873-B616-43AA-AFDD-18CD271A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894013"/>
            <a:ext cx="851535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41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A7DD02-CB3E-4784-B3C8-8964CAF42B3C}"/>
              </a:ext>
            </a:extLst>
          </p:cNvPr>
          <p:cNvSpPr>
            <a:spLocks noGrp="1"/>
          </p:cNvSpPr>
          <p:nvPr>
            <p:ph type="title"/>
          </p:nvPr>
        </p:nvSpPr>
        <p:spPr/>
        <p:txBody>
          <a:bodyPr/>
          <a:lstStyle/>
          <a:p>
            <a:r>
              <a:rPr lang="zh-CN" altLang="en-US" dirty="0"/>
              <a:t>关联规则</a:t>
            </a:r>
          </a:p>
        </p:txBody>
      </p:sp>
      <p:sp>
        <p:nvSpPr>
          <p:cNvPr id="3" name="灯片编号占位符 2">
            <a:extLst>
              <a:ext uri="{FF2B5EF4-FFF2-40B4-BE49-F238E27FC236}">
                <a16:creationId xmlns:a16="http://schemas.microsoft.com/office/drawing/2014/main" id="{A9B4B9B2-F567-437D-9AD7-87050EA21D77}"/>
              </a:ext>
            </a:extLst>
          </p:cNvPr>
          <p:cNvSpPr>
            <a:spLocks noGrp="1"/>
          </p:cNvSpPr>
          <p:nvPr>
            <p:ph type="sldNum" sz="quarter" idx="12"/>
          </p:nvPr>
        </p:nvSpPr>
        <p:spPr/>
        <p:txBody>
          <a:bodyPr/>
          <a:lstStyle/>
          <a:p>
            <a:fld id="{E9982F2F-007C-48EF-ACAA-A879DE0C084A}" type="slidenum">
              <a:rPr lang="zh-CN" altLang="en-US" smtClean="0"/>
              <a:pPr/>
              <a:t>27</a:t>
            </a:fld>
            <a:endParaRPr lang="zh-CN" altLang="en-US" dirty="0"/>
          </a:p>
        </p:txBody>
      </p:sp>
      <p:sp>
        <p:nvSpPr>
          <p:cNvPr id="4" name="矩形 13">
            <a:extLst>
              <a:ext uri="{FF2B5EF4-FFF2-40B4-BE49-F238E27FC236}">
                <a16:creationId xmlns:a16="http://schemas.microsoft.com/office/drawing/2014/main" id="{168A1D2B-A6E9-457F-A621-4585B107200B}"/>
              </a:ext>
            </a:extLst>
          </p:cNvPr>
          <p:cNvSpPr>
            <a:spLocks noChangeArrowheads="1"/>
          </p:cNvSpPr>
          <p:nvPr/>
        </p:nvSpPr>
        <p:spPr bwMode="auto">
          <a:xfrm>
            <a:off x="1766888" y="1524000"/>
            <a:ext cx="8616950" cy="106203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zh-CN" sz="1400">
                <a:solidFill>
                  <a:srgbClr val="000000"/>
                </a:solidFill>
                <a:latin typeface="华文楷体" panose="02010600040101010101" pitchFamily="2" charset="-122"/>
                <a:cs typeface="Arial" panose="020B0604020202020204" pitchFamily="34" charset="0"/>
              </a:rPr>
              <a:t>        FP-Growth</a:t>
            </a:r>
            <a:r>
              <a:rPr lang="zh-CN" altLang="en-US" sz="1400">
                <a:solidFill>
                  <a:srgbClr val="000000"/>
                </a:solidFill>
                <a:latin typeface="华文楷体" panose="02010600040101010101" pitchFamily="2" charset="-122"/>
                <a:cs typeface="Arial" panose="020B0604020202020204" pitchFamily="34" charset="0"/>
              </a:rPr>
              <a:t>算法不产生候选集而直接生成频繁集的频繁模式增长算法，该算法采用分而治之的策略：在第一次扫描数据库之后，把数据库中的频繁项目集压缩到一棵频繁模式树中，形成投影数据库，同时保留其中的关联信息，随后继续将</a:t>
            </a:r>
            <a:r>
              <a:rPr lang="en-US" altLang="zh-CN" sz="1400">
                <a:solidFill>
                  <a:srgbClr val="000000"/>
                </a:solidFill>
                <a:latin typeface="华文楷体" panose="02010600040101010101" pitchFamily="2" charset="-122"/>
                <a:cs typeface="Arial" panose="020B0604020202020204" pitchFamily="34" charset="0"/>
              </a:rPr>
              <a:t>FP-tree</a:t>
            </a:r>
            <a:r>
              <a:rPr lang="zh-CN" altLang="en-US" sz="1400">
                <a:solidFill>
                  <a:srgbClr val="000000"/>
                </a:solidFill>
                <a:latin typeface="华文楷体" panose="02010600040101010101" pitchFamily="2" charset="-122"/>
                <a:cs typeface="Arial" panose="020B0604020202020204" pitchFamily="34" charset="0"/>
              </a:rPr>
              <a:t>分成一些条件树，对这些条件树分别进行挖掘。</a:t>
            </a:r>
          </a:p>
        </p:txBody>
      </p:sp>
      <p:pic>
        <p:nvPicPr>
          <p:cNvPr id="5" name="Picture 2">
            <a:extLst>
              <a:ext uri="{FF2B5EF4-FFF2-40B4-BE49-F238E27FC236}">
                <a16:creationId xmlns:a16="http://schemas.microsoft.com/office/drawing/2014/main" id="{62A52BF0-41AE-40E5-9422-7400DAF5C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008314"/>
            <a:ext cx="3163888" cy="190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A0BDA61B-0BBC-4A18-A2E4-263565DAA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9" y="3008314"/>
            <a:ext cx="4243387"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a:extLst>
              <a:ext uri="{FF2B5EF4-FFF2-40B4-BE49-F238E27FC236}">
                <a16:creationId xmlns:a16="http://schemas.microsoft.com/office/drawing/2014/main" id="{87D342F1-7D50-47B3-A742-BC64753F432C}"/>
              </a:ext>
            </a:extLst>
          </p:cNvPr>
          <p:cNvSpPr txBox="1">
            <a:spLocks noChangeArrowheads="1"/>
          </p:cNvSpPr>
          <p:nvPr/>
        </p:nvSpPr>
        <p:spPr bwMode="auto">
          <a:xfrm>
            <a:off x="7208838" y="2720976"/>
            <a:ext cx="109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200">
                <a:solidFill>
                  <a:srgbClr val="000000"/>
                </a:solidFill>
                <a:latin typeface="华文楷体" panose="02010600040101010101" pitchFamily="2" charset="-122"/>
                <a:cs typeface="Arial" panose="020B0604020202020204" pitchFamily="34" charset="0"/>
              </a:rPr>
              <a:t>FP-tree</a:t>
            </a:r>
            <a:r>
              <a:rPr lang="zh-CN" altLang="en-US" sz="1200">
                <a:solidFill>
                  <a:srgbClr val="000000"/>
                </a:solidFill>
                <a:latin typeface="华文楷体" panose="02010600040101010101" pitchFamily="2" charset="-122"/>
                <a:cs typeface="Arial" panose="020B0604020202020204" pitchFamily="34" charset="0"/>
              </a:rPr>
              <a:t>的构建</a:t>
            </a:r>
          </a:p>
        </p:txBody>
      </p:sp>
      <p:sp>
        <p:nvSpPr>
          <p:cNvPr id="8" name="燕尾形箭头 3">
            <a:extLst>
              <a:ext uri="{FF2B5EF4-FFF2-40B4-BE49-F238E27FC236}">
                <a16:creationId xmlns:a16="http://schemas.microsoft.com/office/drawing/2014/main" id="{53D0B017-390E-467C-8BBA-C4B7BE92707B}"/>
              </a:ext>
            </a:extLst>
          </p:cNvPr>
          <p:cNvSpPr/>
          <p:nvPr/>
        </p:nvSpPr>
        <p:spPr>
          <a:xfrm>
            <a:off x="5397500" y="3622676"/>
            <a:ext cx="439738" cy="3397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9" name="燕尾形箭头 14">
            <a:extLst>
              <a:ext uri="{FF2B5EF4-FFF2-40B4-BE49-F238E27FC236}">
                <a16:creationId xmlns:a16="http://schemas.microsoft.com/office/drawing/2014/main" id="{241A1D7F-F962-4709-B1B2-C720FB10C1E3}"/>
              </a:ext>
            </a:extLst>
          </p:cNvPr>
          <p:cNvSpPr/>
          <p:nvPr/>
        </p:nvSpPr>
        <p:spPr>
          <a:xfrm rot="5400000">
            <a:off x="7430294" y="5003007"/>
            <a:ext cx="439738" cy="3397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10" name="TextBox 4">
            <a:extLst>
              <a:ext uri="{FF2B5EF4-FFF2-40B4-BE49-F238E27FC236}">
                <a16:creationId xmlns:a16="http://schemas.microsoft.com/office/drawing/2014/main" id="{1ED5BAE6-7165-4B1A-875E-9E2EA1776894}"/>
              </a:ext>
            </a:extLst>
          </p:cNvPr>
          <p:cNvSpPr txBox="1">
            <a:spLocks noChangeArrowheads="1"/>
          </p:cNvSpPr>
          <p:nvPr/>
        </p:nvSpPr>
        <p:spPr bwMode="auto">
          <a:xfrm>
            <a:off x="6734175" y="5578476"/>
            <a:ext cx="2006600" cy="38417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Wingdings" panose="05000000000000000000" pitchFamily="2" charset="2"/>
              <a:buNone/>
            </a:pPr>
            <a:r>
              <a:rPr lang="en-US" altLang="zh-CN" sz="1400">
                <a:solidFill>
                  <a:srgbClr val="000000"/>
                </a:solidFill>
                <a:latin typeface="华文楷体" panose="02010600040101010101" pitchFamily="2" charset="-122"/>
                <a:cs typeface="Arial" panose="020B0604020202020204" pitchFamily="34" charset="0"/>
              </a:rPr>
              <a:t>f</a:t>
            </a:r>
            <a:r>
              <a:rPr lang="zh-CN" altLang="en-US" sz="1400">
                <a:solidFill>
                  <a:srgbClr val="000000"/>
                </a:solidFill>
                <a:latin typeface="华文楷体" panose="02010600040101010101" pitchFamily="2" charset="-122"/>
                <a:cs typeface="Arial" panose="020B0604020202020204" pitchFamily="34" charset="0"/>
              </a:rPr>
              <a:t>，</a:t>
            </a:r>
            <a:r>
              <a:rPr lang="en-US" altLang="zh-CN" sz="1400">
                <a:solidFill>
                  <a:srgbClr val="000000"/>
                </a:solidFill>
                <a:latin typeface="华文楷体" panose="02010600040101010101" pitchFamily="2" charset="-122"/>
                <a:cs typeface="Arial" panose="020B0604020202020204" pitchFamily="34" charset="0"/>
              </a:rPr>
              <a:t>c</a:t>
            </a:r>
            <a:r>
              <a:rPr lang="zh-CN" altLang="en-US" sz="1400">
                <a:solidFill>
                  <a:srgbClr val="000000"/>
                </a:solidFill>
                <a:latin typeface="华文楷体" panose="02010600040101010101" pitchFamily="2" charset="-122"/>
                <a:cs typeface="Arial" panose="020B0604020202020204" pitchFamily="34" charset="0"/>
              </a:rPr>
              <a:t>，</a:t>
            </a:r>
            <a:r>
              <a:rPr lang="en-US" altLang="zh-CN" sz="1400">
                <a:solidFill>
                  <a:srgbClr val="000000"/>
                </a:solidFill>
                <a:latin typeface="华文楷体" panose="02010600040101010101" pitchFamily="2" charset="-122"/>
                <a:cs typeface="Arial" panose="020B0604020202020204" pitchFamily="34" charset="0"/>
              </a:rPr>
              <a:t>b</a:t>
            </a:r>
            <a:r>
              <a:rPr lang="zh-CN" altLang="en-US" sz="1400">
                <a:solidFill>
                  <a:srgbClr val="000000"/>
                </a:solidFill>
                <a:latin typeface="华文楷体" panose="02010600040101010101" pitchFamily="2" charset="-122"/>
                <a:cs typeface="Arial" panose="020B0604020202020204" pitchFamily="34" charset="0"/>
              </a:rPr>
              <a:t>组合满足条件</a:t>
            </a:r>
          </a:p>
        </p:txBody>
      </p:sp>
      <p:sp>
        <p:nvSpPr>
          <p:cNvPr id="11" name="矩形 10">
            <a:extLst>
              <a:ext uri="{FF2B5EF4-FFF2-40B4-BE49-F238E27FC236}">
                <a16:creationId xmlns:a16="http://schemas.microsoft.com/office/drawing/2014/main" id="{0586DEA8-F714-43FF-BC65-F363BFE7FC15}"/>
              </a:ext>
            </a:extLst>
          </p:cNvPr>
          <p:cNvSpPr>
            <a:spLocks noChangeArrowheads="1"/>
          </p:cNvSpPr>
          <p:nvPr/>
        </p:nvSpPr>
        <p:spPr bwMode="auto">
          <a:xfrm>
            <a:off x="1968500" y="1082676"/>
            <a:ext cx="733583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400" b="1">
                <a:solidFill>
                  <a:srgbClr val="000000"/>
                </a:solidFill>
                <a:latin typeface="华文楷体" panose="02010600040101010101" pitchFamily="2" charset="-122"/>
                <a:cs typeface="Arial" panose="020B0604020202020204" pitchFamily="34" charset="0"/>
              </a:rPr>
              <a:t>主要的关联算法：</a:t>
            </a:r>
            <a:r>
              <a:rPr lang="en-US" altLang="zh-CN" sz="1400">
                <a:solidFill>
                  <a:srgbClr val="000000"/>
                </a:solidFill>
                <a:latin typeface="华文楷体" panose="02010600040101010101" pitchFamily="2" charset="-122"/>
                <a:cs typeface="Arial" panose="020B0604020202020204" pitchFamily="34" charset="0"/>
              </a:rPr>
              <a:t>Apriori</a:t>
            </a:r>
            <a:r>
              <a:rPr lang="zh-CN" altLang="en-US" sz="1400">
                <a:solidFill>
                  <a:srgbClr val="000000"/>
                </a:solidFill>
                <a:latin typeface="华文楷体" panose="02010600040101010101" pitchFamily="2" charset="-122"/>
                <a:cs typeface="Arial" panose="020B0604020202020204" pitchFamily="34" charset="0"/>
              </a:rPr>
              <a:t>关联算法、</a:t>
            </a:r>
            <a:r>
              <a:rPr lang="en-US" altLang="zh-CN" sz="1400" b="1">
                <a:solidFill>
                  <a:srgbClr val="FF0000"/>
                </a:solidFill>
                <a:latin typeface="华文楷体" panose="02010600040101010101" pitchFamily="2" charset="-122"/>
                <a:cs typeface="Arial" panose="020B0604020202020204" pitchFamily="34" charset="0"/>
              </a:rPr>
              <a:t>FP-growth</a:t>
            </a:r>
            <a:r>
              <a:rPr lang="zh-CN" altLang="en-US" sz="1400" b="1">
                <a:solidFill>
                  <a:srgbClr val="FF0000"/>
                </a:solidFill>
                <a:latin typeface="华文楷体" panose="02010600040101010101" pitchFamily="2" charset="-122"/>
                <a:cs typeface="Arial" panose="020B0604020202020204" pitchFamily="34" charset="0"/>
              </a:rPr>
              <a:t>关联算法</a:t>
            </a:r>
            <a:r>
              <a:rPr lang="zh-CN" altLang="en-US" sz="1400">
                <a:solidFill>
                  <a:srgbClr val="000000"/>
                </a:solidFill>
                <a:latin typeface="华文楷体" panose="02010600040101010101" pitchFamily="2" charset="-122"/>
                <a:cs typeface="Arial" panose="020B0604020202020204" pitchFamily="34" charset="0"/>
              </a:rPr>
              <a:t>等；</a:t>
            </a:r>
            <a:endParaRPr lang="en-US" altLang="zh-CN" sz="1400">
              <a:solidFill>
                <a:srgbClr val="000000"/>
              </a:solidFill>
              <a:latin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110918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128709-D464-4745-8024-747649F0F8EE}"/>
              </a:ext>
            </a:extLst>
          </p:cNvPr>
          <p:cNvSpPr>
            <a:spLocks noGrp="1"/>
          </p:cNvSpPr>
          <p:nvPr>
            <p:ph type="title"/>
          </p:nvPr>
        </p:nvSpPr>
        <p:spPr/>
        <p:txBody>
          <a:bodyPr/>
          <a:lstStyle/>
          <a:p>
            <a:r>
              <a:rPr lang="zh-CN" altLang="en-US" dirty="0"/>
              <a:t>关联模型评估</a:t>
            </a:r>
          </a:p>
        </p:txBody>
      </p:sp>
      <p:sp>
        <p:nvSpPr>
          <p:cNvPr id="3" name="灯片编号占位符 2">
            <a:extLst>
              <a:ext uri="{FF2B5EF4-FFF2-40B4-BE49-F238E27FC236}">
                <a16:creationId xmlns:a16="http://schemas.microsoft.com/office/drawing/2014/main" id="{6B89D509-8615-496C-A3F3-5896B53AFCE5}"/>
              </a:ext>
            </a:extLst>
          </p:cNvPr>
          <p:cNvSpPr>
            <a:spLocks noGrp="1"/>
          </p:cNvSpPr>
          <p:nvPr>
            <p:ph type="sldNum" sz="quarter" idx="12"/>
          </p:nvPr>
        </p:nvSpPr>
        <p:spPr/>
        <p:txBody>
          <a:bodyPr/>
          <a:lstStyle/>
          <a:p>
            <a:fld id="{E9982F2F-007C-48EF-ACAA-A879DE0C084A}" type="slidenum">
              <a:rPr lang="zh-CN" altLang="en-US" smtClean="0"/>
              <a:pPr/>
              <a:t>28</a:t>
            </a:fld>
            <a:endParaRPr lang="zh-CN" altLang="en-US" dirty="0"/>
          </a:p>
        </p:txBody>
      </p:sp>
      <p:sp>
        <p:nvSpPr>
          <p:cNvPr id="4" name="圆角矩形 4">
            <a:extLst>
              <a:ext uri="{FF2B5EF4-FFF2-40B4-BE49-F238E27FC236}">
                <a16:creationId xmlns:a16="http://schemas.microsoft.com/office/drawing/2014/main" id="{BEBE585E-8DC1-4232-BE00-233AA56CCEE0}"/>
              </a:ext>
            </a:extLst>
          </p:cNvPr>
          <p:cNvSpPr/>
          <p:nvPr/>
        </p:nvSpPr>
        <p:spPr>
          <a:xfrm>
            <a:off x="1950163" y="1633807"/>
            <a:ext cx="1392071" cy="370756"/>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sz="1400" dirty="0">
                <a:solidFill>
                  <a:prstClr val="white"/>
                </a:solidFill>
              </a:rPr>
              <a:t>关联规则</a:t>
            </a:r>
            <a:endParaRPr lang="en-US" altLang="zh-CN" sz="1400" dirty="0">
              <a:solidFill>
                <a:prstClr val="white"/>
              </a:solidFill>
            </a:endParaRPr>
          </a:p>
        </p:txBody>
      </p:sp>
      <p:sp>
        <p:nvSpPr>
          <p:cNvPr id="5" name="圆角矩形 6">
            <a:extLst>
              <a:ext uri="{FF2B5EF4-FFF2-40B4-BE49-F238E27FC236}">
                <a16:creationId xmlns:a16="http://schemas.microsoft.com/office/drawing/2014/main" id="{B4321F45-28D4-49A6-850E-2120CD2AB3C1}"/>
              </a:ext>
            </a:extLst>
          </p:cNvPr>
          <p:cNvSpPr/>
          <p:nvPr/>
        </p:nvSpPr>
        <p:spPr>
          <a:xfrm>
            <a:off x="3437768" y="1633807"/>
            <a:ext cx="6868665" cy="37075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CN" altLang="en-US" sz="1400" dirty="0">
                <a:solidFill>
                  <a:prstClr val="white"/>
                </a:solidFill>
              </a:rPr>
              <a:t>目的：识别有意义（有价值）的关联模式</a:t>
            </a:r>
          </a:p>
        </p:txBody>
      </p:sp>
      <p:sp>
        <p:nvSpPr>
          <p:cNvPr id="6" name="圆角矩形 8">
            <a:extLst>
              <a:ext uri="{FF2B5EF4-FFF2-40B4-BE49-F238E27FC236}">
                <a16:creationId xmlns:a16="http://schemas.microsoft.com/office/drawing/2014/main" id="{D44FBA50-E4E7-4318-95C1-D89D45322027}"/>
              </a:ext>
            </a:extLst>
          </p:cNvPr>
          <p:cNvSpPr/>
          <p:nvPr/>
        </p:nvSpPr>
        <p:spPr>
          <a:xfrm>
            <a:off x="3437037" y="2496688"/>
            <a:ext cx="6697662" cy="1349375"/>
          </a:xfrm>
          <a:prstGeom prst="roundRect">
            <a:avLst/>
          </a:prstGeom>
          <a:solidFill>
            <a:srgbClr val="CCFFCC"/>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7" name="五边形 7">
            <a:extLst>
              <a:ext uri="{FF2B5EF4-FFF2-40B4-BE49-F238E27FC236}">
                <a16:creationId xmlns:a16="http://schemas.microsoft.com/office/drawing/2014/main" id="{E6652752-2A06-4FA6-8F90-A571B3273048}"/>
              </a:ext>
            </a:extLst>
          </p:cNvPr>
          <p:cNvSpPr/>
          <p:nvPr/>
        </p:nvSpPr>
        <p:spPr>
          <a:xfrm>
            <a:off x="1949549" y="2790375"/>
            <a:ext cx="1487488" cy="381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客观度量</a:t>
            </a:r>
          </a:p>
        </p:txBody>
      </p:sp>
      <p:sp>
        <p:nvSpPr>
          <p:cNvPr id="8" name="圆角矩形 9">
            <a:extLst>
              <a:ext uri="{FF2B5EF4-FFF2-40B4-BE49-F238E27FC236}">
                <a16:creationId xmlns:a16="http://schemas.microsoft.com/office/drawing/2014/main" id="{4D3F6BF1-4942-4F29-BFD5-44E031C62AD4}"/>
              </a:ext>
            </a:extLst>
          </p:cNvPr>
          <p:cNvSpPr/>
          <p:nvPr/>
        </p:nvSpPr>
        <p:spPr>
          <a:xfrm>
            <a:off x="3603725" y="2360163"/>
            <a:ext cx="2797175" cy="430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评价项集：对称度量指标</a:t>
            </a:r>
            <a:endParaRPr lang="en-US" altLang="zh-CN" sz="1400" dirty="0">
              <a:solidFill>
                <a:prstClr val="white"/>
              </a:solidFill>
            </a:endParaRPr>
          </a:p>
        </p:txBody>
      </p:sp>
      <p:sp>
        <p:nvSpPr>
          <p:cNvPr id="9" name="圆角矩形 10">
            <a:extLst>
              <a:ext uri="{FF2B5EF4-FFF2-40B4-BE49-F238E27FC236}">
                <a16:creationId xmlns:a16="http://schemas.microsoft.com/office/drawing/2014/main" id="{DFF37A5C-67B6-45A9-BFD8-BE07D05FB965}"/>
              </a:ext>
            </a:extLst>
          </p:cNvPr>
          <p:cNvSpPr/>
          <p:nvPr/>
        </p:nvSpPr>
        <p:spPr>
          <a:xfrm>
            <a:off x="7048599" y="2360163"/>
            <a:ext cx="3005138" cy="430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评价关联规则：非对称客观度量</a:t>
            </a:r>
          </a:p>
        </p:txBody>
      </p:sp>
      <p:sp>
        <p:nvSpPr>
          <p:cNvPr id="10" name="TextBox 11">
            <a:extLst>
              <a:ext uri="{FF2B5EF4-FFF2-40B4-BE49-F238E27FC236}">
                <a16:creationId xmlns:a16="http://schemas.microsoft.com/office/drawing/2014/main" id="{F1A4F55A-0DBF-47F3-A05B-C76B598E1C9E}"/>
              </a:ext>
            </a:extLst>
          </p:cNvPr>
          <p:cNvSpPr txBox="1"/>
          <p:nvPr/>
        </p:nvSpPr>
        <p:spPr>
          <a:xfrm>
            <a:off x="3887888" y="2891976"/>
            <a:ext cx="1366837" cy="1169987"/>
          </a:xfrm>
          <a:prstGeom prst="rect">
            <a:avLst/>
          </a:prstGeom>
          <a:noFill/>
        </p:spPr>
        <p:txBody>
          <a:bodyPr>
            <a:spAutoFit/>
          </a:bodyPr>
          <a:lstStyle/>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支持度</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相关性</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兴趣因子</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余弦</a:t>
            </a:r>
            <a:endParaRPr lang="en-US" altLang="zh-CN" sz="1400" dirty="0">
              <a:solidFill>
                <a:prstClr val="black"/>
              </a:solidFill>
              <a:latin typeface="Arial" charset="0"/>
              <a:cs typeface="Arial" charset="0"/>
            </a:endParaRPr>
          </a:p>
          <a:p>
            <a:pPr eaLnBrk="1" hangingPunct="1">
              <a:defRPr/>
            </a:pPr>
            <a:endParaRPr lang="zh-CN" altLang="en-US" sz="1400" dirty="0">
              <a:solidFill>
                <a:prstClr val="black"/>
              </a:solidFill>
              <a:latin typeface="Arial" charset="0"/>
              <a:cs typeface="Arial" charset="0"/>
            </a:endParaRPr>
          </a:p>
        </p:txBody>
      </p:sp>
      <p:sp>
        <p:nvSpPr>
          <p:cNvPr id="11" name="TextBox 12">
            <a:extLst>
              <a:ext uri="{FF2B5EF4-FFF2-40B4-BE49-F238E27FC236}">
                <a16:creationId xmlns:a16="http://schemas.microsoft.com/office/drawing/2014/main" id="{9C054B69-E6C2-4052-95C6-D6A218F31057}"/>
              </a:ext>
            </a:extLst>
          </p:cNvPr>
          <p:cNvSpPr txBox="1"/>
          <p:nvPr/>
        </p:nvSpPr>
        <p:spPr>
          <a:xfrm>
            <a:off x="5254724" y="2891976"/>
            <a:ext cx="1365250" cy="954087"/>
          </a:xfrm>
          <a:prstGeom prst="rect">
            <a:avLst/>
          </a:prstGeom>
          <a:noFill/>
        </p:spPr>
        <p:txBody>
          <a:bodyPr>
            <a:spAutoFit/>
          </a:bodyPr>
          <a:lstStyle/>
          <a:p>
            <a:pPr marL="285750" indent="-285750" eaLnBrk="1" hangingPunct="1">
              <a:buFont typeface="Arial" panose="020B0604020202020204" pitchFamily="34" charset="0"/>
              <a:buChar char="•"/>
              <a:defRPr/>
            </a:pPr>
            <a:r>
              <a:rPr lang="en-US" altLang="zh-CN" sz="1400" dirty="0" err="1">
                <a:solidFill>
                  <a:prstClr val="black"/>
                </a:solidFill>
                <a:latin typeface="Arial" charset="0"/>
                <a:cs typeface="Arial" charset="0"/>
              </a:rPr>
              <a:t>Jaccard</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集体强度</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en-US" altLang="zh-CN" sz="1400" dirty="0">
                <a:solidFill>
                  <a:prstClr val="black"/>
                </a:solidFill>
                <a:latin typeface="Arial" charset="0"/>
                <a:cs typeface="Arial" charset="0"/>
              </a:rPr>
              <a:t>……</a:t>
            </a:r>
          </a:p>
          <a:p>
            <a:pPr eaLnBrk="1" hangingPunct="1">
              <a:defRPr/>
            </a:pPr>
            <a:endParaRPr lang="zh-CN" altLang="en-US" sz="1400" dirty="0">
              <a:solidFill>
                <a:prstClr val="black"/>
              </a:solidFill>
              <a:latin typeface="Arial" charset="0"/>
              <a:cs typeface="Arial" charset="0"/>
            </a:endParaRPr>
          </a:p>
        </p:txBody>
      </p:sp>
      <p:sp>
        <p:nvSpPr>
          <p:cNvPr id="12" name="TextBox 13">
            <a:extLst>
              <a:ext uri="{FF2B5EF4-FFF2-40B4-BE49-F238E27FC236}">
                <a16:creationId xmlns:a16="http://schemas.microsoft.com/office/drawing/2014/main" id="{A488E113-D10F-426A-9C94-DC20805C69E7}"/>
              </a:ext>
            </a:extLst>
          </p:cNvPr>
          <p:cNvSpPr txBox="1"/>
          <p:nvPr/>
        </p:nvSpPr>
        <p:spPr>
          <a:xfrm>
            <a:off x="7048599" y="2891976"/>
            <a:ext cx="1519238" cy="1169987"/>
          </a:xfrm>
          <a:prstGeom prst="rect">
            <a:avLst/>
          </a:prstGeom>
          <a:noFill/>
        </p:spPr>
        <p:txBody>
          <a:bodyPr>
            <a:spAutoFit/>
          </a:bodyPr>
          <a:lstStyle/>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置信度</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en-US" altLang="zh-CN" sz="1400" dirty="0">
                <a:solidFill>
                  <a:prstClr val="black"/>
                </a:solidFill>
                <a:latin typeface="Arial" charset="0"/>
                <a:cs typeface="Arial" charset="0"/>
              </a:rPr>
              <a:t>J</a:t>
            </a:r>
            <a:r>
              <a:rPr lang="zh-CN" altLang="en-US" sz="1400" dirty="0">
                <a:solidFill>
                  <a:prstClr val="black"/>
                </a:solidFill>
                <a:latin typeface="Arial" charset="0"/>
                <a:cs typeface="Arial" charset="0"/>
              </a:rPr>
              <a:t>度量</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en-US" altLang="zh-CN" sz="1400" dirty="0" err="1">
                <a:solidFill>
                  <a:prstClr val="black"/>
                </a:solidFill>
                <a:latin typeface="Arial" charset="0"/>
                <a:cs typeface="Arial" charset="0"/>
              </a:rPr>
              <a:t>Gini</a:t>
            </a:r>
            <a:r>
              <a:rPr lang="zh-CN" altLang="en-US" sz="1400" dirty="0">
                <a:solidFill>
                  <a:prstClr val="black"/>
                </a:solidFill>
                <a:latin typeface="Arial" charset="0"/>
                <a:cs typeface="Arial" charset="0"/>
              </a:rPr>
              <a:t>指标</a:t>
            </a:r>
            <a:endParaRPr lang="en-US" altLang="zh-CN" sz="1400" dirty="0">
              <a:solidFill>
                <a:prstClr val="black"/>
              </a:solidFill>
              <a:latin typeface="Arial" charset="0"/>
              <a:cs typeface="Arial" charset="0"/>
            </a:endParaRPr>
          </a:p>
          <a:p>
            <a:pPr marL="285750" indent="-285750" eaLnBrk="1" hangingPunct="1">
              <a:buFont typeface="Arial" panose="020B0604020202020204" pitchFamily="34" charset="0"/>
              <a:buChar char="•"/>
              <a:defRPr/>
            </a:pPr>
            <a:r>
              <a:rPr lang="zh-CN" altLang="en-US" sz="1400" dirty="0">
                <a:solidFill>
                  <a:prstClr val="black"/>
                </a:solidFill>
                <a:latin typeface="Arial" charset="0"/>
                <a:cs typeface="Arial" charset="0"/>
              </a:rPr>
              <a:t>可信度因子</a:t>
            </a:r>
            <a:endParaRPr lang="en-US" altLang="zh-CN" sz="1400" dirty="0">
              <a:solidFill>
                <a:prstClr val="black"/>
              </a:solidFill>
              <a:latin typeface="Arial" charset="0"/>
              <a:cs typeface="Arial" charset="0"/>
            </a:endParaRPr>
          </a:p>
          <a:p>
            <a:pPr eaLnBrk="1" hangingPunct="1">
              <a:defRPr/>
            </a:pPr>
            <a:endParaRPr lang="zh-CN" altLang="en-US" sz="1400" dirty="0">
              <a:solidFill>
                <a:prstClr val="black"/>
              </a:solidFill>
              <a:latin typeface="Arial" charset="0"/>
              <a:cs typeface="Arial" charset="0"/>
            </a:endParaRPr>
          </a:p>
        </p:txBody>
      </p:sp>
      <p:sp>
        <p:nvSpPr>
          <p:cNvPr id="13" name="TextBox 14">
            <a:extLst>
              <a:ext uri="{FF2B5EF4-FFF2-40B4-BE49-F238E27FC236}">
                <a16:creationId xmlns:a16="http://schemas.microsoft.com/office/drawing/2014/main" id="{F0E15FC3-7078-456F-80EC-536C79ED52D8}"/>
              </a:ext>
            </a:extLst>
          </p:cNvPr>
          <p:cNvSpPr txBox="1">
            <a:spLocks noChangeArrowheads="1"/>
          </p:cNvSpPr>
          <p:nvPr/>
        </p:nvSpPr>
        <p:spPr bwMode="auto">
          <a:xfrm>
            <a:off x="8786913" y="2907851"/>
            <a:ext cx="15192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1400">
                <a:solidFill>
                  <a:srgbClr val="000000"/>
                </a:solidFill>
                <a:cs typeface="Arial" panose="020B0604020202020204" pitchFamily="34" charset="0"/>
              </a:rPr>
              <a:t>互信息</a:t>
            </a:r>
            <a:endParaRPr lang="en-US" altLang="zh-CN" sz="1400">
              <a:solidFill>
                <a:srgbClr val="000000"/>
              </a:solidFill>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cs typeface="Arial" panose="020B0604020202020204" pitchFamily="34" charset="0"/>
              </a:rPr>
              <a:t>信任度</a:t>
            </a:r>
            <a:endParaRPr lang="en-US" altLang="zh-CN" sz="1400">
              <a:solidFill>
                <a:srgbClr val="000000"/>
              </a:solidFill>
              <a:cs typeface="Arial" panose="020B0604020202020204" pitchFamily="34" charset="0"/>
            </a:endParaRPr>
          </a:p>
          <a:p>
            <a:pPr eaLnBrk="1" hangingPunct="1">
              <a:buFont typeface="Arial" panose="020B0604020202020204" pitchFamily="34" charset="0"/>
              <a:buChar char="•"/>
            </a:pPr>
            <a:r>
              <a:rPr lang="en-US" altLang="zh-CN" sz="1400">
                <a:solidFill>
                  <a:srgbClr val="000000"/>
                </a:solidFill>
                <a:cs typeface="Arial" panose="020B0604020202020204" pitchFamily="34" charset="0"/>
              </a:rPr>
              <a:t>……</a:t>
            </a:r>
          </a:p>
        </p:txBody>
      </p:sp>
      <p:sp>
        <p:nvSpPr>
          <p:cNvPr id="14" name="圆角矩形 16">
            <a:extLst>
              <a:ext uri="{FF2B5EF4-FFF2-40B4-BE49-F238E27FC236}">
                <a16:creationId xmlns:a16="http://schemas.microsoft.com/office/drawing/2014/main" id="{C668383F-9134-4F4B-8BBD-AAD38474A63B}"/>
              </a:ext>
            </a:extLst>
          </p:cNvPr>
          <p:cNvSpPr/>
          <p:nvPr/>
        </p:nvSpPr>
        <p:spPr>
          <a:xfrm>
            <a:off x="3437037" y="3968300"/>
            <a:ext cx="6697662" cy="1312862"/>
          </a:xfrm>
          <a:prstGeom prst="roundRect">
            <a:avLst/>
          </a:prstGeom>
          <a:solidFill>
            <a:srgbClr val="CCFFCC"/>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endParaRPr>
          </a:p>
        </p:txBody>
      </p:sp>
      <p:sp>
        <p:nvSpPr>
          <p:cNvPr id="15" name="五边形 15">
            <a:extLst>
              <a:ext uri="{FF2B5EF4-FFF2-40B4-BE49-F238E27FC236}">
                <a16:creationId xmlns:a16="http://schemas.microsoft.com/office/drawing/2014/main" id="{353EC896-F195-4E79-B393-A30B67330FA1}"/>
              </a:ext>
            </a:extLst>
          </p:cNvPr>
          <p:cNvSpPr/>
          <p:nvPr/>
        </p:nvSpPr>
        <p:spPr>
          <a:xfrm>
            <a:off x="1949549" y="4261987"/>
            <a:ext cx="1487488" cy="4381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dirty="0">
                <a:solidFill>
                  <a:prstClr val="white"/>
                </a:solidFill>
              </a:rPr>
              <a:t>主观度量</a:t>
            </a:r>
          </a:p>
        </p:txBody>
      </p:sp>
      <p:sp>
        <p:nvSpPr>
          <p:cNvPr id="16" name="TextBox 17">
            <a:extLst>
              <a:ext uri="{FF2B5EF4-FFF2-40B4-BE49-F238E27FC236}">
                <a16:creationId xmlns:a16="http://schemas.microsoft.com/office/drawing/2014/main" id="{2E128F31-3F97-4D93-AD27-614ECA46E744}"/>
              </a:ext>
            </a:extLst>
          </p:cNvPr>
          <p:cNvSpPr txBox="1">
            <a:spLocks noChangeArrowheads="1"/>
          </p:cNvSpPr>
          <p:nvPr/>
        </p:nvSpPr>
        <p:spPr bwMode="auto">
          <a:xfrm>
            <a:off x="3789462" y="4090537"/>
            <a:ext cx="599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1400">
                <a:solidFill>
                  <a:srgbClr val="000000"/>
                </a:solidFill>
                <a:cs typeface="Arial" panose="020B0604020202020204" pitchFamily="34" charset="0"/>
              </a:rPr>
              <a:t>可视化</a:t>
            </a:r>
            <a:endParaRPr lang="en-US" altLang="zh-CN" sz="1400">
              <a:solidFill>
                <a:srgbClr val="000000"/>
              </a:solidFill>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cs typeface="Arial" panose="020B0604020202020204" pitchFamily="34" charset="0"/>
              </a:rPr>
              <a:t>基于主观模板的度量</a:t>
            </a:r>
            <a:endParaRPr lang="en-US" altLang="zh-CN" sz="1400">
              <a:solidFill>
                <a:srgbClr val="000000"/>
              </a:solidFill>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cs typeface="Arial" panose="020B0604020202020204" pitchFamily="34" charset="0"/>
              </a:rPr>
              <a:t>基于主观兴趣的度量</a:t>
            </a:r>
            <a:endParaRPr lang="en-US" altLang="zh-CN" sz="1400">
              <a:solidFill>
                <a:srgbClr val="000000"/>
              </a:solidFill>
              <a:cs typeface="Arial" panose="020B0604020202020204" pitchFamily="34" charset="0"/>
            </a:endParaRPr>
          </a:p>
          <a:p>
            <a:pPr eaLnBrk="1" hangingPunct="1">
              <a:buFont typeface="Arial" panose="020B0604020202020204" pitchFamily="34" charset="0"/>
              <a:buChar char="•"/>
            </a:pPr>
            <a:r>
              <a:rPr lang="en-US" altLang="zh-CN" sz="1400">
                <a:solidFill>
                  <a:srgbClr val="000000"/>
                </a:solidFill>
                <a:cs typeface="Arial" panose="020B0604020202020204" pitchFamily="34" charset="0"/>
              </a:rPr>
              <a:t>…….</a:t>
            </a:r>
            <a:endParaRPr lang="zh-CN"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21615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19E5F-E93C-4F4D-A42A-4C612BF0379C}"/>
              </a:ext>
            </a:extLst>
          </p:cNvPr>
          <p:cNvSpPr>
            <a:spLocks noGrp="1"/>
          </p:cNvSpPr>
          <p:nvPr>
            <p:ph type="title"/>
          </p:nvPr>
        </p:nvSpPr>
        <p:spPr/>
        <p:txBody>
          <a:bodyPr/>
          <a:lstStyle/>
          <a:p>
            <a:r>
              <a:rPr lang="zh-CN" altLang="en-US" dirty="0"/>
              <a:t>时间序列</a:t>
            </a:r>
          </a:p>
        </p:txBody>
      </p:sp>
      <p:sp>
        <p:nvSpPr>
          <p:cNvPr id="3" name="灯片编号占位符 2">
            <a:extLst>
              <a:ext uri="{FF2B5EF4-FFF2-40B4-BE49-F238E27FC236}">
                <a16:creationId xmlns:a16="http://schemas.microsoft.com/office/drawing/2014/main" id="{D753EF60-DD8A-4BDD-9383-0424488D1A2A}"/>
              </a:ext>
            </a:extLst>
          </p:cNvPr>
          <p:cNvSpPr>
            <a:spLocks noGrp="1"/>
          </p:cNvSpPr>
          <p:nvPr>
            <p:ph type="sldNum" sz="quarter" idx="12"/>
          </p:nvPr>
        </p:nvSpPr>
        <p:spPr/>
        <p:txBody>
          <a:bodyPr/>
          <a:lstStyle/>
          <a:p>
            <a:fld id="{E9982F2F-007C-48EF-ACAA-A879DE0C084A}" type="slidenum">
              <a:rPr lang="zh-CN" altLang="en-US" smtClean="0"/>
              <a:pPr/>
              <a:t>29</a:t>
            </a:fld>
            <a:endParaRPr lang="zh-CN" altLang="en-US" dirty="0"/>
          </a:p>
        </p:txBody>
      </p:sp>
      <p:sp>
        <p:nvSpPr>
          <p:cNvPr id="4" name="TextBox 2">
            <a:extLst>
              <a:ext uri="{FF2B5EF4-FFF2-40B4-BE49-F238E27FC236}">
                <a16:creationId xmlns:a16="http://schemas.microsoft.com/office/drawing/2014/main" id="{18C66A1B-BF9B-47E6-814C-AF9547D4132E}"/>
              </a:ext>
            </a:extLst>
          </p:cNvPr>
          <p:cNvSpPr txBox="1">
            <a:spLocks noChangeArrowheads="1"/>
          </p:cNvSpPr>
          <p:nvPr/>
        </p:nvSpPr>
        <p:spPr bwMode="auto">
          <a:xfrm>
            <a:off x="1882776" y="688942"/>
            <a:ext cx="8558213"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zh-CN" altLang="en-US" sz="1600" b="1">
                <a:solidFill>
                  <a:srgbClr val="000000"/>
                </a:solidFill>
                <a:latin typeface="华文楷体" panose="02010600040101010101" pitchFamily="2" charset="-122"/>
                <a:cs typeface="Arial" panose="020B0604020202020204" pitchFamily="34" charset="0"/>
              </a:rPr>
              <a:t>时间序列</a:t>
            </a:r>
            <a:r>
              <a:rPr lang="zh-CN" altLang="en-US" sz="1400">
                <a:solidFill>
                  <a:srgbClr val="000000"/>
                </a:solidFill>
                <a:latin typeface="华文楷体" panose="02010600040101010101" pitchFamily="2" charset="-122"/>
                <a:cs typeface="Arial" panose="020B0604020202020204" pitchFamily="34" charset="0"/>
              </a:rPr>
              <a:t>：是按时间顺序的一组数字</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r>
              <a:rPr lang="zh-CN" altLang="en-US" sz="1600" b="1">
                <a:solidFill>
                  <a:srgbClr val="000000"/>
                </a:solidFill>
                <a:latin typeface="华文楷体" panose="02010600040101010101" pitchFamily="2" charset="-122"/>
                <a:cs typeface="Arial" panose="020B0604020202020204" pitchFamily="34" charset="0"/>
              </a:rPr>
              <a:t>序列构成</a:t>
            </a:r>
            <a:r>
              <a:rPr lang="zh-CN" altLang="en-US" sz="1400">
                <a:solidFill>
                  <a:srgbClr val="000000"/>
                </a:solidFill>
                <a:latin typeface="华文楷体" panose="02010600040101010101" pitchFamily="2" charset="-122"/>
                <a:cs typeface="Arial" panose="020B0604020202020204" pitchFamily="34" charset="0"/>
              </a:rPr>
              <a:t>：</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r>
              <a:rPr lang="zh-CN" altLang="en-US" sz="1600" b="1">
                <a:solidFill>
                  <a:srgbClr val="000000"/>
                </a:solidFill>
                <a:latin typeface="华文楷体" panose="02010600040101010101" pitchFamily="2" charset="-122"/>
                <a:cs typeface="Arial" panose="020B0604020202020204" pitchFamily="34" charset="0"/>
              </a:rPr>
              <a:t>组合模型：</a:t>
            </a:r>
            <a:endParaRPr lang="en-US" altLang="zh-CN" sz="1600" b="1">
              <a:solidFill>
                <a:srgbClr val="000000"/>
              </a:solidFill>
              <a:latin typeface="华文楷体" panose="02010600040101010101" pitchFamily="2" charset="-122"/>
              <a:cs typeface="Arial" panose="020B0604020202020204" pitchFamily="34" charset="0"/>
            </a:endParaRPr>
          </a:p>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  加法模型：</a:t>
            </a:r>
            <a:r>
              <a:rPr lang="zh-CN" altLang="en-US" sz="1200">
                <a:solidFill>
                  <a:srgbClr val="000000"/>
                </a:solidFill>
                <a:latin typeface="华文楷体" panose="02010600040101010101" pitchFamily="2" charset="-122"/>
                <a:cs typeface="Arial" panose="020B0604020202020204" pitchFamily="34" charset="0"/>
              </a:rPr>
              <a:t>假定时间序列是基于</a:t>
            </a:r>
            <a:r>
              <a:rPr lang="en-US" altLang="zh-CN" sz="1200">
                <a:solidFill>
                  <a:srgbClr val="000000"/>
                </a:solidFill>
                <a:latin typeface="华文楷体" panose="02010600040101010101" pitchFamily="2" charset="-122"/>
                <a:cs typeface="Arial" panose="020B0604020202020204" pitchFamily="34" charset="0"/>
              </a:rPr>
              <a:t>4</a:t>
            </a:r>
            <a:r>
              <a:rPr lang="zh-CN" altLang="en-US" sz="1200">
                <a:solidFill>
                  <a:srgbClr val="000000"/>
                </a:solidFill>
                <a:latin typeface="华文楷体" panose="02010600040101010101" pitchFamily="2" charset="-122"/>
                <a:cs typeface="Arial" panose="020B0604020202020204" pitchFamily="34" charset="0"/>
              </a:rPr>
              <a:t>种成份相加而成的。长期趋势并不影响季节变动；</a:t>
            </a:r>
            <a:r>
              <a:rPr lang="en-US" altLang="zh-CN" sz="1400">
                <a:solidFill>
                  <a:srgbClr val="000000"/>
                </a:solidFill>
                <a:latin typeface="华文楷体" panose="02010600040101010101" pitchFamily="2" charset="-122"/>
                <a:cs typeface="Arial" panose="020B0604020202020204" pitchFamily="34" charset="0"/>
              </a:rPr>
              <a:t>Y=T+S+C+I</a:t>
            </a:r>
          </a:p>
          <a:p>
            <a:pPr eaLnBrk="1" hangingPunct="1">
              <a:buFont typeface="Arial" panose="020B0604020202020204" pitchFamily="34" charset="0"/>
              <a:buChar char="•"/>
            </a:pPr>
            <a:r>
              <a:rPr lang="zh-CN" altLang="en-US" sz="1400">
                <a:solidFill>
                  <a:srgbClr val="000000"/>
                </a:solidFill>
                <a:latin typeface="华文楷体" panose="02010600040101010101" pitchFamily="2" charset="-122"/>
                <a:cs typeface="Arial" panose="020B0604020202020204" pitchFamily="34" charset="0"/>
              </a:rPr>
              <a:t>  乘法模型</a:t>
            </a:r>
            <a:r>
              <a:rPr lang="zh-CN" altLang="en-US" sz="1200">
                <a:solidFill>
                  <a:srgbClr val="000000"/>
                </a:solidFill>
                <a:latin typeface="华文楷体" panose="02010600040101010101" pitchFamily="2" charset="-122"/>
                <a:cs typeface="Arial" panose="020B0604020202020204" pitchFamily="34" charset="0"/>
              </a:rPr>
              <a:t>：假定时间序列是基于</a:t>
            </a:r>
            <a:r>
              <a:rPr lang="en-US" altLang="zh-CN" sz="1200">
                <a:solidFill>
                  <a:srgbClr val="000000"/>
                </a:solidFill>
                <a:latin typeface="华文楷体" panose="02010600040101010101" pitchFamily="2" charset="-122"/>
                <a:cs typeface="Arial" panose="020B0604020202020204" pitchFamily="34" charset="0"/>
              </a:rPr>
              <a:t>4</a:t>
            </a:r>
            <a:r>
              <a:rPr lang="zh-CN" altLang="en-US" sz="1200">
                <a:solidFill>
                  <a:srgbClr val="000000"/>
                </a:solidFill>
                <a:latin typeface="华文楷体" panose="02010600040101010101" pitchFamily="2" charset="-122"/>
                <a:cs typeface="Arial" panose="020B0604020202020204" pitchFamily="34" charset="0"/>
              </a:rPr>
              <a:t>种成份相乘而成的。假定季节变动与循环变动为长期趋势的函数；</a:t>
            </a:r>
            <a:endParaRPr lang="en-US" altLang="zh-CN" sz="1500">
              <a:solidFill>
                <a:srgbClr val="000000"/>
              </a:solidFill>
              <a:latin typeface="华文楷体" panose="02010600040101010101" pitchFamily="2" charset="-122"/>
              <a:cs typeface="Arial" panose="020B0604020202020204" pitchFamily="34" charset="0"/>
            </a:endParaRPr>
          </a:p>
        </p:txBody>
      </p:sp>
      <p:grpSp>
        <p:nvGrpSpPr>
          <p:cNvPr id="5" name="组合 93">
            <a:extLst>
              <a:ext uri="{FF2B5EF4-FFF2-40B4-BE49-F238E27FC236}">
                <a16:creationId xmlns:a16="http://schemas.microsoft.com/office/drawing/2014/main" id="{2A26FE67-58F3-43CF-8240-845F64E7E72A}"/>
              </a:ext>
            </a:extLst>
          </p:cNvPr>
          <p:cNvGrpSpPr>
            <a:grpSpLocks/>
          </p:cNvGrpSpPr>
          <p:nvPr/>
        </p:nvGrpSpPr>
        <p:grpSpPr bwMode="auto">
          <a:xfrm>
            <a:off x="2036764" y="1076292"/>
            <a:ext cx="7242175" cy="1993900"/>
            <a:chOff x="548388" y="1294412"/>
            <a:chExt cx="7241827" cy="1995055"/>
          </a:xfrm>
        </p:grpSpPr>
        <p:sp>
          <p:nvSpPr>
            <p:cNvPr id="6" name="AutoShape 3">
              <a:extLst>
                <a:ext uri="{FF2B5EF4-FFF2-40B4-BE49-F238E27FC236}">
                  <a16:creationId xmlns:a16="http://schemas.microsoft.com/office/drawing/2014/main" id="{D2B6B514-965C-4059-9E6D-604988FE94F7}"/>
                </a:ext>
              </a:extLst>
            </p:cNvPr>
            <p:cNvSpPr>
              <a:spLocks noChangeArrowheads="1"/>
            </p:cNvSpPr>
            <p:nvPr/>
          </p:nvSpPr>
          <p:spPr bwMode="gray">
            <a:xfrm>
              <a:off x="548388" y="1294412"/>
              <a:ext cx="6590634" cy="1995055"/>
            </a:xfrm>
            <a:prstGeom prst="rightArrow">
              <a:avLst>
                <a:gd name="adj1" fmla="val 79306"/>
                <a:gd name="adj2" fmla="val 30297"/>
              </a:avLst>
            </a:prstGeom>
            <a:solidFill>
              <a:srgbClr val="6C8F9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7" name="AutoShape 8">
              <a:extLst>
                <a:ext uri="{FF2B5EF4-FFF2-40B4-BE49-F238E27FC236}">
                  <a16:creationId xmlns:a16="http://schemas.microsoft.com/office/drawing/2014/main" id="{88AEAD67-9D8B-4FDE-9CA4-6388D54F51C8}"/>
                </a:ext>
              </a:extLst>
            </p:cNvPr>
            <p:cNvSpPr>
              <a:spLocks noChangeArrowheads="1"/>
            </p:cNvSpPr>
            <p:nvPr/>
          </p:nvSpPr>
          <p:spPr bwMode="gray">
            <a:xfrm>
              <a:off x="7162773" y="2058913"/>
              <a:ext cx="627442" cy="541458"/>
            </a:xfrm>
            <a:prstGeom prst="roundRect">
              <a:avLst>
                <a:gd name="adj" fmla="val 16667"/>
              </a:avLst>
            </a:prstGeom>
            <a:solidFill>
              <a:schemeClr val="accent2">
                <a:alpha val="59999"/>
              </a:schemeClr>
            </a:solidFill>
            <a:ln w="3810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8" name="AutoShape 4">
              <a:extLst>
                <a:ext uri="{FF2B5EF4-FFF2-40B4-BE49-F238E27FC236}">
                  <a16:creationId xmlns:a16="http://schemas.microsoft.com/office/drawing/2014/main" id="{0ADF1554-114D-4439-8A48-278AE22947E1}"/>
                </a:ext>
              </a:extLst>
            </p:cNvPr>
            <p:cNvSpPr>
              <a:spLocks noChangeArrowheads="1"/>
            </p:cNvSpPr>
            <p:nvPr/>
          </p:nvSpPr>
          <p:spPr bwMode="gray">
            <a:xfrm>
              <a:off x="679538" y="1580911"/>
              <a:ext cx="5828140" cy="317473"/>
            </a:xfrm>
            <a:prstGeom prst="roundRect">
              <a:avLst>
                <a:gd name="adj" fmla="val 9106"/>
              </a:avLst>
            </a:prstGeom>
            <a:solidFill>
              <a:srgbClr val="BE3C77">
                <a:alpha val="50195"/>
              </a:srgbClr>
            </a:solidFill>
            <a:ln w="2540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b="1">
                  <a:solidFill>
                    <a:srgbClr val="000000"/>
                  </a:solidFill>
                  <a:latin typeface="华文楷体" panose="02010600040101010101" pitchFamily="2" charset="-122"/>
                  <a:cs typeface="Arial" panose="020B0604020202020204" pitchFamily="34" charset="0"/>
                </a:rPr>
                <a:t>            长期趋势（</a:t>
              </a:r>
              <a:r>
                <a:rPr lang="en-US" altLang="zh-CN" sz="1200" b="1" i="1">
                  <a:solidFill>
                    <a:srgbClr val="000000"/>
                  </a:solidFill>
                  <a:latin typeface="华文楷体" panose="02010600040101010101" pitchFamily="2" charset="-122"/>
                  <a:cs typeface="Arial" panose="020B0604020202020204" pitchFamily="34" charset="0"/>
                </a:rPr>
                <a:t>T</a:t>
              </a:r>
              <a:r>
                <a:rPr lang="zh-CN" altLang="en-US" sz="1200" b="1">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时间序列随时间的变化而逐渐增加或减少的长期变化的趋势</a:t>
              </a:r>
              <a:endParaRPr lang="zh-CN" altLang="en-US" sz="1200" b="1">
                <a:solidFill>
                  <a:srgbClr val="000000"/>
                </a:solidFill>
                <a:latin typeface="华文楷体" panose="02010600040101010101" pitchFamily="2" charset="-122"/>
                <a:cs typeface="Arial" panose="020B0604020202020204" pitchFamily="34" charset="0"/>
              </a:endParaRPr>
            </a:p>
          </p:txBody>
        </p:sp>
        <p:sp>
          <p:nvSpPr>
            <p:cNvPr id="9" name="AutoShape 5">
              <a:extLst>
                <a:ext uri="{FF2B5EF4-FFF2-40B4-BE49-F238E27FC236}">
                  <a16:creationId xmlns:a16="http://schemas.microsoft.com/office/drawing/2014/main" id="{216C6CDC-0755-4215-A9B8-F4B02C1AD563}"/>
                </a:ext>
              </a:extLst>
            </p:cNvPr>
            <p:cNvSpPr>
              <a:spLocks noChangeArrowheads="1"/>
            </p:cNvSpPr>
            <p:nvPr/>
          </p:nvSpPr>
          <p:spPr bwMode="gray">
            <a:xfrm>
              <a:off x="680144" y="1947253"/>
              <a:ext cx="5827433" cy="317684"/>
            </a:xfrm>
            <a:prstGeom prst="roundRect">
              <a:avLst>
                <a:gd name="adj" fmla="val 9106"/>
              </a:avLst>
            </a:prstGeom>
            <a:solidFill>
              <a:schemeClr val="accent4">
                <a:alpha val="70000"/>
              </a:schemeClr>
            </a:solidFill>
            <a:ln w="25400">
              <a:solidFill>
                <a:schemeClr val="bg1"/>
              </a:solidFill>
              <a:round/>
              <a:headEnd/>
              <a:tailEnd/>
            </a:ln>
            <a:effectLst/>
          </p:spPr>
          <p:txBody>
            <a:bodyPr wrap="none" anchor="ctr"/>
            <a:lstStyle/>
            <a:p>
              <a:pPr>
                <a:defRPr/>
              </a:pPr>
              <a:r>
                <a:rPr lang="zh-CN" altLang="en-US" sz="1200" b="1" dirty="0">
                  <a:solidFill>
                    <a:prstClr val="black"/>
                  </a:solidFill>
                  <a:latin typeface="华文楷体" pitchFamily="2" charset="-122"/>
                  <a:cs typeface="Arial" charset="0"/>
                </a:rPr>
                <a:t>            季节变动（</a:t>
              </a:r>
              <a:r>
                <a:rPr lang="en-US" altLang="zh-CN" sz="1200" b="1" i="1" dirty="0">
                  <a:solidFill>
                    <a:prstClr val="black"/>
                  </a:solidFill>
                  <a:latin typeface="华文楷体" pitchFamily="2" charset="-122"/>
                  <a:cs typeface="Arial" charset="0"/>
                </a:rPr>
                <a:t>S</a:t>
              </a:r>
              <a:r>
                <a:rPr lang="zh-CN" altLang="en-US" sz="1200" b="1" dirty="0">
                  <a:solidFill>
                    <a:prstClr val="black"/>
                  </a:solidFill>
                  <a:latin typeface="华文楷体" pitchFamily="2" charset="-122"/>
                  <a:cs typeface="Arial" charset="0"/>
                </a:rPr>
                <a:t>）</a:t>
              </a:r>
              <a:r>
                <a:rPr lang="en-US" altLang="zh-CN" sz="1200" dirty="0">
                  <a:solidFill>
                    <a:prstClr val="black"/>
                  </a:solidFill>
                  <a:latin typeface="华文楷体" pitchFamily="2" charset="-122"/>
                  <a:cs typeface="Arial" charset="0"/>
                </a:rPr>
                <a:t>:</a:t>
              </a:r>
              <a:r>
                <a:rPr lang="zh-CN" altLang="en-US" sz="1200" dirty="0">
                  <a:solidFill>
                    <a:prstClr val="black"/>
                  </a:solidFill>
                  <a:latin typeface="华文楷体" pitchFamily="2" charset="-122"/>
                  <a:cs typeface="Arial" charset="0"/>
                </a:rPr>
                <a:t>时间序列在一年中或固定时间内，呈现出的固定规则的变动</a:t>
              </a:r>
              <a:endParaRPr lang="zh-CN" altLang="en-US" sz="1200" b="1" dirty="0">
                <a:solidFill>
                  <a:prstClr val="black"/>
                </a:solidFill>
                <a:latin typeface="华文楷体" pitchFamily="2" charset="-122"/>
                <a:cs typeface="Arial" charset="0"/>
              </a:endParaRPr>
            </a:p>
          </p:txBody>
        </p:sp>
        <p:sp>
          <p:nvSpPr>
            <p:cNvPr id="10" name="AutoShape 6">
              <a:extLst>
                <a:ext uri="{FF2B5EF4-FFF2-40B4-BE49-F238E27FC236}">
                  <a16:creationId xmlns:a16="http://schemas.microsoft.com/office/drawing/2014/main" id="{7887C0CC-E902-45D4-9B6A-554BED04B36D}"/>
                </a:ext>
              </a:extLst>
            </p:cNvPr>
            <p:cNvSpPr>
              <a:spLocks noChangeArrowheads="1"/>
            </p:cNvSpPr>
            <p:nvPr/>
          </p:nvSpPr>
          <p:spPr bwMode="gray">
            <a:xfrm>
              <a:off x="680144" y="2314177"/>
              <a:ext cx="5827433" cy="316096"/>
            </a:xfrm>
            <a:prstGeom prst="roundRect">
              <a:avLst>
                <a:gd name="adj" fmla="val 9106"/>
              </a:avLst>
            </a:prstGeom>
            <a:solidFill>
              <a:schemeClr val="accent3">
                <a:alpha val="50000"/>
              </a:schemeClr>
            </a:solidFill>
            <a:ln w="25400">
              <a:solidFill>
                <a:schemeClr val="bg1"/>
              </a:solidFill>
              <a:round/>
              <a:headEnd/>
              <a:tailEnd/>
            </a:ln>
            <a:effectLst/>
          </p:spPr>
          <p:txBody>
            <a:bodyPr wrap="none" anchor="ctr"/>
            <a:lstStyle/>
            <a:p>
              <a:pPr>
                <a:defRPr/>
              </a:pPr>
              <a:r>
                <a:rPr lang="zh-CN" altLang="en-US" sz="1200" b="1" dirty="0">
                  <a:solidFill>
                    <a:prstClr val="black"/>
                  </a:solidFill>
                  <a:latin typeface="华文楷体" pitchFamily="2" charset="-122"/>
                  <a:cs typeface="Arial" charset="0"/>
                </a:rPr>
                <a:t>            循环变动（</a:t>
              </a:r>
              <a:r>
                <a:rPr lang="en-US" altLang="zh-CN" sz="1200" b="1" dirty="0">
                  <a:solidFill>
                    <a:prstClr val="black"/>
                  </a:solidFill>
                  <a:latin typeface="华文楷体" pitchFamily="2" charset="-122"/>
                  <a:cs typeface="Arial" charset="0"/>
                </a:rPr>
                <a:t>C</a:t>
              </a:r>
              <a:r>
                <a:rPr lang="zh-CN" altLang="en-US" sz="1200" b="1" dirty="0">
                  <a:solidFill>
                    <a:prstClr val="black"/>
                  </a:solidFill>
                  <a:latin typeface="华文楷体" pitchFamily="2" charset="-122"/>
                  <a:cs typeface="Arial" charset="0"/>
                </a:rPr>
                <a:t>）</a:t>
              </a:r>
              <a:r>
                <a:rPr lang="en-US" altLang="zh-CN" sz="1200" dirty="0">
                  <a:solidFill>
                    <a:prstClr val="black"/>
                  </a:solidFill>
                  <a:latin typeface="华文楷体" pitchFamily="2" charset="-122"/>
                  <a:cs typeface="Arial" charset="0"/>
                </a:rPr>
                <a:t>:</a:t>
              </a:r>
              <a:r>
                <a:rPr lang="zh-CN" altLang="en-US" sz="1200" dirty="0">
                  <a:solidFill>
                    <a:prstClr val="black"/>
                  </a:solidFill>
                  <a:latin typeface="华文楷体" pitchFamily="2" charset="-122"/>
                  <a:cs typeface="Arial" charset="0"/>
                </a:rPr>
                <a:t>沿着趋势线如钟摆般地循环变动，又称景气循环变动</a:t>
              </a:r>
              <a:endParaRPr lang="en-US" altLang="zh-CN" sz="1200" dirty="0">
                <a:solidFill>
                  <a:prstClr val="black"/>
                </a:solidFill>
                <a:latin typeface="华文楷体" pitchFamily="2" charset="-122"/>
                <a:cs typeface="Arial" charset="0"/>
              </a:endParaRPr>
            </a:p>
          </p:txBody>
        </p:sp>
        <p:grpSp>
          <p:nvGrpSpPr>
            <p:cNvPr id="11" name="Group 11">
              <a:extLst>
                <a:ext uri="{FF2B5EF4-FFF2-40B4-BE49-F238E27FC236}">
                  <a16:creationId xmlns:a16="http://schemas.microsoft.com/office/drawing/2014/main" id="{5458826B-B72E-4375-99BC-33EF9E547876}"/>
                </a:ext>
              </a:extLst>
            </p:cNvPr>
            <p:cNvGrpSpPr>
              <a:grpSpLocks/>
            </p:cNvGrpSpPr>
            <p:nvPr/>
          </p:nvGrpSpPr>
          <p:grpSpPr bwMode="auto">
            <a:xfrm>
              <a:off x="820447" y="1601340"/>
              <a:ext cx="317518" cy="286829"/>
              <a:chOff x="5088" y="240"/>
              <a:chExt cx="384" cy="384"/>
            </a:xfrm>
          </p:grpSpPr>
          <p:sp>
            <p:nvSpPr>
              <p:cNvPr id="44" name="Oval 12">
                <a:extLst>
                  <a:ext uri="{FF2B5EF4-FFF2-40B4-BE49-F238E27FC236}">
                    <a16:creationId xmlns:a16="http://schemas.microsoft.com/office/drawing/2014/main" id="{27EB60D2-EBFA-4C00-B2A9-F36345E50AB0}"/>
                  </a:ext>
                </a:extLst>
              </p:cNvPr>
              <p:cNvSpPr>
                <a:spLocks noChangeArrowheads="1"/>
              </p:cNvSpPr>
              <p:nvPr/>
            </p:nvSpPr>
            <p:spPr bwMode="gray">
              <a:xfrm>
                <a:off x="5088"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5" name="Oval 13">
                <a:extLst>
                  <a:ext uri="{FF2B5EF4-FFF2-40B4-BE49-F238E27FC236}">
                    <a16:creationId xmlns:a16="http://schemas.microsoft.com/office/drawing/2014/main" id="{3567DC38-0AE9-4DB0-A98E-74C4EC47ED9F}"/>
                  </a:ext>
                </a:extLst>
              </p:cNvPr>
              <p:cNvSpPr>
                <a:spLocks noChangeArrowheads="1"/>
              </p:cNvSpPr>
              <p:nvPr/>
            </p:nvSpPr>
            <p:spPr bwMode="gray">
              <a:xfrm>
                <a:off x="5232"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6" name="Oval 14">
                <a:extLst>
                  <a:ext uri="{FF2B5EF4-FFF2-40B4-BE49-F238E27FC236}">
                    <a16:creationId xmlns:a16="http://schemas.microsoft.com/office/drawing/2014/main" id="{B07B7C0C-BC0B-4352-9D49-7C77AE4565BA}"/>
                  </a:ext>
                </a:extLst>
              </p:cNvPr>
              <p:cNvSpPr>
                <a:spLocks noChangeArrowheads="1"/>
              </p:cNvSpPr>
              <p:nvPr/>
            </p:nvSpPr>
            <p:spPr bwMode="gray">
              <a:xfrm>
                <a:off x="5376"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7" name="Oval 15">
                <a:extLst>
                  <a:ext uri="{FF2B5EF4-FFF2-40B4-BE49-F238E27FC236}">
                    <a16:creationId xmlns:a16="http://schemas.microsoft.com/office/drawing/2014/main" id="{BA6874F2-9351-4FB6-9954-5C9DE5522A6F}"/>
                  </a:ext>
                </a:extLst>
              </p:cNvPr>
              <p:cNvSpPr>
                <a:spLocks noChangeArrowheads="1"/>
              </p:cNvSpPr>
              <p:nvPr/>
            </p:nvSpPr>
            <p:spPr bwMode="gray">
              <a:xfrm>
                <a:off x="5088"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8" name="Oval 16">
                <a:extLst>
                  <a:ext uri="{FF2B5EF4-FFF2-40B4-BE49-F238E27FC236}">
                    <a16:creationId xmlns:a16="http://schemas.microsoft.com/office/drawing/2014/main" id="{55843436-D0A0-4154-867D-E01AC04C25F4}"/>
                  </a:ext>
                </a:extLst>
              </p:cNvPr>
              <p:cNvSpPr>
                <a:spLocks noChangeArrowheads="1"/>
              </p:cNvSpPr>
              <p:nvPr/>
            </p:nvSpPr>
            <p:spPr bwMode="gray">
              <a:xfrm>
                <a:off x="5232"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9" name="Oval 17">
                <a:extLst>
                  <a:ext uri="{FF2B5EF4-FFF2-40B4-BE49-F238E27FC236}">
                    <a16:creationId xmlns:a16="http://schemas.microsoft.com/office/drawing/2014/main" id="{D7D01CBB-8808-48C7-AE3C-5A812C5D48AF}"/>
                  </a:ext>
                </a:extLst>
              </p:cNvPr>
              <p:cNvSpPr>
                <a:spLocks noChangeArrowheads="1"/>
              </p:cNvSpPr>
              <p:nvPr/>
            </p:nvSpPr>
            <p:spPr bwMode="gray">
              <a:xfrm>
                <a:off x="5376"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50" name="Oval 18">
                <a:extLst>
                  <a:ext uri="{FF2B5EF4-FFF2-40B4-BE49-F238E27FC236}">
                    <a16:creationId xmlns:a16="http://schemas.microsoft.com/office/drawing/2014/main" id="{71D37705-5255-45AB-AD90-D1967270B596}"/>
                  </a:ext>
                </a:extLst>
              </p:cNvPr>
              <p:cNvSpPr>
                <a:spLocks noChangeArrowheads="1"/>
              </p:cNvSpPr>
              <p:nvPr/>
            </p:nvSpPr>
            <p:spPr bwMode="gray">
              <a:xfrm>
                <a:off x="5088"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51" name="Oval 19">
                <a:extLst>
                  <a:ext uri="{FF2B5EF4-FFF2-40B4-BE49-F238E27FC236}">
                    <a16:creationId xmlns:a16="http://schemas.microsoft.com/office/drawing/2014/main" id="{6AB079E3-B584-4667-BFF2-9B402891C6FD}"/>
                  </a:ext>
                </a:extLst>
              </p:cNvPr>
              <p:cNvSpPr>
                <a:spLocks noChangeArrowheads="1"/>
              </p:cNvSpPr>
              <p:nvPr/>
            </p:nvSpPr>
            <p:spPr bwMode="gray">
              <a:xfrm>
                <a:off x="5232"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52" name="Oval 20">
                <a:extLst>
                  <a:ext uri="{FF2B5EF4-FFF2-40B4-BE49-F238E27FC236}">
                    <a16:creationId xmlns:a16="http://schemas.microsoft.com/office/drawing/2014/main" id="{3B653CFD-49E4-4A3F-BD23-ADE08C7C8A0D}"/>
                  </a:ext>
                </a:extLst>
              </p:cNvPr>
              <p:cNvSpPr>
                <a:spLocks noChangeArrowheads="1"/>
              </p:cNvSpPr>
              <p:nvPr/>
            </p:nvSpPr>
            <p:spPr bwMode="gray">
              <a:xfrm>
                <a:off x="5376"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grpSp>
        <p:grpSp>
          <p:nvGrpSpPr>
            <p:cNvPr id="12" name="Group 21">
              <a:extLst>
                <a:ext uri="{FF2B5EF4-FFF2-40B4-BE49-F238E27FC236}">
                  <a16:creationId xmlns:a16="http://schemas.microsoft.com/office/drawing/2014/main" id="{ADBF6742-5073-466B-919E-FFED92B2ED52}"/>
                </a:ext>
              </a:extLst>
            </p:cNvPr>
            <p:cNvGrpSpPr>
              <a:grpSpLocks/>
            </p:cNvGrpSpPr>
            <p:nvPr/>
          </p:nvGrpSpPr>
          <p:grpSpPr bwMode="auto">
            <a:xfrm>
              <a:off x="820446" y="1990317"/>
              <a:ext cx="317520" cy="274382"/>
              <a:chOff x="5088" y="240"/>
              <a:chExt cx="384" cy="384"/>
            </a:xfrm>
          </p:grpSpPr>
          <p:sp>
            <p:nvSpPr>
              <p:cNvPr id="35" name="Oval 22">
                <a:extLst>
                  <a:ext uri="{FF2B5EF4-FFF2-40B4-BE49-F238E27FC236}">
                    <a16:creationId xmlns:a16="http://schemas.microsoft.com/office/drawing/2014/main" id="{5B11A9E2-8788-4EF0-BF77-FBEDA990E767}"/>
                  </a:ext>
                </a:extLst>
              </p:cNvPr>
              <p:cNvSpPr>
                <a:spLocks noChangeArrowheads="1"/>
              </p:cNvSpPr>
              <p:nvPr/>
            </p:nvSpPr>
            <p:spPr bwMode="gray">
              <a:xfrm>
                <a:off x="5088"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6" name="Oval 23">
                <a:extLst>
                  <a:ext uri="{FF2B5EF4-FFF2-40B4-BE49-F238E27FC236}">
                    <a16:creationId xmlns:a16="http://schemas.microsoft.com/office/drawing/2014/main" id="{478005F5-4683-454E-BBDA-505EB5A730F1}"/>
                  </a:ext>
                </a:extLst>
              </p:cNvPr>
              <p:cNvSpPr>
                <a:spLocks noChangeArrowheads="1"/>
              </p:cNvSpPr>
              <p:nvPr/>
            </p:nvSpPr>
            <p:spPr bwMode="gray">
              <a:xfrm>
                <a:off x="5232"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7" name="Oval 24">
                <a:extLst>
                  <a:ext uri="{FF2B5EF4-FFF2-40B4-BE49-F238E27FC236}">
                    <a16:creationId xmlns:a16="http://schemas.microsoft.com/office/drawing/2014/main" id="{282B9216-FFF3-45E3-B8C7-A0ADD8601671}"/>
                  </a:ext>
                </a:extLst>
              </p:cNvPr>
              <p:cNvSpPr>
                <a:spLocks noChangeArrowheads="1"/>
              </p:cNvSpPr>
              <p:nvPr/>
            </p:nvSpPr>
            <p:spPr bwMode="gray">
              <a:xfrm>
                <a:off x="5376"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8" name="Oval 25">
                <a:extLst>
                  <a:ext uri="{FF2B5EF4-FFF2-40B4-BE49-F238E27FC236}">
                    <a16:creationId xmlns:a16="http://schemas.microsoft.com/office/drawing/2014/main" id="{48850FEC-7140-4CFF-A304-FA992FAA5866}"/>
                  </a:ext>
                </a:extLst>
              </p:cNvPr>
              <p:cNvSpPr>
                <a:spLocks noChangeArrowheads="1"/>
              </p:cNvSpPr>
              <p:nvPr/>
            </p:nvSpPr>
            <p:spPr bwMode="gray">
              <a:xfrm>
                <a:off x="5088"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9" name="Oval 26">
                <a:extLst>
                  <a:ext uri="{FF2B5EF4-FFF2-40B4-BE49-F238E27FC236}">
                    <a16:creationId xmlns:a16="http://schemas.microsoft.com/office/drawing/2014/main" id="{3E186DE7-8CFB-4188-9153-9D8238BA4E0D}"/>
                  </a:ext>
                </a:extLst>
              </p:cNvPr>
              <p:cNvSpPr>
                <a:spLocks noChangeArrowheads="1"/>
              </p:cNvSpPr>
              <p:nvPr/>
            </p:nvSpPr>
            <p:spPr bwMode="gray">
              <a:xfrm>
                <a:off x="5232"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0" name="Oval 27">
                <a:extLst>
                  <a:ext uri="{FF2B5EF4-FFF2-40B4-BE49-F238E27FC236}">
                    <a16:creationId xmlns:a16="http://schemas.microsoft.com/office/drawing/2014/main" id="{1678D31A-8A10-4226-A87B-7E5936229BD5}"/>
                  </a:ext>
                </a:extLst>
              </p:cNvPr>
              <p:cNvSpPr>
                <a:spLocks noChangeArrowheads="1"/>
              </p:cNvSpPr>
              <p:nvPr/>
            </p:nvSpPr>
            <p:spPr bwMode="gray">
              <a:xfrm>
                <a:off x="5376"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1" name="Oval 28">
                <a:extLst>
                  <a:ext uri="{FF2B5EF4-FFF2-40B4-BE49-F238E27FC236}">
                    <a16:creationId xmlns:a16="http://schemas.microsoft.com/office/drawing/2014/main" id="{7354397D-6CC3-43FD-A37C-25E3E47E7A23}"/>
                  </a:ext>
                </a:extLst>
              </p:cNvPr>
              <p:cNvSpPr>
                <a:spLocks noChangeArrowheads="1"/>
              </p:cNvSpPr>
              <p:nvPr/>
            </p:nvSpPr>
            <p:spPr bwMode="gray">
              <a:xfrm>
                <a:off x="5088"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2" name="Oval 29">
                <a:extLst>
                  <a:ext uri="{FF2B5EF4-FFF2-40B4-BE49-F238E27FC236}">
                    <a16:creationId xmlns:a16="http://schemas.microsoft.com/office/drawing/2014/main" id="{12624310-6032-4E44-9B18-5958AF8F5481}"/>
                  </a:ext>
                </a:extLst>
              </p:cNvPr>
              <p:cNvSpPr>
                <a:spLocks noChangeArrowheads="1"/>
              </p:cNvSpPr>
              <p:nvPr/>
            </p:nvSpPr>
            <p:spPr bwMode="gray">
              <a:xfrm>
                <a:off x="5232"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43" name="Oval 30">
                <a:extLst>
                  <a:ext uri="{FF2B5EF4-FFF2-40B4-BE49-F238E27FC236}">
                    <a16:creationId xmlns:a16="http://schemas.microsoft.com/office/drawing/2014/main" id="{F1BA9DF0-B6A1-4595-B1DD-217EF30E11CA}"/>
                  </a:ext>
                </a:extLst>
              </p:cNvPr>
              <p:cNvSpPr>
                <a:spLocks noChangeArrowheads="1"/>
              </p:cNvSpPr>
              <p:nvPr/>
            </p:nvSpPr>
            <p:spPr bwMode="gray">
              <a:xfrm>
                <a:off x="5376"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grpSp>
        <p:grpSp>
          <p:nvGrpSpPr>
            <p:cNvPr id="13" name="Group 31">
              <a:extLst>
                <a:ext uri="{FF2B5EF4-FFF2-40B4-BE49-F238E27FC236}">
                  <a16:creationId xmlns:a16="http://schemas.microsoft.com/office/drawing/2014/main" id="{031A8F61-E4D7-4F41-876E-9A8AA1819752}"/>
                </a:ext>
              </a:extLst>
            </p:cNvPr>
            <p:cNvGrpSpPr>
              <a:grpSpLocks/>
            </p:cNvGrpSpPr>
            <p:nvPr/>
          </p:nvGrpSpPr>
          <p:grpSpPr bwMode="auto">
            <a:xfrm>
              <a:off x="832145" y="2356160"/>
              <a:ext cx="305819" cy="244210"/>
              <a:chOff x="5088" y="240"/>
              <a:chExt cx="384" cy="384"/>
            </a:xfrm>
          </p:grpSpPr>
          <p:sp>
            <p:nvSpPr>
              <p:cNvPr id="26" name="Oval 32">
                <a:extLst>
                  <a:ext uri="{FF2B5EF4-FFF2-40B4-BE49-F238E27FC236}">
                    <a16:creationId xmlns:a16="http://schemas.microsoft.com/office/drawing/2014/main" id="{3EE9CCE7-17EA-4DD9-98EE-6094FB542ABE}"/>
                  </a:ext>
                </a:extLst>
              </p:cNvPr>
              <p:cNvSpPr>
                <a:spLocks noChangeArrowheads="1"/>
              </p:cNvSpPr>
              <p:nvPr/>
            </p:nvSpPr>
            <p:spPr bwMode="gray">
              <a:xfrm>
                <a:off x="5088"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7" name="Oval 33">
                <a:extLst>
                  <a:ext uri="{FF2B5EF4-FFF2-40B4-BE49-F238E27FC236}">
                    <a16:creationId xmlns:a16="http://schemas.microsoft.com/office/drawing/2014/main" id="{8545684C-14CA-4F6B-82E3-118BA80A0235}"/>
                  </a:ext>
                </a:extLst>
              </p:cNvPr>
              <p:cNvSpPr>
                <a:spLocks noChangeArrowheads="1"/>
              </p:cNvSpPr>
              <p:nvPr/>
            </p:nvSpPr>
            <p:spPr bwMode="gray">
              <a:xfrm>
                <a:off x="5232"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8" name="Oval 34">
                <a:extLst>
                  <a:ext uri="{FF2B5EF4-FFF2-40B4-BE49-F238E27FC236}">
                    <a16:creationId xmlns:a16="http://schemas.microsoft.com/office/drawing/2014/main" id="{4FB65008-32A9-4276-BAA8-8EF08099DFEC}"/>
                  </a:ext>
                </a:extLst>
              </p:cNvPr>
              <p:cNvSpPr>
                <a:spLocks noChangeArrowheads="1"/>
              </p:cNvSpPr>
              <p:nvPr/>
            </p:nvSpPr>
            <p:spPr bwMode="gray">
              <a:xfrm>
                <a:off x="5376"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9" name="Oval 35">
                <a:extLst>
                  <a:ext uri="{FF2B5EF4-FFF2-40B4-BE49-F238E27FC236}">
                    <a16:creationId xmlns:a16="http://schemas.microsoft.com/office/drawing/2014/main" id="{8EFD484A-12D6-4EF6-A2BD-FEAB6575FD9A}"/>
                  </a:ext>
                </a:extLst>
              </p:cNvPr>
              <p:cNvSpPr>
                <a:spLocks noChangeArrowheads="1"/>
              </p:cNvSpPr>
              <p:nvPr/>
            </p:nvSpPr>
            <p:spPr bwMode="gray">
              <a:xfrm>
                <a:off x="5088"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0" name="Oval 36">
                <a:extLst>
                  <a:ext uri="{FF2B5EF4-FFF2-40B4-BE49-F238E27FC236}">
                    <a16:creationId xmlns:a16="http://schemas.microsoft.com/office/drawing/2014/main" id="{AA64F910-A30E-4365-8834-2252B30E0DBF}"/>
                  </a:ext>
                </a:extLst>
              </p:cNvPr>
              <p:cNvSpPr>
                <a:spLocks noChangeArrowheads="1"/>
              </p:cNvSpPr>
              <p:nvPr/>
            </p:nvSpPr>
            <p:spPr bwMode="gray">
              <a:xfrm>
                <a:off x="5232"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1" name="Oval 37">
                <a:extLst>
                  <a:ext uri="{FF2B5EF4-FFF2-40B4-BE49-F238E27FC236}">
                    <a16:creationId xmlns:a16="http://schemas.microsoft.com/office/drawing/2014/main" id="{52668E04-E3D5-45D1-858D-A87CD68EA23E}"/>
                  </a:ext>
                </a:extLst>
              </p:cNvPr>
              <p:cNvSpPr>
                <a:spLocks noChangeArrowheads="1"/>
              </p:cNvSpPr>
              <p:nvPr/>
            </p:nvSpPr>
            <p:spPr bwMode="gray">
              <a:xfrm>
                <a:off x="5376"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2" name="Oval 38">
                <a:extLst>
                  <a:ext uri="{FF2B5EF4-FFF2-40B4-BE49-F238E27FC236}">
                    <a16:creationId xmlns:a16="http://schemas.microsoft.com/office/drawing/2014/main" id="{3E29298D-54CD-4038-BB11-5B378F3522F2}"/>
                  </a:ext>
                </a:extLst>
              </p:cNvPr>
              <p:cNvSpPr>
                <a:spLocks noChangeArrowheads="1"/>
              </p:cNvSpPr>
              <p:nvPr/>
            </p:nvSpPr>
            <p:spPr bwMode="gray">
              <a:xfrm>
                <a:off x="5088"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3" name="Oval 39">
                <a:extLst>
                  <a:ext uri="{FF2B5EF4-FFF2-40B4-BE49-F238E27FC236}">
                    <a16:creationId xmlns:a16="http://schemas.microsoft.com/office/drawing/2014/main" id="{610EFB8C-D636-4ED4-A485-95F7BB7FB854}"/>
                  </a:ext>
                </a:extLst>
              </p:cNvPr>
              <p:cNvSpPr>
                <a:spLocks noChangeArrowheads="1"/>
              </p:cNvSpPr>
              <p:nvPr/>
            </p:nvSpPr>
            <p:spPr bwMode="gray">
              <a:xfrm>
                <a:off x="5232"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34" name="Oval 40">
                <a:extLst>
                  <a:ext uri="{FF2B5EF4-FFF2-40B4-BE49-F238E27FC236}">
                    <a16:creationId xmlns:a16="http://schemas.microsoft.com/office/drawing/2014/main" id="{9B3B3BAD-B0B0-4DE8-B842-F537087CB487}"/>
                  </a:ext>
                </a:extLst>
              </p:cNvPr>
              <p:cNvSpPr>
                <a:spLocks noChangeArrowheads="1"/>
              </p:cNvSpPr>
              <p:nvPr/>
            </p:nvSpPr>
            <p:spPr bwMode="gray">
              <a:xfrm>
                <a:off x="5376"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grpSp>
        <p:sp>
          <p:nvSpPr>
            <p:cNvPr id="14" name="AutoShape 6">
              <a:extLst>
                <a:ext uri="{FF2B5EF4-FFF2-40B4-BE49-F238E27FC236}">
                  <a16:creationId xmlns:a16="http://schemas.microsoft.com/office/drawing/2014/main" id="{67C0E40A-1800-4CC6-B6F3-853855118080}"/>
                </a:ext>
              </a:extLst>
            </p:cNvPr>
            <p:cNvSpPr>
              <a:spLocks noChangeArrowheads="1"/>
            </p:cNvSpPr>
            <p:nvPr/>
          </p:nvSpPr>
          <p:spPr bwMode="gray">
            <a:xfrm>
              <a:off x="689439" y="2679691"/>
              <a:ext cx="5828139" cy="317473"/>
            </a:xfrm>
            <a:prstGeom prst="roundRect">
              <a:avLst>
                <a:gd name="adj" fmla="val 9106"/>
              </a:avLst>
            </a:prstGeom>
            <a:solidFill>
              <a:srgbClr val="92D050">
                <a:alpha val="50195"/>
              </a:srgbClr>
            </a:solidFill>
            <a:ln w="2540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b="1">
                  <a:solidFill>
                    <a:srgbClr val="000000"/>
                  </a:solidFill>
                  <a:latin typeface="宋体" panose="02010600030101010101" pitchFamily="2" charset="-122"/>
                  <a:cs typeface="Arial" panose="020B0604020202020204" pitchFamily="34" charset="0"/>
                </a:rPr>
                <a:t>      </a:t>
              </a:r>
              <a:r>
                <a:rPr lang="zh-CN" altLang="en-US" sz="1200" b="1">
                  <a:solidFill>
                    <a:srgbClr val="000000"/>
                  </a:solidFill>
                  <a:latin typeface="华文楷体" panose="02010600040101010101" pitchFamily="2" charset="-122"/>
                  <a:cs typeface="Arial" panose="020B0604020202020204" pitchFamily="34" charset="0"/>
                </a:rPr>
                <a:t>不规则变动（</a:t>
              </a:r>
              <a:r>
                <a:rPr lang="en-US" altLang="zh-CN" sz="1200" b="1">
                  <a:solidFill>
                    <a:srgbClr val="000000"/>
                  </a:solidFill>
                  <a:latin typeface="华文楷体" panose="02010600040101010101" pitchFamily="2" charset="-122"/>
                  <a:cs typeface="Arial" panose="020B0604020202020204" pitchFamily="34" charset="0"/>
                </a:rPr>
                <a:t>I</a:t>
              </a:r>
              <a:r>
                <a:rPr lang="zh-CN" altLang="en-US" sz="1200" b="1">
                  <a:solidFill>
                    <a:srgbClr val="000000"/>
                  </a:solidFill>
                  <a:latin typeface="华文楷体" panose="02010600040101010101" pitchFamily="2" charset="-122"/>
                  <a:cs typeface="Arial" panose="020B0604020202020204" pitchFamily="34" charset="0"/>
                </a:rPr>
                <a:t>）</a:t>
              </a:r>
              <a:r>
                <a:rPr lang="en-US" altLang="zh-CN" sz="1200">
                  <a:solidFill>
                    <a:srgbClr val="000000"/>
                  </a:solidFill>
                  <a:latin typeface="华文楷体" panose="02010600040101010101" pitchFamily="2" charset="-122"/>
                  <a:cs typeface="Arial" panose="020B0604020202020204" pitchFamily="34" charset="0"/>
                </a:rPr>
                <a:t>:</a:t>
              </a:r>
              <a:r>
                <a:rPr lang="zh-CN" altLang="en-US" sz="1200">
                  <a:solidFill>
                    <a:srgbClr val="000000"/>
                  </a:solidFill>
                  <a:latin typeface="华文楷体" panose="02010600040101010101" pitchFamily="2" charset="-122"/>
                  <a:cs typeface="Arial" panose="020B0604020202020204" pitchFamily="34" charset="0"/>
                </a:rPr>
                <a:t>在时间序列中由于随机因素影响所引起的变动</a:t>
              </a:r>
              <a:endParaRPr lang="en-US" altLang="zh-CN" sz="1200">
                <a:solidFill>
                  <a:srgbClr val="000000"/>
                </a:solidFill>
                <a:latin typeface="华文楷体" panose="02010600040101010101" pitchFamily="2" charset="-122"/>
                <a:cs typeface="Arial" panose="020B0604020202020204" pitchFamily="34" charset="0"/>
              </a:endParaRPr>
            </a:p>
          </p:txBody>
        </p:sp>
        <p:grpSp>
          <p:nvGrpSpPr>
            <p:cNvPr id="15" name="Group 31">
              <a:extLst>
                <a:ext uri="{FF2B5EF4-FFF2-40B4-BE49-F238E27FC236}">
                  <a16:creationId xmlns:a16="http://schemas.microsoft.com/office/drawing/2014/main" id="{DA413F32-D603-4397-A3AB-66243AAADCFB}"/>
                </a:ext>
              </a:extLst>
            </p:cNvPr>
            <p:cNvGrpSpPr>
              <a:grpSpLocks/>
            </p:cNvGrpSpPr>
            <p:nvPr/>
          </p:nvGrpSpPr>
          <p:grpSpPr bwMode="auto">
            <a:xfrm>
              <a:off x="842045" y="2722310"/>
              <a:ext cx="305819" cy="244210"/>
              <a:chOff x="5088" y="240"/>
              <a:chExt cx="384" cy="384"/>
            </a:xfrm>
          </p:grpSpPr>
          <p:sp>
            <p:nvSpPr>
              <p:cNvPr id="17" name="Oval 32">
                <a:extLst>
                  <a:ext uri="{FF2B5EF4-FFF2-40B4-BE49-F238E27FC236}">
                    <a16:creationId xmlns:a16="http://schemas.microsoft.com/office/drawing/2014/main" id="{199771D3-1E3A-4568-84C4-8550DB0E95B1}"/>
                  </a:ext>
                </a:extLst>
              </p:cNvPr>
              <p:cNvSpPr>
                <a:spLocks noChangeArrowheads="1"/>
              </p:cNvSpPr>
              <p:nvPr/>
            </p:nvSpPr>
            <p:spPr bwMode="gray">
              <a:xfrm>
                <a:off x="5088"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8" name="Oval 33">
                <a:extLst>
                  <a:ext uri="{FF2B5EF4-FFF2-40B4-BE49-F238E27FC236}">
                    <a16:creationId xmlns:a16="http://schemas.microsoft.com/office/drawing/2014/main" id="{BE58A338-CF7B-4609-A5B0-445F53E8AA21}"/>
                  </a:ext>
                </a:extLst>
              </p:cNvPr>
              <p:cNvSpPr>
                <a:spLocks noChangeArrowheads="1"/>
              </p:cNvSpPr>
              <p:nvPr/>
            </p:nvSpPr>
            <p:spPr bwMode="gray">
              <a:xfrm>
                <a:off x="5232"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9" name="Oval 34">
                <a:extLst>
                  <a:ext uri="{FF2B5EF4-FFF2-40B4-BE49-F238E27FC236}">
                    <a16:creationId xmlns:a16="http://schemas.microsoft.com/office/drawing/2014/main" id="{EC8A1814-DE34-44B0-A671-6FC287048CF2}"/>
                  </a:ext>
                </a:extLst>
              </p:cNvPr>
              <p:cNvSpPr>
                <a:spLocks noChangeArrowheads="1"/>
              </p:cNvSpPr>
              <p:nvPr/>
            </p:nvSpPr>
            <p:spPr bwMode="gray">
              <a:xfrm>
                <a:off x="5376" y="240"/>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0" name="Oval 35">
                <a:extLst>
                  <a:ext uri="{FF2B5EF4-FFF2-40B4-BE49-F238E27FC236}">
                    <a16:creationId xmlns:a16="http://schemas.microsoft.com/office/drawing/2014/main" id="{1F36DF9A-C82E-49DD-BB42-E0B8FDA08853}"/>
                  </a:ext>
                </a:extLst>
              </p:cNvPr>
              <p:cNvSpPr>
                <a:spLocks noChangeArrowheads="1"/>
              </p:cNvSpPr>
              <p:nvPr/>
            </p:nvSpPr>
            <p:spPr bwMode="gray">
              <a:xfrm>
                <a:off x="5088"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1" name="Oval 36">
                <a:extLst>
                  <a:ext uri="{FF2B5EF4-FFF2-40B4-BE49-F238E27FC236}">
                    <a16:creationId xmlns:a16="http://schemas.microsoft.com/office/drawing/2014/main" id="{39295188-965F-4EC9-B708-770E5C1DF080}"/>
                  </a:ext>
                </a:extLst>
              </p:cNvPr>
              <p:cNvSpPr>
                <a:spLocks noChangeArrowheads="1"/>
              </p:cNvSpPr>
              <p:nvPr/>
            </p:nvSpPr>
            <p:spPr bwMode="gray">
              <a:xfrm>
                <a:off x="5232"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2" name="Oval 37">
                <a:extLst>
                  <a:ext uri="{FF2B5EF4-FFF2-40B4-BE49-F238E27FC236}">
                    <a16:creationId xmlns:a16="http://schemas.microsoft.com/office/drawing/2014/main" id="{28F10D0E-AAA1-4354-A511-5D5818192DAD}"/>
                  </a:ext>
                </a:extLst>
              </p:cNvPr>
              <p:cNvSpPr>
                <a:spLocks noChangeArrowheads="1"/>
              </p:cNvSpPr>
              <p:nvPr/>
            </p:nvSpPr>
            <p:spPr bwMode="gray">
              <a:xfrm>
                <a:off x="5376" y="384"/>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3" name="Oval 38">
                <a:extLst>
                  <a:ext uri="{FF2B5EF4-FFF2-40B4-BE49-F238E27FC236}">
                    <a16:creationId xmlns:a16="http://schemas.microsoft.com/office/drawing/2014/main" id="{AD5946D4-A0F2-41A0-BC4C-83CDDF804D1B}"/>
                  </a:ext>
                </a:extLst>
              </p:cNvPr>
              <p:cNvSpPr>
                <a:spLocks noChangeArrowheads="1"/>
              </p:cNvSpPr>
              <p:nvPr/>
            </p:nvSpPr>
            <p:spPr bwMode="gray">
              <a:xfrm>
                <a:off x="5088"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4" name="Oval 39">
                <a:extLst>
                  <a:ext uri="{FF2B5EF4-FFF2-40B4-BE49-F238E27FC236}">
                    <a16:creationId xmlns:a16="http://schemas.microsoft.com/office/drawing/2014/main" id="{DB4912CA-5C25-4119-9F50-142880EB8C86}"/>
                  </a:ext>
                </a:extLst>
              </p:cNvPr>
              <p:cNvSpPr>
                <a:spLocks noChangeArrowheads="1"/>
              </p:cNvSpPr>
              <p:nvPr/>
            </p:nvSpPr>
            <p:spPr bwMode="gray">
              <a:xfrm>
                <a:off x="5232"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25" name="Oval 40">
                <a:extLst>
                  <a:ext uri="{FF2B5EF4-FFF2-40B4-BE49-F238E27FC236}">
                    <a16:creationId xmlns:a16="http://schemas.microsoft.com/office/drawing/2014/main" id="{23013090-8093-495B-B02A-BA7AF2FB3D71}"/>
                  </a:ext>
                </a:extLst>
              </p:cNvPr>
              <p:cNvSpPr>
                <a:spLocks noChangeArrowheads="1"/>
              </p:cNvSpPr>
              <p:nvPr/>
            </p:nvSpPr>
            <p:spPr bwMode="gray">
              <a:xfrm>
                <a:off x="5376" y="528"/>
                <a:ext cx="96" cy="96"/>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grpSp>
        <p:sp>
          <p:nvSpPr>
            <p:cNvPr id="16" name="TextBox 92">
              <a:extLst>
                <a:ext uri="{FF2B5EF4-FFF2-40B4-BE49-F238E27FC236}">
                  <a16:creationId xmlns:a16="http://schemas.microsoft.com/office/drawing/2014/main" id="{CDEA6303-D971-4C98-A903-7E50276F1DAD}"/>
                </a:ext>
              </a:extLst>
            </p:cNvPr>
            <p:cNvSpPr txBox="1">
              <a:spLocks noChangeArrowheads="1"/>
            </p:cNvSpPr>
            <p:nvPr/>
          </p:nvSpPr>
          <p:spPr bwMode="auto">
            <a:xfrm>
              <a:off x="7218223" y="2085317"/>
              <a:ext cx="5601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300" b="1">
                  <a:solidFill>
                    <a:srgbClr val="000000"/>
                  </a:solidFill>
                  <a:latin typeface="华文楷体" panose="02010600040101010101" pitchFamily="2" charset="-122"/>
                  <a:cs typeface="Arial" panose="020B0604020202020204" pitchFamily="34" charset="0"/>
                </a:rPr>
                <a:t>时间序列</a:t>
              </a:r>
            </a:p>
          </p:txBody>
        </p:sp>
      </p:grpSp>
      <p:graphicFrame>
        <p:nvGraphicFramePr>
          <p:cNvPr id="53" name="Object 3">
            <a:extLst>
              <a:ext uri="{FF2B5EF4-FFF2-40B4-BE49-F238E27FC236}">
                <a16:creationId xmlns:a16="http://schemas.microsoft.com/office/drawing/2014/main" id="{F7841611-E76F-4BA0-AD79-295A893B9D71}"/>
              </a:ext>
            </a:extLst>
          </p:cNvPr>
          <p:cNvGraphicFramePr>
            <a:graphicFrameLocks noChangeAspect="1"/>
          </p:cNvGraphicFramePr>
          <p:nvPr>
            <p:extLst>
              <p:ext uri="{D42A27DB-BD31-4B8C-83A1-F6EECF244321}">
                <p14:modId xmlns:p14="http://schemas.microsoft.com/office/powerpoint/2010/main" val="2916279431"/>
              </p:ext>
            </p:extLst>
          </p:nvPr>
        </p:nvGraphicFramePr>
        <p:xfrm>
          <a:off x="8824913" y="3390867"/>
          <a:ext cx="1211262" cy="215900"/>
        </p:xfrm>
        <a:graphic>
          <a:graphicData uri="http://schemas.openxmlformats.org/presentationml/2006/ole">
            <mc:AlternateContent xmlns:mc="http://schemas.openxmlformats.org/markup-compatibility/2006">
              <mc:Choice xmlns:v="urn:schemas-microsoft-com:vml" Requires="v">
                <p:oleObj name="公式" r:id="rId2" imgW="1015559" imgH="177723" progId="Equation.3">
                  <p:embed/>
                </p:oleObj>
              </mc:Choice>
              <mc:Fallback>
                <p:oleObj name="公式" r:id="rId2" imgW="1015559" imgH="177723" progId="Equation.3">
                  <p:embed/>
                  <p:pic>
                    <p:nvPicPr>
                      <p:cNvPr id="77829" name="Object 3">
                        <a:extLst>
                          <a:ext uri="{FF2B5EF4-FFF2-40B4-BE49-F238E27FC236}">
                            <a16:creationId xmlns:a16="http://schemas.microsoft.com/office/drawing/2014/main" id="{0B8CDDAA-4FDE-4418-86C1-7E530D12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913" y="3390867"/>
                        <a:ext cx="1211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 name="Picture 2">
            <a:extLst>
              <a:ext uri="{FF2B5EF4-FFF2-40B4-BE49-F238E27FC236}">
                <a16:creationId xmlns:a16="http://schemas.microsoft.com/office/drawing/2014/main" id="{546B2323-4C80-46AD-BDB2-55173E349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9" y="3606767"/>
            <a:ext cx="190182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a:extLst>
              <a:ext uri="{FF2B5EF4-FFF2-40B4-BE49-F238E27FC236}">
                <a16:creationId xmlns:a16="http://schemas.microsoft.com/office/drawing/2014/main" id="{BAD49748-9A71-4316-9E0C-80AC30ACE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5126006"/>
            <a:ext cx="190341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a:extLst>
              <a:ext uri="{FF2B5EF4-FFF2-40B4-BE49-F238E27FC236}">
                <a16:creationId xmlns:a16="http://schemas.microsoft.com/office/drawing/2014/main" id="{B4A2679E-96E7-47EE-89B4-EB5CAC0D5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839" y="5210142"/>
            <a:ext cx="1901825"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a:extLst>
              <a:ext uri="{FF2B5EF4-FFF2-40B4-BE49-F238E27FC236}">
                <a16:creationId xmlns:a16="http://schemas.microsoft.com/office/drawing/2014/main" id="{926BD1F1-AF78-414D-826C-1BB0C0CC1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926" y="3606767"/>
            <a:ext cx="190182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102">
            <a:extLst>
              <a:ext uri="{FF2B5EF4-FFF2-40B4-BE49-F238E27FC236}">
                <a16:creationId xmlns:a16="http://schemas.microsoft.com/office/drawing/2014/main" id="{2AF6F0B2-FD51-401E-A520-6E0C3D506226}"/>
              </a:ext>
            </a:extLst>
          </p:cNvPr>
          <p:cNvSpPr txBox="1">
            <a:spLocks noChangeArrowheads="1"/>
          </p:cNvSpPr>
          <p:nvPr/>
        </p:nvSpPr>
        <p:spPr bwMode="auto">
          <a:xfrm>
            <a:off x="1858964" y="3829017"/>
            <a:ext cx="693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原序列</a:t>
            </a:r>
          </a:p>
        </p:txBody>
      </p:sp>
      <p:sp>
        <p:nvSpPr>
          <p:cNvPr id="59" name="TextBox 103">
            <a:extLst>
              <a:ext uri="{FF2B5EF4-FFF2-40B4-BE49-F238E27FC236}">
                <a16:creationId xmlns:a16="http://schemas.microsoft.com/office/drawing/2014/main" id="{1C2F97AA-8EE6-42D8-86F2-B6081BE365DB}"/>
              </a:ext>
            </a:extLst>
          </p:cNvPr>
          <p:cNvSpPr txBox="1">
            <a:spLocks noChangeArrowheads="1"/>
          </p:cNvSpPr>
          <p:nvPr/>
        </p:nvSpPr>
        <p:spPr bwMode="auto">
          <a:xfrm>
            <a:off x="5676900" y="3817905"/>
            <a:ext cx="706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趋势循环项（</a:t>
            </a:r>
            <a:r>
              <a:rPr lang="en-US" altLang="zh-CN" sz="1200">
                <a:solidFill>
                  <a:srgbClr val="000000"/>
                </a:solidFill>
                <a:cs typeface="Arial" panose="020B0604020202020204" pitchFamily="34" charset="0"/>
              </a:rPr>
              <a:t>TC</a:t>
            </a:r>
            <a:r>
              <a:rPr lang="zh-CN" altLang="en-US" sz="1200">
                <a:solidFill>
                  <a:srgbClr val="000000"/>
                </a:solidFill>
                <a:cs typeface="Arial" panose="020B0604020202020204" pitchFamily="34" charset="0"/>
              </a:rPr>
              <a:t>）</a:t>
            </a:r>
          </a:p>
        </p:txBody>
      </p:sp>
      <p:sp>
        <p:nvSpPr>
          <p:cNvPr id="60" name="TextBox 104">
            <a:extLst>
              <a:ext uri="{FF2B5EF4-FFF2-40B4-BE49-F238E27FC236}">
                <a16:creationId xmlns:a16="http://schemas.microsoft.com/office/drawing/2014/main" id="{9D596C6E-1BF0-46ED-A557-CC0CF6F8DA8B}"/>
              </a:ext>
            </a:extLst>
          </p:cNvPr>
          <p:cNvSpPr txBox="1">
            <a:spLocks noChangeArrowheads="1"/>
          </p:cNvSpPr>
          <p:nvPr/>
        </p:nvSpPr>
        <p:spPr bwMode="auto">
          <a:xfrm>
            <a:off x="1724025" y="5392706"/>
            <a:ext cx="9207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a:solidFill>
                  <a:srgbClr val="000000"/>
                </a:solidFill>
                <a:cs typeface="Arial" panose="020B0604020202020204" pitchFamily="34" charset="0"/>
              </a:rPr>
              <a:t>季节项（</a:t>
            </a:r>
            <a:r>
              <a:rPr lang="en-US" altLang="zh-CN" sz="1100">
                <a:solidFill>
                  <a:srgbClr val="000000"/>
                </a:solidFill>
                <a:cs typeface="Arial" panose="020B0604020202020204" pitchFamily="34" charset="0"/>
              </a:rPr>
              <a:t>S</a:t>
            </a:r>
            <a:r>
              <a:rPr lang="zh-CN" altLang="en-US" sz="1100">
                <a:solidFill>
                  <a:srgbClr val="000000"/>
                </a:solidFill>
                <a:cs typeface="Arial" panose="020B0604020202020204" pitchFamily="34" charset="0"/>
              </a:rPr>
              <a:t>）</a:t>
            </a:r>
          </a:p>
        </p:txBody>
      </p:sp>
      <p:sp>
        <p:nvSpPr>
          <p:cNvPr id="61" name="TextBox 105">
            <a:extLst>
              <a:ext uri="{FF2B5EF4-FFF2-40B4-BE49-F238E27FC236}">
                <a16:creationId xmlns:a16="http://schemas.microsoft.com/office/drawing/2014/main" id="{20238A58-3C2D-407E-87E5-958A53D0D15A}"/>
              </a:ext>
            </a:extLst>
          </p:cNvPr>
          <p:cNvSpPr txBox="1">
            <a:spLocks noChangeArrowheads="1"/>
          </p:cNvSpPr>
          <p:nvPr/>
        </p:nvSpPr>
        <p:spPr bwMode="auto">
          <a:xfrm>
            <a:off x="5543551" y="533873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随机扰动项（</a:t>
            </a:r>
            <a:r>
              <a:rPr lang="en-US" altLang="zh-CN" sz="1200">
                <a:solidFill>
                  <a:srgbClr val="000000"/>
                </a:solidFill>
                <a:cs typeface="Arial" panose="020B0604020202020204" pitchFamily="34" charset="0"/>
              </a:rPr>
              <a:t>I</a:t>
            </a:r>
            <a:r>
              <a:rPr lang="zh-CN" altLang="en-US" sz="1200">
                <a:solidFill>
                  <a:srgbClr val="000000"/>
                </a:solidFill>
                <a:cs typeface="Arial" panose="020B0604020202020204" pitchFamily="34" charset="0"/>
              </a:rPr>
              <a:t>）</a:t>
            </a:r>
          </a:p>
        </p:txBody>
      </p:sp>
      <p:sp>
        <p:nvSpPr>
          <p:cNvPr id="62" name="燕尾形箭头 1">
            <a:extLst>
              <a:ext uri="{FF2B5EF4-FFF2-40B4-BE49-F238E27FC236}">
                <a16:creationId xmlns:a16="http://schemas.microsoft.com/office/drawing/2014/main" id="{0D02C5E4-C327-4C4C-A8BE-F8907211CC5D}"/>
              </a:ext>
            </a:extLst>
          </p:cNvPr>
          <p:cNvSpPr/>
          <p:nvPr/>
        </p:nvSpPr>
        <p:spPr>
          <a:xfrm>
            <a:off x="5048250" y="4179855"/>
            <a:ext cx="495300" cy="2524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3" name="燕尾形箭头 106">
            <a:extLst>
              <a:ext uri="{FF2B5EF4-FFF2-40B4-BE49-F238E27FC236}">
                <a16:creationId xmlns:a16="http://schemas.microsoft.com/office/drawing/2014/main" id="{FB1B494F-611C-4AEB-8909-3F236F810981}"/>
              </a:ext>
            </a:extLst>
          </p:cNvPr>
          <p:cNvSpPr/>
          <p:nvPr/>
        </p:nvSpPr>
        <p:spPr>
          <a:xfrm rot="5400000">
            <a:off x="3440907" y="4975986"/>
            <a:ext cx="495300" cy="2524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4" name="燕尾形箭头 107">
            <a:extLst>
              <a:ext uri="{FF2B5EF4-FFF2-40B4-BE49-F238E27FC236}">
                <a16:creationId xmlns:a16="http://schemas.microsoft.com/office/drawing/2014/main" id="{2EDE70BB-86BD-4B3D-9B85-9E2277BBBEA7}"/>
              </a:ext>
            </a:extLst>
          </p:cNvPr>
          <p:cNvSpPr/>
          <p:nvPr/>
        </p:nvSpPr>
        <p:spPr>
          <a:xfrm rot="2142398">
            <a:off x="5108575" y="4975193"/>
            <a:ext cx="495300" cy="2524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Tree>
    <p:extLst>
      <p:ext uri="{BB962C8B-B14F-4D97-AF65-F5344CB8AC3E}">
        <p14:creationId xmlns:p14="http://schemas.microsoft.com/office/powerpoint/2010/main" val="343389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5EB95C-120C-482C-AE05-381EE55935D5}"/>
              </a:ext>
            </a:extLst>
          </p:cNvPr>
          <p:cNvSpPr>
            <a:spLocks noGrp="1"/>
          </p:cNvSpPr>
          <p:nvPr>
            <p:ph type="title"/>
          </p:nvPr>
        </p:nvSpPr>
        <p:spPr/>
        <p:txBody>
          <a:bodyPr/>
          <a:lstStyle/>
          <a:p>
            <a:r>
              <a:rPr lang="en-US" altLang="zh-CN" dirty="0"/>
              <a:t>ML/DM</a:t>
            </a:r>
            <a:r>
              <a:rPr lang="zh-CN" altLang="en-US" dirty="0"/>
              <a:t>落地流程：</a:t>
            </a:r>
            <a:r>
              <a:rPr lang="en-US" altLang="zh-CN" dirty="0"/>
              <a:t>Crisp-DM Model</a:t>
            </a:r>
            <a:endParaRPr lang="zh-CN" altLang="en-US" dirty="0"/>
          </a:p>
        </p:txBody>
      </p:sp>
      <p:sp>
        <p:nvSpPr>
          <p:cNvPr id="3" name="灯片编号占位符 2">
            <a:extLst>
              <a:ext uri="{FF2B5EF4-FFF2-40B4-BE49-F238E27FC236}">
                <a16:creationId xmlns:a16="http://schemas.microsoft.com/office/drawing/2014/main" id="{8AF4AC05-4FA0-4959-9025-F4B4512C4E08}"/>
              </a:ext>
            </a:extLst>
          </p:cNvPr>
          <p:cNvSpPr>
            <a:spLocks noGrp="1"/>
          </p:cNvSpPr>
          <p:nvPr>
            <p:ph type="sldNum" sz="quarter" idx="12"/>
          </p:nvPr>
        </p:nvSpPr>
        <p:spPr/>
        <p:txBody>
          <a:bodyPr/>
          <a:lstStyle/>
          <a:p>
            <a:fld id="{E9982F2F-007C-48EF-ACAA-A879DE0C084A}" type="slidenum">
              <a:rPr lang="zh-CN" altLang="en-US" smtClean="0"/>
              <a:pPr/>
              <a:t>3</a:t>
            </a:fld>
            <a:endParaRPr lang="zh-CN" altLang="en-US" dirty="0"/>
          </a:p>
        </p:txBody>
      </p:sp>
      <p:sp>
        <p:nvSpPr>
          <p:cNvPr id="4" name="Rectangle 2">
            <a:extLst>
              <a:ext uri="{FF2B5EF4-FFF2-40B4-BE49-F238E27FC236}">
                <a16:creationId xmlns:a16="http://schemas.microsoft.com/office/drawing/2014/main" id="{B846B2FF-E351-483B-8ADC-191CF537CB5B}"/>
              </a:ext>
            </a:extLst>
          </p:cNvPr>
          <p:cNvSpPr>
            <a:spLocks noChangeArrowheads="1"/>
          </p:cNvSpPr>
          <p:nvPr>
            <p:custDataLst>
              <p:tags r:id="rId1"/>
            </p:custDataLst>
          </p:nvPr>
        </p:nvSpPr>
        <p:spPr bwMode="auto">
          <a:xfrm>
            <a:off x="311189" y="1512042"/>
            <a:ext cx="5513969" cy="436529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zh-CN" sz="1600" b="1" u="sng" dirty="0">
                <a:latin typeface="+mn-ea"/>
                <a:cs typeface="Arial" panose="020B0604020202020204" pitchFamily="34" charset="0"/>
              </a:rPr>
              <a:t>1.</a:t>
            </a:r>
            <a:r>
              <a:rPr lang="zh-CN" altLang="en-US" sz="1600" b="1" u="sng" dirty="0">
                <a:latin typeface="+mn-ea"/>
                <a:cs typeface="Arial" panose="020B0604020202020204" pitchFamily="34" charset="0"/>
              </a:rPr>
              <a:t>业务理解</a:t>
            </a:r>
            <a:r>
              <a:rPr lang="en-US" altLang="zh-CN" sz="1600" b="1" u="sng" dirty="0">
                <a:latin typeface="+mn-ea"/>
                <a:cs typeface="Arial" panose="020B0604020202020204" pitchFamily="34" charset="0"/>
              </a:rPr>
              <a:t>(business understanding</a:t>
            </a:r>
            <a:r>
              <a:rPr lang="zh-CN" altLang="en-US" sz="1600" b="1" u="sng" dirty="0">
                <a:latin typeface="+mn-ea"/>
                <a:cs typeface="Arial" panose="020B0604020202020204" pitchFamily="34" charset="0"/>
              </a:rPr>
              <a:t>）</a:t>
            </a:r>
            <a:endParaRPr lang="en-US" altLang="zh-CN" sz="1600" b="1" u="sng" dirty="0">
              <a:latin typeface="+mn-ea"/>
              <a:cs typeface="Arial" panose="020B0604020202020204" pitchFamily="34" charset="0"/>
            </a:endParaRPr>
          </a:p>
          <a:p>
            <a:pPr eaLnBrk="1" latinLnBrk="1" hangingPunct="1"/>
            <a:r>
              <a:rPr lang="zh-CN" altLang="en-US" sz="1600" dirty="0">
                <a:latin typeface="+mn-ea"/>
                <a:cs typeface="Arial" panose="020B0604020202020204" pitchFamily="34" charset="0"/>
              </a:rPr>
              <a:t>    确定目标、明确分析需求</a:t>
            </a:r>
          </a:p>
          <a:p>
            <a:pPr eaLnBrk="1" hangingPunct="1">
              <a:lnSpc>
                <a:spcPct val="150000"/>
              </a:lnSpc>
            </a:pPr>
            <a:r>
              <a:rPr lang="en-US" altLang="zh-CN" sz="1600" b="1" u="sng" dirty="0">
                <a:latin typeface="+mn-ea"/>
                <a:cs typeface="Arial" panose="020B0604020202020204" pitchFamily="34" charset="0"/>
              </a:rPr>
              <a:t>2.</a:t>
            </a:r>
            <a:r>
              <a:rPr lang="zh-CN" altLang="en-US" sz="1600" b="1" u="sng" dirty="0">
                <a:latin typeface="+mn-ea"/>
                <a:cs typeface="Arial" panose="020B0604020202020204" pitchFamily="34" charset="0"/>
              </a:rPr>
              <a:t>数据理解（</a:t>
            </a:r>
            <a:r>
              <a:rPr lang="en-US" altLang="zh-CN" sz="1600" b="1" u="sng" dirty="0">
                <a:latin typeface="+mn-ea"/>
                <a:cs typeface="Arial" panose="020B0604020202020204" pitchFamily="34" charset="0"/>
              </a:rPr>
              <a:t>data understanding</a:t>
            </a:r>
            <a:r>
              <a:rPr lang="zh-CN" altLang="en-US" sz="1600" b="1" u="sng" dirty="0">
                <a:latin typeface="+mn-ea"/>
                <a:cs typeface="Arial" panose="020B0604020202020204" pitchFamily="34" charset="0"/>
              </a:rPr>
              <a:t>）</a:t>
            </a:r>
            <a:endParaRPr lang="en-US" altLang="zh-CN" sz="1600" b="1" u="sng" dirty="0">
              <a:latin typeface="+mn-ea"/>
              <a:cs typeface="Arial" panose="020B0604020202020204" pitchFamily="34" charset="0"/>
            </a:endParaRPr>
          </a:p>
          <a:p>
            <a:pPr eaLnBrk="1" hangingPunct="1">
              <a:lnSpc>
                <a:spcPct val="150000"/>
              </a:lnSpc>
            </a:pPr>
            <a:r>
              <a:rPr lang="zh-CN" altLang="en-US" sz="1600" dirty="0">
                <a:latin typeface="+mn-ea"/>
                <a:cs typeface="Arial" panose="020B0604020202020204" pitchFamily="34" charset="0"/>
              </a:rPr>
              <a:t>    收集原始数据、描述数据、探索数据、检验数据质量</a:t>
            </a:r>
            <a:endParaRPr lang="en-US" altLang="zh-CN" sz="1600" dirty="0">
              <a:latin typeface="+mn-ea"/>
              <a:cs typeface="Arial" panose="020B0604020202020204" pitchFamily="34" charset="0"/>
            </a:endParaRPr>
          </a:p>
          <a:p>
            <a:pPr eaLnBrk="1" hangingPunct="1">
              <a:lnSpc>
                <a:spcPct val="150000"/>
              </a:lnSpc>
            </a:pPr>
            <a:r>
              <a:rPr lang="en-US" altLang="zh-CN" sz="1600" b="1" u="sng" dirty="0">
                <a:latin typeface="+mn-ea"/>
                <a:cs typeface="Arial" panose="020B0604020202020204" pitchFamily="34" charset="0"/>
              </a:rPr>
              <a:t>3.</a:t>
            </a:r>
            <a:r>
              <a:rPr lang="zh-CN" altLang="en-US" sz="1600" b="1" u="sng" dirty="0">
                <a:latin typeface="+mn-ea"/>
                <a:cs typeface="Arial" panose="020B0604020202020204" pitchFamily="34" charset="0"/>
              </a:rPr>
              <a:t>数据准备</a:t>
            </a:r>
            <a:r>
              <a:rPr lang="en-US" altLang="zh-CN" sz="1600" b="1" u="sng" dirty="0">
                <a:latin typeface="+mn-ea"/>
                <a:cs typeface="Arial" panose="020B0604020202020204" pitchFamily="34" charset="0"/>
              </a:rPr>
              <a:t>(data preparation)</a:t>
            </a:r>
          </a:p>
          <a:p>
            <a:pPr eaLnBrk="1" hangingPunct="1">
              <a:lnSpc>
                <a:spcPct val="150000"/>
              </a:lnSpc>
            </a:pPr>
            <a:r>
              <a:rPr lang="zh-CN" altLang="en-US" sz="1600" dirty="0">
                <a:latin typeface="+mn-ea"/>
                <a:cs typeface="Arial" panose="020B0604020202020204" pitchFamily="34" charset="0"/>
              </a:rPr>
              <a:t>    选择数据、清洗数据、构造数据、整合数据、格式化数据</a:t>
            </a:r>
            <a:endParaRPr lang="en-US" altLang="zh-CN" sz="1600" dirty="0">
              <a:latin typeface="+mn-ea"/>
              <a:cs typeface="Arial" panose="020B0604020202020204" pitchFamily="34" charset="0"/>
            </a:endParaRPr>
          </a:p>
          <a:p>
            <a:pPr eaLnBrk="1" hangingPunct="1">
              <a:lnSpc>
                <a:spcPct val="150000"/>
              </a:lnSpc>
            </a:pPr>
            <a:r>
              <a:rPr lang="en-US" altLang="zh-CN" sz="1600" b="1" u="sng" dirty="0">
                <a:latin typeface="+mn-ea"/>
                <a:cs typeface="Arial" panose="020B0604020202020204" pitchFamily="34" charset="0"/>
              </a:rPr>
              <a:t>4.</a:t>
            </a:r>
            <a:r>
              <a:rPr lang="zh-CN" altLang="en-US" sz="1600" b="1" u="sng" dirty="0">
                <a:latin typeface="+mn-ea"/>
                <a:cs typeface="Arial" panose="020B0604020202020204" pitchFamily="34" charset="0"/>
              </a:rPr>
              <a:t>建立模型</a:t>
            </a:r>
            <a:r>
              <a:rPr lang="en-US" altLang="zh-CN" sz="1600" b="1" u="sng" dirty="0">
                <a:latin typeface="+mn-ea"/>
                <a:cs typeface="Arial" panose="020B0604020202020204" pitchFamily="34" charset="0"/>
              </a:rPr>
              <a:t>(modeling</a:t>
            </a:r>
            <a:r>
              <a:rPr lang="zh-CN" altLang="en-US" sz="1600" b="1" u="sng" dirty="0">
                <a:latin typeface="+mn-ea"/>
                <a:cs typeface="Arial" panose="020B0604020202020204" pitchFamily="34" charset="0"/>
              </a:rPr>
              <a:t>）</a:t>
            </a:r>
            <a:endParaRPr lang="en-US" altLang="zh-CN" sz="1600" b="1" u="sng" dirty="0">
              <a:latin typeface="+mn-ea"/>
              <a:cs typeface="Arial" panose="020B0604020202020204" pitchFamily="34" charset="0"/>
            </a:endParaRPr>
          </a:p>
          <a:p>
            <a:pPr eaLnBrk="1" hangingPunct="1">
              <a:lnSpc>
                <a:spcPct val="150000"/>
              </a:lnSpc>
            </a:pPr>
            <a:r>
              <a:rPr lang="zh-CN" altLang="en-US" sz="1600" dirty="0">
                <a:latin typeface="+mn-ea"/>
                <a:cs typeface="Arial" panose="020B0604020202020204" pitchFamily="34" charset="0"/>
              </a:rPr>
              <a:t>   选择建模技术、参数调优、生成测试计划、构建模型</a:t>
            </a:r>
            <a:endParaRPr lang="en-US" altLang="zh-CN" sz="1600" dirty="0">
              <a:latin typeface="+mn-ea"/>
              <a:cs typeface="Arial" panose="020B0604020202020204" pitchFamily="34" charset="0"/>
            </a:endParaRPr>
          </a:p>
          <a:p>
            <a:pPr eaLnBrk="1" hangingPunct="1">
              <a:lnSpc>
                <a:spcPct val="150000"/>
              </a:lnSpc>
            </a:pPr>
            <a:r>
              <a:rPr lang="en-US" altLang="zh-CN" sz="1600" b="1" u="sng" dirty="0">
                <a:latin typeface="+mn-ea"/>
                <a:cs typeface="Arial" panose="020B0604020202020204" pitchFamily="34" charset="0"/>
              </a:rPr>
              <a:t>5.</a:t>
            </a:r>
            <a:r>
              <a:rPr lang="zh-CN" altLang="en-US" sz="1600" b="1" u="sng" dirty="0">
                <a:latin typeface="+mn-ea"/>
                <a:cs typeface="Arial" panose="020B0604020202020204" pitchFamily="34" charset="0"/>
              </a:rPr>
              <a:t>评估模型</a:t>
            </a:r>
            <a:r>
              <a:rPr lang="en-US" altLang="zh-CN" sz="1600" b="1" u="sng" dirty="0">
                <a:latin typeface="+mn-ea"/>
                <a:cs typeface="Arial" panose="020B0604020202020204" pitchFamily="34" charset="0"/>
              </a:rPr>
              <a:t>(evaluation)</a:t>
            </a:r>
          </a:p>
          <a:p>
            <a:pPr eaLnBrk="1" hangingPunct="1">
              <a:lnSpc>
                <a:spcPct val="150000"/>
              </a:lnSpc>
            </a:pPr>
            <a:r>
              <a:rPr lang="zh-CN" altLang="en-US" sz="1600" dirty="0">
                <a:latin typeface="+mn-ea"/>
                <a:cs typeface="Arial" panose="020B0604020202020204" pitchFamily="34" charset="0"/>
              </a:rPr>
              <a:t>    对模型进行较为全面的评价，评价结果、重审过程</a:t>
            </a:r>
            <a:endParaRPr lang="en-US" altLang="zh-CN" sz="1600" dirty="0">
              <a:latin typeface="+mn-ea"/>
              <a:cs typeface="Arial" panose="020B0604020202020204" pitchFamily="34" charset="0"/>
            </a:endParaRPr>
          </a:p>
          <a:p>
            <a:pPr eaLnBrk="1" hangingPunct="1">
              <a:lnSpc>
                <a:spcPct val="150000"/>
              </a:lnSpc>
            </a:pPr>
            <a:r>
              <a:rPr lang="en-US" altLang="zh-CN" sz="1600" b="1" u="sng" dirty="0">
                <a:latin typeface="+mn-ea"/>
                <a:cs typeface="Arial" panose="020B0604020202020204" pitchFamily="34" charset="0"/>
              </a:rPr>
              <a:t>6.</a:t>
            </a:r>
            <a:r>
              <a:rPr lang="zh-CN" altLang="en-US" sz="1600" b="1" u="sng" dirty="0">
                <a:latin typeface="+mn-ea"/>
                <a:cs typeface="Arial" panose="020B0604020202020204" pitchFamily="34" charset="0"/>
              </a:rPr>
              <a:t>部署</a:t>
            </a:r>
            <a:r>
              <a:rPr lang="en-US" altLang="zh-CN" sz="1600" b="1" u="sng" dirty="0">
                <a:latin typeface="+mn-ea"/>
                <a:cs typeface="Arial" panose="020B0604020202020204" pitchFamily="34" charset="0"/>
              </a:rPr>
              <a:t>(deployment)</a:t>
            </a:r>
          </a:p>
          <a:p>
            <a:pPr eaLnBrk="1" hangingPunct="1">
              <a:lnSpc>
                <a:spcPct val="150000"/>
              </a:lnSpc>
            </a:pPr>
            <a:r>
              <a:rPr lang="zh-CN" altLang="en-US" sz="1600" dirty="0">
                <a:latin typeface="+mn-ea"/>
                <a:cs typeface="Arial" panose="020B0604020202020204" pitchFamily="34" charset="0"/>
              </a:rPr>
              <a:t>    分析结果应用</a:t>
            </a:r>
            <a:endParaRPr lang="en-US" altLang="zh-CN" sz="1600" dirty="0">
              <a:latin typeface="+mn-ea"/>
              <a:cs typeface="Arial" panose="020B0604020202020204" pitchFamily="34" charset="0"/>
            </a:endParaRPr>
          </a:p>
        </p:txBody>
      </p:sp>
      <p:pic>
        <p:nvPicPr>
          <p:cNvPr id="5" name="Picture 8">
            <a:extLst>
              <a:ext uri="{FF2B5EF4-FFF2-40B4-BE49-F238E27FC236}">
                <a16:creationId xmlns:a16="http://schemas.microsoft.com/office/drawing/2014/main" id="{5EF2CDB3-0798-4D79-B564-6BFDC963BCB7}"/>
              </a:ext>
            </a:extLst>
          </p:cNvPr>
          <p:cNvPicPr>
            <a:picLocks noChangeAspect="1" noChangeArrowheads="1"/>
          </p:cNvPicPr>
          <p:nvPr>
            <p:custDataLst>
              <p:tags r:id="rId2"/>
            </p:custDataLst>
          </p:nvPr>
        </p:nvPicPr>
        <p:blipFill>
          <a:blip r:embed="rId5">
            <a:lum bright="-8000" contrast="20000"/>
            <a:extLst>
              <a:ext uri="{28A0092B-C50C-407E-A947-70E740481C1C}">
                <a14:useLocalDpi xmlns:a14="http://schemas.microsoft.com/office/drawing/2010/main" val="0"/>
              </a:ext>
            </a:extLst>
          </a:blip>
          <a:srcRect l="23616" t="42317" r="40952" b="10417"/>
          <a:stretch>
            <a:fillRect/>
          </a:stretch>
        </p:blipFill>
        <p:spPr bwMode="auto">
          <a:xfrm>
            <a:off x="6786631" y="1499848"/>
            <a:ext cx="4378187" cy="417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8">
            <a:extLst>
              <a:ext uri="{FF2B5EF4-FFF2-40B4-BE49-F238E27FC236}">
                <a16:creationId xmlns:a16="http://schemas.microsoft.com/office/drawing/2014/main" id="{DF18119E-4D1A-49B2-85DC-C49A9D5AE531}"/>
              </a:ext>
            </a:extLst>
          </p:cNvPr>
          <p:cNvSpPr txBox="1">
            <a:spLocks noChangeArrowheads="1"/>
          </p:cNvSpPr>
          <p:nvPr/>
        </p:nvSpPr>
        <p:spPr bwMode="auto">
          <a:xfrm>
            <a:off x="368300" y="835481"/>
            <a:ext cx="9556285" cy="366767"/>
          </a:xfrm>
          <a:prstGeom prst="rect">
            <a:avLst/>
          </a:prstGeom>
          <a:noFill/>
          <a:ln w="12700" algn="ctr">
            <a:noFill/>
            <a:miter lim="800000"/>
            <a:headEnd/>
            <a:tailEnd/>
          </a:ln>
          <a:effectLst>
            <a:prstShdw prst="shdw17" dist="17961" dir="2700000">
              <a:schemeClr val="bg1">
                <a:gamma/>
                <a:shade val="60000"/>
                <a:invGamma/>
              </a:schemeClr>
            </a:prstShdw>
          </a:effectLst>
        </p:spPr>
        <p:txBody>
          <a:bodyPr wrap="square" lIns="90488" tIns="44450" rIns="90488" bIns="44450">
            <a:spAutoFit/>
          </a:bodyPr>
          <a:lstStyle/>
          <a:p>
            <a:pPr marL="285750" indent="-285750" eaLnBrk="1" hangingPunct="1">
              <a:buSzPct val="70000"/>
              <a:buFont typeface="Wingdings" panose="05000000000000000000" pitchFamily="2" charset="2"/>
              <a:buChar char="l"/>
              <a:defRPr/>
            </a:pPr>
            <a:r>
              <a:rPr lang="en-US" altLang="zh-CN" dirty="0">
                <a:solidFill>
                  <a:prstClr val="black"/>
                </a:solidFill>
                <a:latin typeface="Arial" charset="0"/>
                <a:cs typeface="Arial" charset="0"/>
              </a:rPr>
              <a:t>CRISP-DM</a:t>
            </a:r>
            <a:r>
              <a:rPr lang="zh-CN" altLang="en-US" dirty="0">
                <a:solidFill>
                  <a:prstClr val="black"/>
                </a:solidFill>
                <a:latin typeface="Arial" charset="0"/>
                <a:cs typeface="Arial" charset="0"/>
              </a:rPr>
              <a:t>为</a:t>
            </a:r>
            <a:r>
              <a:rPr lang="en-US" altLang="zh-CN" dirty="0">
                <a:solidFill>
                  <a:prstClr val="black"/>
                </a:solidFill>
                <a:latin typeface="Arial" charset="0"/>
                <a:cs typeface="Arial" charset="0"/>
              </a:rPr>
              <a:t>90</a:t>
            </a:r>
            <a:r>
              <a:rPr lang="zh-CN" altLang="en-US" dirty="0">
                <a:solidFill>
                  <a:prstClr val="black"/>
                </a:solidFill>
                <a:latin typeface="Arial" charset="0"/>
                <a:cs typeface="Arial" charset="0"/>
              </a:rPr>
              <a:t>年代由</a:t>
            </a:r>
            <a:r>
              <a:rPr lang="en-US" altLang="zh-CN" dirty="0">
                <a:solidFill>
                  <a:prstClr val="black"/>
                </a:solidFill>
                <a:latin typeface="Arial" charset="0"/>
                <a:cs typeface="Arial" charset="0"/>
              </a:rPr>
              <a:t>SIG</a:t>
            </a:r>
            <a:r>
              <a:rPr lang="zh-CN" altLang="en-US" dirty="0">
                <a:solidFill>
                  <a:prstClr val="black"/>
                </a:solidFill>
                <a:latin typeface="Arial" charset="0"/>
                <a:cs typeface="Arial" charset="0"/>
              </a:rPr>
              <a:t>组织（当时）提出，已经成为被业界广泛认可的数据挖掘流程。</a:t>
            </a:r>
          </a:p>
        </p:txBody>
      </p:sp>
    </p:spTree>
    <p:extLst>
      <p:ext uri="{BB962C8B-B14F-4D97-AF65-F5344CB8AC3E}">
        <p14:creationId xmlns:p14="http://schemas.microsoft.com/office/powerpoint/2010/main" val="3707183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886FFE-E722-443F-B88F-99FC8B362C2B}"/>
              </a:ext>
            </a:extLst>
          </p:cNvPr>
          <p:cNvSpPr>
            <a:spLocks noGrp="1"/>
          </p:cNvSpPr>
          <p:nvPr>
            <p:ph type="title"/>
          </p:nvPr>
        </p:nvSpPr>
        <p:spPr/>
        <p:txBody>
          <a:bodyPr/>
          <a:lstStyle/>
          <a:p>
            <a:r>
              <a:rPr lang="zh-CN" altLang="en-US" dirty="0"/>
              <a:t>时间序列</a:t>
            </a:r>
          </a:p>
        </p:txBody>
      </p:sp>
      <p:sp>
        <p:nvSpPr>
          <p:cNvPr id="3" name="灯片编号占位符 2">
            <a:extLst>
              <a:ext uri="{FF2B5EF4-FFF2-40B4-BE49-F238E27FC236}">
                <a16:creationId xmlns:a16="http://schemas.microsoft.com/office/drawing/2014/main" id="{CA2E531D-D9A5-4294-84BE-7C3A3213DC7C}"/>
              </a:ext>
            </a:extLst>
          </p:cNvPr>
          <p:cNvSpPr>
            <a:spLocks noGrp="1"/>
          </p:cNvSpPr>
          <p:nvPr>
            <p:ph type="sldNum" sz="quarter" idx="12"/>
          </p:nvPr>
        </p:nvSpPr>
        <p:spPr/>
        <p:txBody>
          <a:bodyPr/>
          <a:lstStyle/>
          <a:p>
            <a:fld id="{E9982F2F-007C-48EF-ACAA-A879DE0C084A}" type="slidenum">
              <a:rPr lang="zh-CN" altLang="en-US" smtClean="0"/>
              <a:pPr/>
              <a:t>30</a:t>
            </a:fld>
            <a:endParaRPr lang="zh-CN" altLang="en-US" dirty="0"/>
          </a:p>
        </p:txBody>
      </p:sp>
      <p:sp>
        <p:nvSpPr>
          <p:cNvPr id="4" name="TextBox 2">
            <a:extLst>
              <a:ext uri="{FF2B5EF4-FFF2-40B4-BE49-F238E27FC236}">
                <a16:creationId xmlns:a16="http://schemas.microsoft.com/office/drawing/2014/main" id="{6AF6D656-AFCD-4EF6-8C12-464A759F4F46}"/>
              </a:ext>
            </a:extLst>
          </p:cNvPr>
          <p:cNvSpPr txBox="1">
            <a:spLocks noChangeArrowheads="1"/>
          </p:cNvSpPr>
          <p:nvPr/>
        </p:nvSpPr>
        <p:spPr bwMode="auto">
          <a:xfrm>
            <a:off x="1882776" y="990601"/>
            <a:ext cx="85582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zh-CN" altLang="en-US" sz="1600" b="1">
                <a:solidFill>
                  <a:srgbClr val="000000"/>
                </a:solidFill>
                <a:latin typeface="华文楷体" panose="02010600040101010101" pitchFamily="2" charset="-122"/>
                <a:cs typeface="Arial" panose="020B0604020202020204" pitchFamily="34" charset="0"/>
              </a:rPr>
              <a:t>建模步骤</a:t>
            </a:r>
            <a:r>
              <a:rPr lang="zh-CN" altLang="en-US" sz="1400">
                <a:solidFill>
                  <a:srgbClr val="000000"/>
                </a:solidFill>
                <a:latin typeface="华文楷体" panose="02010600040101010101" pitchFamily="2" charset="-122"/>
                <a:cs typeface="Arial" panose="020B0604020202020204" pitchFamily="34" charset="0"/>
              </a:rPr>
              <a:t>：</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500">
              <a:solidFill>
                <a:srgbClr val="000000"/>
              </a:solidFill>
              <a:latin typeface="华文楷体" panose="02010600040101010101" pitchFamily="2" charset="-122"/>
              <a:cs typeface="Arial" panose="020B0604020202020204" pitchFamily="34" charset="0"/>
            </a:endParaRPr>
          </a:p>
          <a:p>
            <a:pPr eaLnBrk="1" hangingPunct="1">
              <a:buFont typeface="Wingdings" panose="05000000000000000000" pitchFamily="2" charset="2"/>
              <a:buNone/>
            </a:pPr>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p:txBody>
      </p:sp>
      <p:grpSp>
        <p:nvGrpSpPr>
          <p:cNvPr id="5" name="组合 136">
            <a:extLst>
              <a:ext uri="{FF2B5EF4-FFF2-40B4-BE49-F238E27FC236}">
                <a16:creationId xmlns:a16="http://schemas.microsoft.com/office/drawing/2014/main" id="{65FDA508-90AA-49AC-A90D-1FCCF15CFB2D}"/>
              </a:ext>
            </a:extLst>
          </p:cNvPr>
          <p:cNvGrpSpPr>
            <a:grpSpLocks/>
          </p:cNvGrpSpPr>
          <p:nvPr/>
        </p:nvGrpSpPr>
        <p:grpSpPr bwMode="auto">
          <a:xfrm>
            <a:off x="1993901" y="1254126"/>
            <a:ext cx="7616825" cy="2493963"/>
            <a:chOff x="446812" y="4156364"/>
            <a:chExt cx="7616533" cy="2494807"/>
          </a:xfrm>
        </p:grpSpPr>
        <p:grpSp>
          <p:nvGrpSpPr>
            <p:cNvPr id="6" name="组合 94">
              <a:extLst>
                <a:ext uri="{FF2B5EF4-FFF2-40B4-BE49-F238E27FC236}">
                  <a16:creationId xmlns:a16="http://schemas.microsoft.com/office/drawing/2014/main" id="{01CDC96E-8FB2-43CE-AD8A-014447B7D912}"/>
                </a:ext>
              </a:extLst>
            </p:cNvPr>
            <p:cNvGrpSpPr>
              <a:grpSpLocks/>
            </p:cNvGrpSpPr>
            <p:nvPr/>
          </p:nvGrpSpPr>
          <p:grpSpPr bwMode="auto">
            <a:xfrm>
              <a:off x="446812" y="4156364"/>
              <a:ext cx="7616533" cy="2494807"/>
              <a:chOff x="838200" y="2209800"/>
              <a:chExt cx="8800234" cy="3657600"/>
            </a:xfrm>
          </p:grpSpPr>
          <p:sp>
            <p:nvSpPr>
              <p:cNvPr id="9" name="AutoShape 3">
                <a:extLst>
                  <a:ext uri="{FF2B5EF4-FFF2-40B4-BE49-F238E27FC236}">
                    <a16:creationId xmlns:a16="http://schemas.microsoft.com/office/drawing/2014/main" id="{805C8754-CACB-4AE4-9DC9-1528CFD08751}"/>
                  </a:ext>
                </a:extLst>
              </p:cNvPr>
              <p:cNvSpPr>
                <a:spLocks noChangeArrowheads="1"/>
              </p:cNvSpPr>
              <p:nvPr/>
            </p:nvSpPr>
            <p:spPr bwMode="gray">
              <a:xfrm>
                <a:off x="1066800" y="2481263"/>
                <a:ext cx="6750050" cy="3386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0" name="AutoShape 5">
                <a:extLst>
                  <a:ext uri="{FF2B5EF4-FFF2-40B4-BE49-F238E27FC236}">
                    <a16:creationId xmlns:a16="http://schemas.microsoft.com/office/drawing/2014/main" id="{BF63E290-38EC-4284-B23A-C465280EB84A}"/>
                  </a:ext>
                </a:extLst>
              </p:cNvPr>
              <p:cNvSpPr>
                <a:spLocks noChangeArrowheads="1"/>
              </p:cNvSpPr>
              <p:nvPr/>
            </p:nvSpPr>
            <p:spPr bwMode="gray">
              <a:xfrm>
                <a:off x="838200" y="2209800"/>
                <a:ext cx="1336069" cy="3309941"/>
              </a:xfrm>
              <a:prstGeom prst="roundRect">
                <a:avLst>
                  <a:gd name="adj" fmla="val 16667"/>
                </a:avLst>
              </a:prstGeom>
              <a:solidFill>
                <a:srgbClr val="A8C759">
                  <a:alpha val="74901"/>
                </a:srgbClr>
              </a:solidFill>
              <a:ln w="3810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1" name="AutoShape 8">
                <a:extLst>
                  <a:ext uri="{FF2B5EF4-FFF2-40B4-BE49-F238E27FC236}">
                    <a16:creationId xmlns:a16="http://schemas.microsoft.com/office/drawing/2014/main" id="{457133FF-AEC8-4F57-8CDD-88D9B211625C}"/>
                  </a:ext>
                </a:extLst>
              </p:cNvPr>
              <p:cNvSpPr>
                <a:spLocks noChangeArrowheads="1"/>
              </p:cNvSpPr>
              <p:nvPr/>
            </p:nvSpPr>
            <p:spPr bwMode="gray">
              <a:xfrm>
                <a:off x="2752046" y="2209800"/>
                <a:ext cx="2331066" cy="3309941"/>
              </a:xfrm>
              <a:prstGeom prst="roundRect">
                <a:avLst>
                  <a:gd name="adj" fmla="val 16667"/>
                </a:avLst>
              </a:prstGeom>
              <a:solidFill>
                <a:srgbClr val="BE3C77">
                  <a:alpha val="50195"/>
                </a:srgbClr>
              </a:solidFill>
              <a:ln w="3810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cs typeface="Arial" panose="020B0604020202020204" pitchFamily="34" charset="0"/>
                </a:endParaRPr>
              </a:p>
            </p:txBody>
          </p:sp>
          <p:sp>
            <p:nvSpPr>
              <p:cNvPr id="12" name="AutoShape 11">
                <a:extLst>
                  <a:ext uri="{FF2B5EF4-FFF2-40B4-BE49-F238E27FC236}">
                    <a16:creationId xmlns:a16="http://schemas.microsoft.com/office/drawing/2014/main" id="{D50E3DB7-50F8-4847-8E47-C643217474FD}"/>
                  </a:ext>
                </a:extLst>
              </p:cNvPr>
              <p:cNvSpPr>
                <a:spLocks noChangeArrowheads="1"/>
              </p:cNvSpPr>
              <p:nvPr/>
            </p:nvSpPr>
            <p:spPr bwMode="gray">
              <a:xfrm>
                <a:off x="5671176" y="2209800"/>
                <a:ext cx="3954419" cy="3310698"/>
              </a:xfrm>
              <a:prstGeom prst="roundRect">
                <a:avLst>
                  <a:gd name="adj" fmla="val 16667"/>
                </a:avLst>
              </a:prstGeom>
              <a:solidFill>
                <a:schemeClr val="accent3">
                  <a:alpha val="80000"/>
                </a:schemeClr>
              </a:solidFill>
              <a:ln w="38100">
                <a:solidFill>
                  <a:schemeClr val="bg1"/>
                </a:solidFill>
                <a:round/>
                <a:headEnd/>
                <a:tailEnd/>
              </a:ln>
              <a:effectLst/>
            </p:spPr>
            <p:txBody>
              <a:bodyPr wrap="none" anchor="ctr"/>
              <a:lstStyle/>
              <a:p>
                <a:pPr eaLnBrk="1" hangingPunct="1">
                  <a:defRPr/>
                </a:pPr>
                <a:endParaRPr lang="zh-CN" altLang="en-US">
                  <a:solidFill>
                    <a:prstClr val="black"/>
                  </a:solidFill>
                  <a:latin typeface="Arial" charset="0"/>
                  <a:cs typeface="Arial" charset="0"/>
                </a:endParaRPr>
              </a:p>
            </p:txBody>
          </p:sp>
          <p:sp>
            <p:nvSpPr>
              <p:cNvPr id="13" name="Text Box 13">
                <a:extLst>
                  <a:ext uri="{FF2B5EF4-FFF2-40B4-BE49-F238E27FC236}">
                    <a16:creationId xmlns:a16="http://schemas.microsoft.com/office/drawing/2014/main" id="{6A663BC8-5F6F-4079-9E16-E553E63D0FBD}"/>
                  </a:ext>
                </a:extLst>
              </p:cNvPr>
              <p:cNvSpPr txBox="1">
                <a:spLocks noChangeArrowheads="1"/>
              </p:cNvSpPr>
              <p:nvPr/>
            </p:nvSpPr>
            <p:spPr bwMode="gray">
              <a:xfrm>
                <a:off x="920524" y="2376803"/>
                <a:ext cx="1116535" cy="248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zh-CN" altLang="en-US" sz="1300">
                    <a:solidFill>
                      <a:srgbClr val="000000"/>
                    </a:solidFill>
                    <a:latin typeface="华文楷体" panose="02010600040101010101" pitchFamily="2" charset="-122"/>
                    <a:cs typeface="Arial" panose="020B0604020202020204" pitchFamily="34" charset="0"/>
                  </a:rPr>
                  <a:t>用观测、调查、统计、抽样等方法取得被观测系统时间序列动态数据</a:t>
                </a:r>
                <a:endParaRPr lang="en-US" altLang="zh-CN" sz="1300">
                  <a:solidFill>
                    <a:srgbClr val="000000"/>
                  </a:solidFill>
                  <a:latin typeface="华文楷体" panose="02010600040101010101" pitchFamily="2" charset="-122"/>
                  <a:cs typeface="Arial" panose="020B0604020202020204" pitchFamily="34" charset="0"/>
                </a:endParaRPr>
              </a:p>
            </p:txBody>
          </p:sp>
          <p:sp>
            <p:nvSpPr>
              <p:cNvPr id="14" name="Text Box 14">
                <a:extLst>
                  <a:ext uri="{FF2B5EF4-FFF2-40B4-BE49-F238E27FC236}">
                    <a16:creationId xmlns:a16="http://schemas.microsoft.com/office/drawing/2014/main" id="{AFC1C3C7-BAB5-49A1-B8CA-685561504721}"/>
                  </a:ext>
                </a:extLst>
              </p:cNvPr>
              <p:cNvSpPr txBox="1">
                <a:spLocks noChangeArrowheads="1"/>
              </p:cNvSpPr>
              <p:nvPr/>
            </p:nvSpPr>
            <p:spPr bwMode="gray">
              <a:xfrm>
                <a:off x="2752045" y="2340255"/>
                <a:ext cx="2344786" cy="306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zh-CN" altLang="en-US" sz="1300">
                    <a:solidFill>
                      <a:srgbClr val="000000"/>
                    </a:solidFill>
                    <a:latin typeface="华文楷体" panose="02010600040101010101" pitchFamily="2" charset="-122"/>
                    <a:cs typeface="Arial" panose="020B0604020202020204" pitchFamily="34" charset="0"/>
                  </a:rPr>
                  <a:t>根据动态数据作相关图，进行相关分析，求自相关函数</a:t>
                </a:r>
                <a:endParaRPr lang="en-US" altLang="zh-CN" sz="1300">
                  <a:solidFill>
                    <a:srgbClr val="000000"/>
                  </a:solidFill>
                  <a:latin typeface="华文楷体" panose="02010600040101010101" pitchFamily="2" charset="-122"/>
                  <a:cs typeface="Arial" panose="020B0604020202020204" pitchFamily="34" charset="0"/>
                </a:endParaRPr>
              </a:p>
              <a:p>
                <a:pPr eaLnBrk="1" hangingPunct="1">
                  <a:buFontTx/>
                  <a:buChar char="•"/>
                </a:pPr>
                <a:r>
                  <a:rPr lang="zh-CN" altLang="en-US" sz="1300">
                    <a:solidFill>
                      <a:srgbClr val="000000"/>
                    </a:solidFill>
                    <a:latin typeface="华文楷体" panose="02010600040101010101" pitchFamily="2" charset="-122"/>
                    <a:cs typeface="Arial" panose="020B0604020202020204" pitchFamily="34" charset="0"/>
                  </a:rPr>
                  <a:t>相关图能显示出变化的趋势和周期，并能发现跳点和拐点（跳点是指与其他数据不一致的观测值，拐点则是指时间序列从上升趋势突然变为下降趋势的点）</a:t>
                </a:r>
                <a:endParaRPr lang="en-US" altLang="zh-CN" sz="1300">
                  <a:solidFill>
                    <a:srgbClr val="000000"/>
                  </a:solidFill>
                  <a:latin typeface="华文楷体" panose="02010600040101010101" pitchFamily="2" charset="-122"/>
                  <a:cs typeface="Arial" panose="020B0604020202020204" pitchFamily="34" charset="0"/>
                </a:endParaRPr>
              </a:p>
            </p:txBody>
          </p:sp>
          <p:sp>
            <p:nvSpPr>
              <p:cNvPr id="15" name="Text Box 15">
                <a:extLst>
                  <a:ext uri="{FF2B5EF4-FFF2-40B4-BE49-F238E27FC236}">
                    <a16:creationId xmlns:a16="http://schemas.microsoft.com/office/drawing/2014/main" id="{ED5AE9B6-991A-41CE-9FA8-6709019D21AF}"/>
                  </a:ext>
                </a:extLst>
              </p:cNvPr>
              <p:cNvSpPr txBox="1">
                <a:spLocks noChangeArrowheads="1"/>
              </p:cNvSpPr>
              <p:nvPr/>
            </p:nvSpPr>
            <p:spPr bwMode="gray">
              <a:xfrm>
                <a:off x="5684531" y="2340255"/>
                <a:ext cx="3953903" cy="306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zh-CN" altLang="en-US" sz="1300">
                    <a:solidFill>
                      <a:srgbClr val="000000"/>
                    </a:solidFill>
                    <a:latin typeface="华文楷体" panose="02010600040101010101" pitchFamily="2" charset="-122"/>
                    <a:cs typeface="Arial" panose="020B0604020202020204" pitchFamily="34" charset="0"/>
                  </a:rPr>
                  <a:t>辨识合适的随机模型</a:t>
                </a:r>
                <a:r>
                  <a:rPr lang="en-US" altLang="zh-CN" sz="1300">
                    <a:solidFill>
                      <a:srgbClr val="000000"/>
                    </a:solidFill>
                    <a:latin typeface="华文楷体" panose="02010600040101010101" pitchFamily="2" charset="-122"/>
                    <a:cs typeface="Arial" panose="020B0604020202020204" pitchFamily="34" charset="0"/>
                  </a:rPr>
                  <a:t>,</a:t>
                </a:r>
                <a:r>
                  <a:rPr lang="zh-CN" altLang="en-US" sz="1300">
                    <a:solidFill>
                      <a:srgbClr val="000000"/>
                    </a:solidFill>
                    <a:latin typeface="华文楷体" panose="02010600040101010101" pitchFamily="2" charset="-122"/>
                    <a:cs typeface="Arial" panose="020B0604020202020204" pitchFamily="34" charset="0"/>
                  </a:rPr>
                  <a:t>进行曲线拟合</a:t>
                </a:r>
                <a:r>
                  <a:rPr lang="en-US" altLang="zh-CN" sz="1300">
                    <a:solidFill>
                      <a:srgbClr val="000000"/>
                    </a:solidFill>
                    <a:latin typeface="华文楷体" panose="02010600040101010101" pitchFamily="2" charset="-122"/>
                    <a:cs typeface="Arial" panose="020B0604020202020204" pitchFamily="34" charset="0"/>
                  </a:rPr>
                  <a:t>,</a:t>
                </a:r>
                <a:r>
                  <a:rPr lang="zh-CN" altLang="en-US" sz="1300">
                    <a:solidFill>
                      <a:srgbClr val="000000"/>
                    </a:solidFill>
                    <a:latin typeface="华文楷体" panose="02010600040101010101" pitchFamily="2" charset="-122"/>
                    <a:cs typeface="Arial" panose="020B0604020202020204" pitchFamily="34" charset="0"/>
                  </a:rPr>
                  <a:t>即用通用随机模型去拟合时间序列的观测数</a:t>
                </a:r>
                <a:endParaRPr lang="en-US" altLang="zh-CN" sz="1300">
                  <a:solidFill>
                    <a:srgbClr val="000000"/>
                  </a:solidFill>
                  <a:latin typeface="华文楷体" panose="02010600040101010101" pitchFamily="2" charset="-122"/>
                  <a:cs typeface="Arial" panose="020B0604020202020204" pitchFamily="34" charset="0"/>
                </a:endParaRPr>
              </a:p>
              <a:p>
                <a:pPr eaLnBrk="1" hangingPunct="1">
                  <a:buFontTx/>
                  <a:buChar char="•"/>
                </a:pPr>
                <a:r>
                  <a:rPr lang="zh-CN" altLang="en-US" sz="1300">
                    <a:solidFill>
                      <a:srgbClr val="000000"/>
                    </a:solidFill>
                    <a:latin typeface="华文楷体" panose="02010600040101010101" pitchFamily="2" charset="-122"/>
                    <a:cs typeface="Arial" panose="020B0604020202020204" pitchFamily="34" charset="0"/>
                  </a:rPr>
                  <a:t>短的或简单的时间序列，可用趋势模型和季节模型加上误差来进行拟合；平稳时间序列，可用通用</a:t>
                </a:r>
                <a:r>
                  <a:rPr lang="en-US" altLang="zh-CN" sz="1300">
                    <a:solidFill>
                      <a:srgbClr val="000000"/>
                    </a:solidFill>
                    <a:latin typeface="华文楷体" panose="02010600040101010101" pitchFamily="2" charset="-122"/>
                    <a:cs typeface="Arial" panose="020B0604020202020204" pitchFamily="34" charset="0"/>
                  </a:rPr>
                  <a:t>ARMA</a:t>
                </a:r>
                <a:r>
                  <a:rPr lang="zh-CN" altLang="en-US" sz="1300">
                    <a:solidFill>
                      <a:srgbClr val="000000"/>
                    </a:solidFill>
                    <a:latin typeface="华文楷体" panose="02010600040101010101" pitchFamily="2" charset="-122"/>
                    <a:cs typeface="Arial" panose="020B0604020202020204" pitchFamily="34" charset="0"/>
                  </a:rPr>
                  <a:t>模型及其特殊情况的自回归模型、滑动平均模型或组合</a:t>
                </a:r>
                <a:r>
                  <a:rPr lang="en-US" altLang="zh-CN" sz="1300">
                    <a:solidFill>
                      <a:srgbClr val="000000"/>
                    </a:solidFill>
                    <a:latin typeface="华文楷体" panose="02010600040101010101" pitchFamily="2" charset="-122"/>
                    <a:cs typeface="Arial" panose="020B0604020202020204" pitchFamily="34" charset="0"/>
                  </a:rPr>
                  <a:t>-ARMA</a:t>
                </a:r>
                <a:r>
                  <a:rPr lang="zh-CN" altLang="en-US" sz="1300">
                    <a:solidFill>
                      <a:srgbClr val="000000"/>
                    </a:solidFill>
                    <a:latin typeface="华文楷体" panose="02010600040101010101" pitchFamily="2" charset="-122"/>
                    <a:cs typeface="Arial" panose="020B0604020202020204" pitchFamily="34" charset="0"/>
                  </a:rPr>
                  <a:t>模型等来进行拟合，当观测值多于</a:t>
                </a:r>
                <a:r>
                  <a:rPr lang="en-US" altLang="zh-CN" sz="1300">
                    <a:solidFill>
                      <a:srgbClr val="000000"/>
                    </a:solidFill>
                    <a:latin typeface="华文楷体" panose="02010600040101010101" pitchFamily="2" charset="-122"/>
                    <a:cs typeface="Arial" panose="020B0604020202020204" pitchFamily="34" charset="0"/>
                  </a:rPr>
                  <a:t>50</a:t>
                </a:r>
                <a:r>
                  <a:rPr lang="zh-CN" altLang="en-US" sz="1300">
                    <a:solidFill>
                      <a:srgbClr val="000000"/>
                    </a:solidFill>
                    <a:latin typeface="华文楷体" panose="02010600040101010101" pitchFamily="2" charset="-122"/>
                    <a:cs typeface="Arial" panose="020B0604020202020204" pitchFamily="34" charset="0"/>
                  </a:rPr>
                  <a:t>个时一般采用</a:t>
                </a:r>
                <a:r>
                  <a:rPr lang="en-US" altLang="zh-CN" sz="1300">
                    <a:solidFill>
                      <a:srgbClr val="000000"/>
                    </a:solidFill>
                    <a:latin typeface="华文楷体" panose="02010600040101010101" pitchFamily="2" charset="-122"/>
                    <a:cs typeface="Arial" panose="020B0604020202020204" pitchFamily="34" charset="0"/>
                  </a:rPr>
                  <a:t>ARMA</a:t>
                </a:r>
                <a:r>
                  <a:rPr lang="zh-CN" altLang="en-US" sz="1300">
                    <a:solidFill>
                      <a:srgbClr val="000000"/>
                    </a:solidFill>
                    <a:latin typeface="华文楷体" panose="02010600040101010101" pitchFamily="2" charset="-122"/>
                    <a:cs typeface="Arial" panose="020B0604020202020204" pitchFamily="34" charset="0"/>
                  </a:rPr>
                  <a:t>模型；非平稳时间序列则要先经差分运算化为平稳时间序列，再用适当模型去拟合这个差分序列</a:t>
                </a:r>
                <a:endParaRPr lang="en-US" altLang="zh-CN" sz="1300">
                  <a:solidFill>
                    <a:srgbClr val="000000"/>
                  </a:solidFill>
                  <a:latin typeface="华文楷体" panose="02010600040101010101" pitchFamily="2" charset="-122"/>
                  <a:cs typeface="Arial" panose="020B0604020202020204" pitchFamily="34" charset="0"/>
                </a:endParaRPr>
              </a:p>
            </p:txBody>
          </p:sp>
        </p:grpSp>
        <p:pic>
          <p:nvPicPr>
            <p:cNvPr id="7" name="Picture 18" descr="R_chevron001">
              <a:extLst>
                <a:ext uri="{FF2B5EF4-FFF2-40B4-BE49-F238E27FC236}">
                  <a16:creationId xmlns:a16="http://schemas.microsoft.com/office/drawing/2014/main" id="{9B35E499-C815-41D8-A60F-4AF13D7D2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01" y="5143583"/>
              <a:ext cx="360522" cy="2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R_chevron001">
              <a:extLst>
                <a:ext uri="{FF2B5EF4-FFF2-40B4-BE49-F238E27FC236}">
                  <a16:creationId xmlns:a16="http://schemas.microsoft.com/office/drawing/2014/main" id="{78F40F64-EA8D-4771-997A-BBEB475EB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126" y="5135011"/>
              <a:ext cx="360522" cy="2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80">
            <a:extLst>
              <a:ext uri="{FF2B5EF4-FFF2-40B4-BE49-F238E27FC236}">
                <a16:creationId xmlns:a16="http://schemas.microsoft.com/office/drawing/2014/main" id="{B481C64B-2E84-492B-98EC-62C0498A0B9D}"/>
              </a:ext>
            </a:extLst>
          </p:cNvPr>
          <p:cNvSpPr txBox="1">
            <a:spLocks noChangeArrowheads="1"/>
          </p:cNvSpPr>
          <p:nvPr/>
        </p:nvSpPr>
        <p:spPr bwMode="auto">
          <a:xfrm>
            <a:off x="1738313" y="3511550"/>
            <a:ext cx="8469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b="1">
                <a:solidFill>
                  <a:srgbClr val="000000"/>
                </a:solidFill>
                <a:latin typeface="华文楷体" panose="02010600040101010101" pitchFamily="2" charset="-122"/>
                <a:cs typeface="Arial" panose="020B0604020202020204" pitchFamily="34" charset="0"/>
              </a:rPr>
              <a:t>举例：成本费用收入比单指标（累计值）预测</a:t>
            </a:r>
            <a:endParaRPr lang="en-US" altLang="zh-CN" sz="1200" b="1">
              <a:solidFill>
                <a:srgbClr val="000000"/>
              </a:solidFill>
              <a:latin typeface="华文楷体" panose="02010600040101010101" pitchFamily="2" charset="-122"/>
              <a:cs typeface="Arial" panose="020B0604020202020204" pitchFamily="34" charset="0"/>
            </a:endParaRPr>
          </a:p>
          <a:p>
            <a:pPr eaLnBrk="1" hangingPunct="1"/>
            <a:r>
              <a:rPr lang="en-US" altLang="zh-CN" sz="1200" b="1">
                <a:solidFill>
                  <a:srgbClr val="000000"/>
                </a:solidFill>
                <a:latin typeface="华文楷体" panose="02010600040101010101" pitchFamily="2" charset="-122"/>
                <a:cs typeface="Arial" panose="020B0604020202020204" pitchFamily="34" charset="0"/>
              </a:rPr>
              <a:t>       </a:t>
            </a:r>
            <a:r>
              <a:rPr lang="zh-CN" altLang="en-US" sz="1200" b="1">
                <a:solidFill>
                  <a:srgbClr val="000000"/>
                </a:solidFill>
                <a:latin typeface="华文楷体" panose="02010600040101010101" pitchFamily="2" charset="-122"/>
                <a:cs typeface="Arial" panose="020B0604020202020204" pitchFamily="34" charset="0"/>
              </a:rPr>
              <a:t>采用季节拆分建模</a:t>
            </a:r>
            <a:endParaRPr lang="en-US" altLang="zh-CN" sz="1200" b="1">
              <a:solidFill>
                <a:srgbClr val="000000"/>
              </a:solidFill>
              <a:latin typeface="华文楷体" panose="02010600040101010101" pitchFamily="2" charset="-122"/>
              <a:cs typeface="Arial" panose="020B0604020202020204" pitchFamily="34" charset="0"/>
            </a:endParaRPr>
          </a:p>
          <a:p>
            <a:pPr eaLnBrk="1" hangingPunct="1"/>
            <a:r>
              <a:rPr lang="zh-CN" altLang="en-US" sz="1200">
                <a:solidFill>
                  <a:srgbClr val="000000"/>
                </a:solidFill>
                <a:cs typeface="Arial" panose="020B0604020202020204" pitchFamily="34" charset="0"/>
              </a:rPr>
              <a:t>         拟合优度：</a:t>
            </a:r>
            <a:r>
              <a:rPr lang="en-US" altLang="zh-CN" sz="1200">
                <a:solidFill>
                  <a:srgbClr val="000000"/>
                </a:solidFill>
                <a:cs typeface="Arial" panose="020B0604020202020204" pitchFamily="34" charset="0"/>
              </a:rPr>
              <a:t>0.7628</a:t>
            </a:r>
            <a:r>
              <a:rPr lang="zh-CN" altLang="en-US" sz="1200">
                <a:solidFill>
                  <a:srgbClr val="000000"/>
                </a:solidFill>
                <a:cs typeface="Arial" panose="020B0604020202020204" pitchFamily="34" charset="0"/>
              </a:rPr>
              <a:t> </a:t>
            </a:r>
            <a:endParaRPr lang="en-US" altLang="zh-CN" sz="1200">
              <a:solidFill>
                <a:srgbClr val="000000"/>
              </a:solidFill>
              <a:cs typeface="Arial" panose="020B0604020202020204" pitchFamily="34" charset="0"/>
            </a:endParaRPr>
          </a:p>
          <a:p>
            <a:pPr eaLnBrk="1" hangingPunct="1"/>
            <a:r>
              <a:rPr lang="en-US" altLang="zh-CN" sz="1200">
                <a:solidFill>
                  <a:srgbClr val="000000"/>
                </a:solidFill>
                <a:cs typeface="Arial" panose="020B0604020202020204" pitchFamily="34" charset="0"/>
              </a:rPr>
              <a:t>         </a:t>
            </a:r>
            <a:r>
              <a:rPr lang="zh-CN" altLang="en-US" sz="1200">
                <a:solidFill>
                  <a:srgbClr val="000000"/>
                </a:solidFill>
                <a:cs typeface="Arial" panose="020B0604020202020204" pitchFamily="34" charset="0"/>
              </a:rPr>
              <a:t>平均绝对误差：</a:t>
            </a:r>
            <a:r>
              <a:rPr lang="en-US" altLang="zh-CN" sz="1200">
                <a:solidFill>
                  <a:srgbClr val="000000"/>
                </a:solidFill>
                <a:cs typeface="Arial" panose="020B0604020202020204" pitchFamily="34" charset="0"/>
              </a:rPr>
              <a:t>0.15</a:t>
            </a:r>
            <a:r>
              <a:rPr lang="zh-CN" altLang="en-US" sz="1200">
                <a:solidFill>
                  <a:srgbClr val="000000"/>
                </a:solidFill>
                <a:cs typeface="Arial" panose="020B0604020202020204" pitchFamily="34" charset="0"/>
              </a:rPr>
              <a:t> </a:t>
            </a:r>
            <a:endParaRPr lang="en-US" altLang="zh-CN" sz="1200">
              <a:solidFill>
                <a:srgbClr val="000000"/>
              </a:solidFill>
              <a:cs typeface="Arial" panose="020B0604020202020204" pitchFamily="34" charset="0"/>
            </a:endParaRPr>
          </a:p>
          <a:p>
            <a:pPr eaLnBrk="1" hangingPunct="1"/>
            <a:r>
              <a:rPr lang="en-US" altLang="zh-CN" sz="1200">
                <a:solidFill>
                  <a:srgbClr val="000000"/>
                </a:solidFill>
                <a:cs typeface="Arial" panose="020B0604020202020204" pitchFamily="34" charset="0"/>
              </a:rPr>
              <a:t>         </a:t>
            </a:r>
            <a:r>
              <a:rPr lang="zh-CN" altLang="en-US" sz="1200">
                <a:solidFill>
                  <a:srgbClr val="000000"/>
                </a:solidFill>
                <a:cs typeface="Arial" panose="020B0604020202020204" pitchFamily="34" charset="0"/>
              </a:rPr>
              <a:t>平均相对误差： </a:t>
            </a:r>
            <a:r>
              <a:rPr lang="en-US" altLang="zh-CN" sz="1200">
                <a:solidFill>
                  <a:srgbClr val="000000"/>
                </a:solidFill>
                <a:cs typeface="Arial" panose="020B0604020202020204" pitchFamily="34" charset="0"/>
              </a:rPr>
              <a:t>0.00156</a:t>
            </a:r>
          </a:p>
          <a:p>
            <a:pPr eaLnBrk="1" hangingPunct="1"/>
            <a:r>
              <a:rPr lang="en-US" altLang="zh-CN" sz="1200">
                <a:solidFill>
                  <a:srgbClr val="000000"/>
                </a:solidFill>
                <a:cs typeface="Arial" panose="020B0604020202020204" pitchFamily="34" charset="0"/>
              </a:rPr>
              <a:t>          </a:t>
            </a:r>
            <a:r>
              <a:rPr lang="zh-CN" altLang="en-US" sz="1200">
                <a:solidFill>
                  <a:srgbClr val="000000"/>
                </a:solidFill>
                <a:cs typeface="Arial" panose="020B0604020202020204" pitchFamily="34" charset="0"/>
              </a:rPr>
              <a:t>标准误差：</a:t>
            </a:r>
            <a:r>
              <a:rPr lang="en-US" altLang="zh-CN" sz="1200">
                <a:solidFill>
                  <a:srgbClr val="000000"/>
                </a:solidFill>
                <a:cs typeface="Arial" panose="020B0604020202020204" pitchFamily="34" charset="0"/>
              </a:rPr>
              <a:t>0.2211</a:t>
            </a:r>
          </a:p>
        </p:txBody>
      </p:sp>
      <p:graphicFrame>
        <p:nvGraphicFramePr>
          <p:cNvPr id="17" name="图表 16">
            <a:extLst>
              <a:ext uri="{FF2B5EF4-FFF2-40B4-BE49-F238E27FC236}">
                <a16:creationId xmlns:a16="http://schemas.microsoft.com/office/drawing/2014/main" id="{6C7C8A1B-FAB9-45BF-94E9-EB8E5ADF87F9}"/>
              </a:ext>
            </a:extLst>
          </p:cNvPr>
          <p:cNvGraphicFramePr>
            <a:graphicFrameLocks/>
          </p:cNvGraphicFramePr>
          <p:nvPr/>
        </p:nvGraphicFramePr>
        <p:xfrm>
          <a:off x="5243021" y="3559479"/>
          <a:ext cx="4863166" cy="1436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表格 17">
            <a:extLst>
              <a:ext uri="{FF2B5EF4-FFF2-40B4-BE49-F238E27FC236}">
                <a16:creationId xmlns:a16="http://schemas.microsoft.com/office/drawing/2014/main" id="{88357BAD-1D6A-432D-B4A9-FA1C957E1E3D}"/>
              </a:ext>
            </a:extLst>
          </p:cNvPr>
          <p:cNvGraphicFramePr>
            <a:graphicFrameLocks noGrp="1"/>
          </p:cNvGraphicFramePr>
          <p:nvPr/>
        </p:nvGraphicFramePr>
        <p:xfrm>
          <a:off x="2354263" y="5230813"/>
          <a:ext cx="6956426" cy="891500"/>
        </p:xfrm>
        <a:graphic>
          <a:graphicData uri="http://schemas.openxmlformats.org/drawingml/2006/table">
            <a:tbl>
              <a:tblPr/>
              <a:tblGrid>
                <a:gridCol w="1450957">
                  <a:extLst>
                    <a:ext uri="{9D8B030D-6E8A-4147-A177-3AD203B41FA5}">
                      <a16:colId xmlns:a16="http://schemas.microsoft.com/office/drawing/2014/main" val="20000"/>
                    </a:ext>
                  </a:extLst>
                </a:gridCol>
                <a:gridCol w="1281213">
                  <a:extLst>
                    <a:ext uri="{9D8B030D-6E8A-4147-A177-3AD203B41FA5}">
                      <a16:colId xmlns:a16="http://schemas.microsoft.com/office/drawing/2014/main" val="20001"/>
                    </a:ext>
                  </a:extLst>
                </a:gridCol>
                <a:gridCol w="1438286">
                  <a:extLst>
                    <a:ext uri="{9D8B030D-6E8A-4147-A177-3AD203B41FA5}">
                      <a16:colId xmlns:a16="http://schemas.microsoft.com/office/drawing/2014/main" val="20002"/>
                    </a:ext>
                  </a:extLst>
                </a:gridCol>
                <a:gridCol w="1392985">
                  <a:extLst>
                    <a:ext uri="{9D8B030D-6E8A-4147-A177-3AD203B41FA5}">
                      <a16:colId xmlns:a16="http://schemas.microsoft.com/office/drawing/2014/main" val="20003"/>
                    </a:ext>
                  </a:extLst>
                </a:gridCol>
                <a:gridCol w="1392985">
                  <a:extLst>
                    <a:ext uri="{9D8B030D-6E8A-4147-A177-3AD203B41FA5}">
                      <a16:colId xmlns:a16="http://schemas.microsoft.com/office/drawing/2014/main" val="20004"/>
                    </a:ext>
                  </a:extLst>
                </a:gridCol>
              </a:tblGrid>
              <a:tr h="222647">
                <a:tc>
                  <a:txBody>
                    <a:bodyPr/>
                    <a:lstStyle/>
                    <a:p>
                      <a:pPr algn="r" fontAlgn="ct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宋体"/>
                        </a:rPr>
                        <a:t>实际值</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宋体"/>
                        </a:rPr>
                        <a:t>预测值</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宋体"/>
                        </a:rPr>
                        <a:t>下限值</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0" i="0" u="none" strike="noStrike" dirty="0">
                          <a:solidFill>
                            <a:srgbClr val="000000"/>
                          </a:solidFill>
                          <a:effectLst/>
                          <a:latin typeface="宋体"/>
                        </a:rPr>
                        <a:t>上限值</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2647">
                <a:tc>
                  <a:txBody>
                    <a:bodyPr/>
                    <a:lstStyle/>
                    <a:p>
                      <a:pPr algn="r" fontAlgn="ctr"/>
                      <a:r>
                        <a:rPr lang="en-US" altLang="zh-CN" sz="1400" b="0" i="0" u="none" strike="noStrike" dirty="0">
                          <a:solidFill>
                            <a:srgbClr val="000000"/>
                          </a:solidFill>
                          <a:effectLst/>
                          <a:latin typeface="宋体"/>
                        </a:rPr>
                        <a:t>2014</a:t>
                      </a:r>
                      <a:r>
                        <a:rPr lang="zh-CN" altLang="en-US" sz="1400" b="0" i="0" u="none" strike="noStrike" dirty="0">
                          <a:solidFill>
                            <a:srgbClr val="000000"/>
                          </a:solidFill>
                          <a:effectLst/>
                          <a:latin typeface="宋体"/>
                        </a:rPr>
                        <a:t>年</a:t>
                      </a:r>
                      <a:r>
                        <a:rPr lang="en-US" altLang="zh-CN" sz="1400" b="0" i="0" u="none" strike="noStrike" dirty="0">
                          <a:solidFill>
                            <a:srgbClr val="000000"/>
                          </a:solidFill>
                          <a:effectLst/>
                          <a:latin typeface="宋体"/>
                        </a:rPr>
                        <a:t>1</a:t>
                      </a:r>
                      <a:r>
                        <a:rPr lang="zh-CN" altLang="en-US" sz="1400" b="0" i="0" u="none" strike="noStrike" dirty="0">
                          <a:solidFill>
                            <a:srgbClr val="000000"/>
                          </a:solidFill>
                          <a:effectLst/>
                          <a:latin typeface="宋体"/>
                        </a:rPr>
                        <a:t>月</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CN" sz="1400" b="0" i="0" u="none" strike="noStrike" dirty="0">
                          <a:solidFill>
                            <a:srgbClr val="000000"/>
                          </a:solidFill>
                          <a:effectLst/>
                          <a:latin typeface="宋体"/>
                        </a:rPr>
                        <a:t>96.36</a:t>
                      </a: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96.503303</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96.0609034</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96.9457034</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2647">
                <a:tc>
                  <a:txBody>
                    <a:bodyPr/>
                    <a:lstStyle/>
                    <a:p>
                      <a:pPr algn="r" fontAlgn="ctr"/>
                      <a:r>
                        <a:rPr lang="en-US" altLang="zh-CN" sz="1400" b="0" i="0" u="none" strike="noStrike" dirty="0">
                          <a:solidFill>
                            <a:srgbClr val="000000"/>
                          </a:solidFill>
                          <a:effectLst/>
                          <a:latin typeface="宋体"/>
                        </a:rPr>
                        <a:t>2014</a:t>
                      </a:r>
                      <a:r>
                        <a:rPr lang="zh-CN" altLang="en-US" sz="1400" b="0" i="0" u="none" strike="noStrike" dirty="0">
                          <a:solidFill>
                            <a:srgbClr val="000000"/>
                          </a:solidFill>
                          <a:effectLst/>
                          <a:latin typeface="宋体"/>
                        </a:rPr>
                        <a:t>年</a:t>
                      </a:r>
                      <a:r>
                        <a:rPr lang="en-US" altLang="zh-CN" sz="1400" b="0" i="0" u="none" strike="noStrike" dirty="0">
                          <a:solidFill>
                            <a:srgbClr val="000000"/>
                          </a:solidFill>
                          <a:effectLst/>
                          <a:latin typeface="宋体"/>
                        </a:rPr>
                        <a:t>2</a:t>
                      </a:r>
                      <a:r>
                        <a:rPr lang="zh-CN" altLang="en-US" sz="1400" b="0" i="0" u="none" strike="noStrike" dirty="0">
                          <a:solidFill>
                            <a:srgbClr val="000000"/>
                          </a:solidFill>
                          <a:effectLst/>
                          <a:latin typeface="宋体"/>
                        </a:rPr>
                        <a:t>月</a:t>
                      </a:r>
                      <a:endParaRPr lang="en-US" altLang="zh-CN" sz="1400" b="0" i="0" u="none" strike="noStrike" dirty="0">
                        <a:solidFill>
                          <a:srgbClr val="000000"/>
                        </a:solidFill>
                        <a:effectLst/>
                        <a:latin typeface="宋体"/>
                      </a:endParaRP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CN" sz="1400" b="0" i="0" u="none" strike="noStrike">
                          <a:solidFill>
                            <a:srgbClr val="000000"/>
                          </a:solidFill>
                          <a:effectLst/>
                          <a:latin typeface="宋体"/>
                        </a:rPr>
                        <a:t>97.04</a:t>
                      </a: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97.098057</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96.6556572</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97.5404572</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2647">
                <a:tc>
                  <a:txBody>
                    <a:bodyPr/>
                    <a:lstStyle/>
                    <a:p>
                      <a:pPr algn="r" fontAlgn="ctr"/>
                      <a:r>
                        <a:rPr lang="en-US" altLang="zh-CN" sz="1400" b="0" i="0" u="none" strike="noStrike" dirty="0">
                          <a:solidFill>
                            <a:srgbClr val="000000"/>
                          </a:solidFill>
                          <a:effectLst/>
                          <a:latin typeface="宋体"/>
                        </a:rPr>
                        <a:t>2014</a:t>
                      </a:r>
                      <a:r>
                        <a:rPr lang="zh-CN" altLang="en-US" sz="1400" b="0" i="0" u="none" strike="noStrike" dirty="0">
                          <a:solidFill>
                            <a:srgbClr val="000000"/>
                          </a:solidFill>
                          <a:effectLst/>
                          <a:latin typeface="宋体"/>
                        </a:rPr>
                        <a:t>年</a:t>
                      </a:r>
                      <a:r>
                        <a:rPr lang="en-US" altLang="zh-CN" sz="1400" b="0" i="0" u="none" strike="noStrike" dirty="0">
                          <a:solidFill>
                            <a:srgbClr val="000000"/>
                          </a:solidFill>
                          <a:effectLst/>
                          <a:latin typeface="宋体"/>
                        </a:rPr>
                        <a:t>3</a:t>
                      </a:r>
                      <a:r>
                        <a:rPr lang="zh-CN" altLang="en-US" sz="1400" b="0" i="0" u="none" strike="noStrike" dirty="0">
                          <a:solidFill>
                            <a:srgbClr val="000000"/>
                          </a:solidFill>
                          <a:effectLst/>
                          <a:latin typeface="宋体"/>
                        </a:rPr>
                        <a:t>月</a:t>
                      </a: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CN" sz="1400" b="0" i="0" u="none" strike="noStrike" dirty="0">
                          <a:solidFill>
                            <a:srgbClr val="000000"/>
                          </a:solidFill>
                          <a:effectLst/>
                          <a:latin typeface="宋体"/>
                        </a:rPr>
                        <a:t>97.16</a:t>
                      </a:r>
                    </a:p>
                  </a:txBody>
                  <a:tcPr marL="9525" marR="9525"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97.097295</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96.6548955</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zh-CN" sz="1400" b="0" i="0" u="none" strike="noStrike" dirty="0">
                          <a:solidFill>
                            <a:srgbClr val="000000"/>
                          </a:solidFill>
                          <a:effectLst/>
                          <a:latin typeface="宋体"/>
                        </a:rPr>
                        <a:t>97.5396955</a:t>
                      </a:r>
                    </a:p>
                  </a:txBody>
                  <a:tcPr marL="9525" marR="9525" marT="9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840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02D2F9-42E4-4D52-85A9-585A5ED4CE1A}"/>
              </a:ext>
            </a:extLst>
          </p:cNvPr>
          <p:cNvSpPr>
            <a:spLocks noGrp="1"/>
          </p:cNvSpPr>
          <p:nvPr>
            <p:ph type="title"/>
          </p:nvPr>
        </p:nvSpPr>
        <p:spPr/>
        <p:txBody>
          <a:bodyPr/>
          <a:lstStyle/>
          <a:p>
            <a:r>
              <a:rPr lang="zh-CN" altLang="en-US" dirty="0"/>
              <a:t>时间序列算法</a:t>
            </a:r>
          </a:p>
        </p:txBody>
      </p:sp>
      <p:sp>
        <p:nvSpPr>
          <p:cNvPr id="3" name="灯片编号占位符 2">
            <a:extLst>
              <a:ext uri="{FF2B5EF4-FFF2-40B4-BE49-F238E27FC236}">
                <a16:creationId xmlns:a16="http://schemas.microsoft.com/office/drawing/2014/main" id="{7EA71390-F688-4516-9531-385C1DA66225}"/>
              </a:ext>
            </a:extLst>
          </p:cNvPr>
          <p:cNvSpPr>
            <a:spLocks noGrp="1"/>
          </p:cNvSpPr>
          <p:nvPr>
            <p:ph type="sldNum" sz="quarter" idx="12"/>
          </p:nvPr>
        </p:nvSpPr>
        <p:spPr/>
        <p:txBody>
          <a:bodyPr/>
          <a:lstStyle/>
          <a:p>
            <a:fld id="{E9982F2F-007C-48EF-ACAA-A879DE0C084A}" type="slidenum">
              <a:rPr lang="zh-CN" altLang="en-US" smtClean="0"/>
              <a:pPr/>
              <a:t>31</a:t>
            </a:fld>
            <a:endParaRPr lang="zh-CN" altLang="en-US" dirty="0"/>
          </a:p>
        </p:txBody>
      </p:sp>
      <p:sp>
        <p:nvSpPr>
          <p:cNvPr id="4" name="TextBox 3">
            <a:extLst>
              <a:ext uri="{FF2B5EF4-FFF2-40B4-BE49-F238E27FC236}">
                <a16:creationId xmlns:a16="http://schemas.microsoft.com/office/drawing/2014/main" id="{008255C7-FD15-410B-8561-A2F0D4A08ED6}"/>
              </a:ext>
            </a:extLst>
          </p:cNvPr>
          <p:cNvSpPr txBox="1">
            <a:spLocks noChangeArrowheads="1"/>
          </p:cNvSpPr>
          <p:nvPr/>
        </p:nvSpPr>
        <p:spPr bwMode="auto">
          <a:xfrm>
            <a:off x="1919289" y="704717"/>
            <a:ext cx="86264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zh-CN" altLang="en-US" sz="1600" b="1">
                <a:solidFill>
                  <a:srgbClr val="000000"/>
                </a:solidFill>
                <a:latin typeface="华文楷体" panose="02010600040101010101" pitchFamily="2" charset="-122"/>
                <a:cs typeface="Arial" panose="020B0604020202020204" pitchFamily="34" charset="0"/>
              </a:rPr>
              <a:t>时间序列预测方法分为平滑法预测和</a:t>
            </a:r>
            <a:r>
              <a:rPr lang="en-US" altLang="zh-CN" sz="1600" b="1">
                <a:solidFill>
                  <a:srgbClr val="000000"/>
                </a:solidFill>
                <a:latin typeface="华文楷体" panose="02010600040101010101" pitchFamily="2" charset="-122"/>
                <a:cs typeface="Arial" panose="020B0604020202020204" pitchFamily="34" charset="0"/>
              </a:rPr>
              <a:t>ARIMA</a:t>
            </a:r>
            <a:r>
              <a:rPr lang="zh-CN" altLang="en-US" sz="1600" b="1">
                <a:solidFill>
                  <a:srgbClr val="000000"/>
                </a:solidFill>
                <a:latin typeface="华文楷体" panose="02010600040101010101" pitchFamily="2" charset="-122"/>
                <a:cs typeface="Arial" panose="020B0604020202020204" pitchFamily="34" charset="0"/>
              </a:rPr>
              <a:t>模型预测，平滑法是通过时间序列的发展趋势来进行预测，而</a:t>
            </a:r>
            <a:r>
              <a:rPr lang="en-US" altLang="zh-CN" sz="1600" b="1">
                <a:solidFill>
                  <a:srgbClr val="000000"/>
                </a:solidFill>
                <a:latin typeface="华文楷体" panose="02010600040101010101" pitchFamily="2" charset="-122"/>
                <a:cs typeface="Arial" panose="020B0604020202020204" pitchFamily="34" charset="0"/>
              </a:rPr>
              <a:t>ARIMA</a:t>
            </a:r>
            <a:r>
              <a:rPr lang="zh-CN" altLang="en-US" sz="1600" b="1">
                <a:solidFill>
                  <a:srgbClr val="000000"/>
                </a:solidFill>
                <a:latin typeface="华文楷体" panose="02010600040101010101" pitchFamily="2" charset="-122"/>
                <a:cs typeface="Arial" panose="020B0604020202020204" pitchFamily="34" charset="0"/>
              </a:rPr>
              <a:t>模型是通过时间序列的自相关性来预测。两类方法的适用范围和特点为：</a:t>
            </a:r>
            <a:endParaRPr lang="en-US" altLang="zh-CN" sz="1600" b="1">
              <a:solidFill>
                <a:srgbClr val="000000"/>
              </a:solidFill>
              <a:latin typeface="华文楷体" panose="02010600040101010101" pitchFamily="2" charset="-122"/>
              <a:cs typeface="Arial" panose="020B0604020202020204" pitchFamily="34" charset="0"/>
            </a:endParaRPr>
          </a:p>
        </p:txBody>
      </p:sp>
      <p:graphicFrame>
        <p:nvGraphicFramePr>
          <p:cNvPr id="5" name="表格 4">
            <a:extLst>
              <a:ext uri="{FF2B5EF4-FFF2-40B4-BE49-F238E27FC236}">
                <a16:creationId xmlns:a16="http://schemas.microsoft.com/office/drawing/2014/main" id="{FBCA2800-1105-44B9-A6AE-7CC2FE7B97C8}"/>
              </a:ext>
            </a:extLst>
          </p:cNvPr>
          <p:cNvGraphicFramePr>
            <a:graphicFrameLocks noGrp="1"/>
          </p:cNvGraphicFramePr>
          <p:nvPr>
            <p:extLst>
              <p:ext uri="{D42A27DB-BD31-4B8C-83A1-F6EECF244321}">
                <p14:modId xmlns:p14="http://schemas.microsoft.com/office/powerpoint/2010/main" val="1116972769"/>
              </p:ext>
            </p:extLst>
          </p:nvPr>
        </p:nvGraphicFramePr>
        <p:xfrm>
          <a:off x="1689100" y="1404806"/>
          <a:ext cx="8856662" cy="4902091"/>
        </p:xfrm>
        <a:graphic>
          <a:graphicData uri="http://schemas.openxmlformats.org/drawingml/2006/table">
            <a:tbl>
              <a:tblPr firstRow="1" bandRow="1">
                <a:tableStyleId>{5C22544A-7EE6-4342-B048-85BDC9FD1C3A}</a:tableStyleId>
              </a:tblPr>
              <a:tblGrid>
                <a:gridCol w="360027">
                  <a:extLst>
                    <a:ext uri="{9D8B030D-6E8A-4147-A177-3AD203B41FA5}">
                      <a16:colId xmlns:a16="http://schemas.microsoft.com/office/drawing/2014/main" val="20000"/>
                    </a:ext>
                  </a:extLst>
                </a:gridCol>
                <a:gridCol w="1368102">
                  <a:extLst>
                    <a:ext uri="{9D8B030D-6E8A-4147-A177-3AD203B41FA5}">
                      <a16:colId xmlns:a16="http://schemas.microsoft.com/office/drawing/2014/main" val="20001"/>
                    </a:ext>
                  </a:extLst>
                </a:gridCol>
                <a:gridCol w="3384253">
                  <a:extLst>
                    <a:ext uri="{9D8B030D-6E8A-4147-A177-3AD203B41FA5}">
                      <a16:colId xmlns:a16="http://schemas.microsoft.com/office/drawing/2014/main" val="20002"/>
                    </a:ext>
                  </a:extLst>
                </a:gridCol>
                <a:gridCol w="3744280">
                  <a:extLst>
                    <a:ext uri="{9D8B030D-6E8A-4147-A177-3AD203B41FA5}">
                      <a16:colId xmlns:a16="http://schemas.microsoft.com/office/drawing/2014/main" val="20003"/>
                    </a:ext>
                  </a:extLst>
                </a:gridCol>
              </a:tblGrid>
              <a:tr h="330121">
                <a:tc>
                  <a:txBody>
                    <a:bodyPr/>
                    <a:lstStyle/>
                    <a:p>
                      <a:endParaRPr lang="zh-CN" altLang="en-US" sz="1400" dirty="0"/>
                    </a:p>
                  </a:txBody>
                  <a:tcPr marL="91437" marR="91437" marT="45732" marB="45732"/>
                </a:tc>
                <a:tc>
                  <a:txBody>
                    <a:bodyPr/>
                    <a:lstStyle/>
                    <a:p>
                      <a:r>
                        <a:rPr lang="zh-CN" altLang="en-US" sz="1400" dirty="0"/>
                        <a:t>预测方法</a:t>
                      </a:r>
                    </a:p>
                  </a:txBody>
                  <a:tcPr marL="91437" marR="91437" marT="45732" marB="45732"/>
                </a:tc>
                <a:tc>
                  <a:txBody>
                    <a:bodyPr/>
                    <a:lstStyle/>
                    <a:p>
                      <a:r>
                        <a:rPr lang="zh-CN" altLang="en-US" sz="1400" dirty="0"/>
                        <a:t>适用范围</a:t>
                      </a:r>
                    </a:p>
                  </a:txBody>
                  <a:tcPr marL="91437" marR="91437" marT="45732" marB="45732"/>
                </a:tc>
                <a:tc>
                  <a:txBody>
                    <a:bodyPr/>
                    <a:lstStyle/>
                    <a:p>
                      <a:r>
                        <a:rPr lang="zh-CN" altLang="en-US" sz="1400" dirty="0"/>
                        <a:t>特点</a:t>
                      </a:r>
                    </a:p>
                  </a:txBody>
                  <a:tcPr marL="91437" marR="91437" marT="45732" marB="45732"/>
                </a:tc>
                <a:extLst>
                  <a:ext uri="{0D108BD9-81ED-4DB2-BD59-A6C34878D82A}">
                    <a16:rowId xmlns:a16="http://schemas.microsoft.com/office/drawing/2014/main" val="10000"/>
                  </a:ext>
                </a:extLst>
              </a:tr>
              <a:tr h="330121">
                <a:tc rowSpan="7">
                  <a:txBody>
                    <a:bodyPr/>
                    <a:lstStyle/>
                    <a:p>
                      <a:r>
                        <a:rPr lang="zh-CN" altLang="en-US" sz="1800" b="1" dirty="0"/>
                        <a:t>平滑法</a:t>
                      </a:r>
                    </a:p>
                  </a:txBody>
                  <a:tcPr marL="91437" marR="91437" marT="45732" marB="45732"/>
                </a:tc>
                <a:tc>
                  <a:txBody>
                    <a:bodyPr/>
                    <a:lstStyle/>
                    <a:p>
                      <a:r>
                        <a:rPr lang="zh-CN" altLang="en-US" sz="1400" b="1" kern="1200" dirty="0">
                          <a:solidFill>
                            <a:schemeClr val="dk1"/>
                          </a:solidFill>
                          <a:latin typeface="+mn-lt"/>
                          <a:ea typeface="+mn-ea"/>
                          <a:cs typeface="+mn-cs"/>
                        </a:rPr>
                        <a:t>简单移动平均</a:t>
                      </a:r>
                    </a:p>
                  </a:txBody>
                  <a:tcPr marL="91437" marR="91437" marT="45732" marB="45732"/>
                </a:tc>
                <a:tc>
                  <a:txBody>
                    <a:bodyPr/>
                    <a:lstStyle/>
                    <a:p>
                      <a:r>
                        <a:rPr lang="zh-CN" altLang="en-US" sz="1400" b="1" kern="1200" dirty="0">
                          <a:solidFill>
                            <a:schemeClr val="dk1"/>
                          </a:solidFill>
                          <a:latin typeface="+mn-lt"/>
                          <a:ea typeface="+mn-ea"/>
                          <a:cs typeface="+mn-cs"/>
                        </a:rPr>
                        <a:t>没有明显的趋势和季节性</a:t>
                      </a:r>
                    </a:p>
                  </a:txBody>
                  <a:tcPr marL="91437" marR="91437" marT="45732" marB="45732"/>
                </a:tc>
                <a:tc>
                  <a:txBody>
                    <a:bodyPr/>
                    <a:lstStyle/>
                    <a:p>
                      <a:endParaRPr lang="zh-CN" altLang="en-US" sz="1400" b="1" kern="1200" dirty="0">
                        <a:solidFill>
                          <a:schemeClr val="dk1"/>
                        </a:solidFill>
                        <a:latin typeface="+mn-lt"/>
                        <a:ea typeface="+mn-ea"/>
                        <a:cs typeface="+mn-cs"/>
                      </a:endParaRPr>
                    </a:p>
                  </a:txBody>
                  <a:tcPr marL="91437" marR="91437" marT="45732" marB="45732"/>
                </a:tc>
                <a:extLst>
                  <a:ext uri="{0D108BD9-81ED-4DB2-BD59-A6C34878D82A}">
                    <a16:rowId xmlns:a16="http://schemas.microsoft.com/office/drawing/2014/main" val="10001"/>
                  </a:ext>
                </a:extLst>
              </a:tr>
              <a:tr h="330121">
                <a:tc vMerge="1">
                  <a:txBody>
                    <a:bodyPr/>
                    <a:lstStyle/>
                    <a:p>
                      <a:endParaRPr lang="zh-CN" altLang="en-US" dirty="0"/>
                    </a:p>
                  </a:txBody>
                  <a:tcPr/>
                </a:tc>
                <a:tc>
                  <a:txBody>
                    <a:bodyPr/>
                    <a:lstStyle/>
                    <a:p>
                      <a:r>
                        <a:rPr lang="zh-CN" altLang="en-US" sz="1400" b="1" kern="1200" dirty="0">
                          <a:solidFill>
                            <a:schemeClr val="dk1"/>
                          </a:solidFill>
                          <a:latin typeface="+mn-lt"/>
                          <a:ea typeface="+mn-ea"/>
                          <a:cs typeface="+mn-cs"/>
                        </a:rPr>
                        <a:t>加权移动平均</a:t>
                      </a:r>
                    </a:p>
                  </a:txBody>
                  <a:tcPr marL="91437" marR="91437" marT="45732" marB="45732"/>
                </a:tc>
                <a:tc>
                  <a:txBody>
                    <a:bodyPr/>
                    <a:lstStyle/>
                    <a:p>
                      <a:r>
                        <a:rPr lang="zh-CN" altLang="en-US" sz="1400" b="1" kern="1200" dirty="0">
                          <a:solidFill>
                            <a:schemeClr val="dk1"/>
                          </a:solidFill>
                          <a:latin typeface="+mn-lt"/>
                          <a:ea typeface="+mn-ea"/>
                          <a:cs typeface="+mn-cs"/>
                        </a:rPr>
                        <a:t>没有明显的趋势和季节性</a:t>
                      </a:r>
                    </a:p>
                  </a:txBody>
                  <a:tcPr marL="91437" marR="91437" marT="45732" marB="45732"/>
                </a:tc>
                <a:tc>
                  <a:txBody>
                    <a:bodyPr/>
                    <a:lstStyle/>
                    <a:p>
                      <a:r>
                        <a:rPr lang="zh-CN" altLang="en-US" sz="1400" b="1" kern="1200" dirty="0">
                          <a:solidFill>
                            <a:schemeClr val="dk1"/>
                          </a:solidFill>
                          <a:latin typeface="+mn-lt"/>
                          <a:ea typeface="+mn-ea"/>
                          <a:cs typeface="+mn-cs"/>
                        </a:rPr>
                        <a:t>考虑了不同时刻对预测值影响权重不同</a:t>
                      </a:r>
                    </a:p>
                  </a:txBody>
                  <a:tcPr marL="91437" marR="91437" marT="45732" marB="45732"/>
                </a:tc>
                <a:extLst>
                  <a:ext uri="{0D108BD9-81ED-4DB2-BD59-A6C34878D82A}">
                    <a16:rowId xmlns:a16="http://schemas.microsoft.com/office/drawing/2014/main" val="10002"/>
                  </a:ext>
                </a:extLst>
              </a:tr>
              <a:tr h="330121">
                <a:tc vMerge="1">
                  <a:txBody>
                    <a:bodyPr/>
                    <a:lstStyle/>
                    <a:p>
                      <a:endParaRPr lang="zh-CN" altLang="en-US" dirty="0"/>
                    </a:p>
                  </a:txBody>
                  <a:tcPr/>
                </a:tc>
                <a:tc>
                  <a:txBody>
                    <a:bodyPr/>
                    <a:lstStyle/>
                    <a:p>
                      <a:r>
                        <a:rPr lang="zh-CN" altLang="en-US" sz="1400" b="1" kern="1200" dirty="0">
                          <a:solidFill>
                            <a:schemeClr val="dk1"/>
                          </a:solidFill>
                          <a:latin typeface="+mn-lt"/>
                          <a:ea typeface="+mn-ea"/>
                          <a:cs typeface="+mn-cs"/>
                        </a:rPr>
                        <a:t>单指数平滑</a:t>
                      </a:r>
                    </a:p>
                  </a:txBody>
                  <a:tcPr marL="91437" marR="91437" marT="45732" marB="45732"/>
                </a:tc>
                <a:tc>
                  <a:txBody>
                    <a:bodyPr/>
                    <a:lstStyle/>
                    <a:p>
                      <a:r>
                        <a:rPr lang="zh-CN" altLang="en-US" sz="1400" b="1" kern="1200" dirty="0">
                          <a:solidFill>
                            <a:schemeClr val="dk1"/>
                          </a:solidFill>
                          <a:latin typeface="+mn-lt"/>
                          <a:ea typeface="+mn-ea"/>
                          <a:cs typeface="+mn-cs"/>
                        </a:rPr>
                        <a:t>适用于无线性趋势，无季节因素的序列</a:t>
                      </a:r>
                      <a:r>
                        <a:rPr lang="en-US" altLang="zh-CN" sz="1400" b="1" kern="1200" dirty="0">
                          <a:solidFill>
                            <a:schemeClr val="dk1"/>
                          </a:solidFill>
                          <a:latin typeface="+mn-lt"/>
                          <a:ea typeface="+mn-ea"/>
                          <a:cs typeface="+mn-cs"/>
                        </a:rPr>
                        <a:t> </a:t>
                      </a:r>
                      <a:endParaRPr lang="zh-CN" altLang="en-US" sz="1400" b="1" kern="1200" dirty="0">
                        <a:solidFill>
                          <a:schemeClr val="dk1"/>
                        </a:solidFill>
                        <a:latin typeface="+mn-lt"/>
                        <a:ea typeface="+mn-ea"/>
                        <a:cs typeface="+mn-cs"/>
                      </a:endParaRPr>
                    </a:p>
                  </a:txBody>
                  <a:tcPr marL="91437" marR="91437" marT="45732" marB="45732"/>
                </a:tc>
                <a:tc>
                  <a:txBody>
                    <a:bodyPr/>
                    <a:lstStyle/>
                    <a:p>
                      <a:r>
                        <a:rPr lang="zh-CN" altLang="en-US" sz="1400" b="1" kern="1200" dirty="0">
                          <a:solidFill>
                            <a:schemeClr val="dk1"/>
                          </a:solidFill>
                          <a:latin typeface="+mn-lt"/>
                          <a:ea typeface="+mn-ea"/>
                          <a:cs typeface="+mn-cs"/>
                        </a:rPr>
                        <a:t>考虑了各期数据对预测值的影响</a:t>
                      </a:r>
                    </a:p>
                  </a:txBody>
                  <a:tcPr marL="91437" marR="91437" marT="45732" marB="45732"/>
                </a:tc>
                <a:extLst>
                  <a:ext uri="{0D108BD9-81ED-4DB2-BD59-A6C34878D82A}">
                    <a16:rowId xmlns:a16="http://schemas.microsoft.com/office/drawing/2014/main" val="10003"/>
                  </a:ext>
                </a:extLst>
              </a:tr>
              <a:tr h="330121">
                <a:tc vMerge="1">
                  <a:txBody>
                    <a:bodyPr/>
                    <a:lstStyle/>
                    <a:p>
                      <a:endParaRPr lang="zh-CN" altLang="en-US" dirty="0"/>
                    </a:p>
                  </a:txBody>
                  <a:tcPr/>
                </a:tc>
                <a:tc>
                  <a:txBody>
                    <a:bodyPr/>
                    <a:lstStyle/>
                    <a:p>
                      <a:r>
                        <a:rPr lang="zh-CN" altLang="en-US" sz="1400" b="1" kern="1200" dirty="0">
                          <a:solidFill>
                            <a:schemeClr val="dk1"/>
                          </a:solidFill>
                          <a:latin typeface="+mn-lt"/>
                          <a:ea typeface="+mn-ea"/>
                          <a:cs typeface="+mn-cs"/>
                        </a:rPr>
                        <a:t>双指数平滑</a:t>
                      </a:r>
                    </a:p>
                  </a:txBody>
                  <a:tcPr marL="91437" marR="91437" marT="45732" marB="45732"/>
                </a:tc>
                <a:tc>
                  <a:txBody>
                    <a:bodyPr/>
                    <a:lstStyle/>
                    <a:p>
                      <a:r>
                        <a:rPr lang="zh-CN" altLang="en-US" sz="1400" b="1" kern="1200" dirty="0">
                          <a:solidFill>
                            <a:schemeClr val="dk1"/>
                          </a:solidFill>
                          <a:latin typeface="+mn-lt"/>
                          <a:ea typeface="+mn-ea"/>
                          <a:cs typeface="+mn-cs"/>
                        </a:rPr>
                        <a:t>适用于有线性趋势，无季节因素的序列</a:t>
                      </a:r>
                    </a:p>
                  </a:txBody>
                  <a:tcPr marL="91437" marR="91437" marT="45732" marB="45732"/>
                </a:tc>
                <a:tc>
                  <a:txBody>
                    <a:bodyPr/>
                    <a:lstStyle/>
                    <a:p>
                      <a:r>
                        <a:rPr lang="zh-CN" altLang="en-US" sz="1400" b="1" kern="1200" dirty="0">
                          <a:solidFill>
                            <a:schemeClr val="dk1"/>
                          </a:solidFill>
                          <a:latin typeface="+mn-lt"/>
                          <a:ea typeface="+mn-ea"/>
                          <a:cs typeface="+mn-cs"/>
                        </a:rPr>
                        <a:t>加入了线性趋势项</a:t>
                      </a:r>
                    </a:p>
                  </a:txBody>
                  <a:tcPr marL="91437" marR="91437" marT="45732" marB="45732"/>
                </a:tc>
                <a:extLst>
                  <a:ext uri="{0D108BD9-81ED-4DB2-BD59-A6C34878D82A}">
                    <a16:rowId xmlns:a16="http://schemas.microsoft.com/office/drawing/2014/main" val="10004"/>
                  </a:ext>
                </a:extLst>
              </a:tr>
              <a:tr h="518292">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Winter</a:t>
                      </a:r>
                      <a:r>
                        <a:rPr lang="zh-CN" altLang="en-US" sz="1400" b="1" kern="1200" dirty="0">
                          <a:solidFill>
                            <a:schemeClr val="dk1"/>
                          </a:solidFill>
                          <a:latin typeface="+mn-lt"/>
                          <a:ea typeface="+mn-ea"/>
                          <a:cs typeface="+mn-cs"/>
                        </a:rPr>
                        <a:t>无季节</a:t>
                      </a:r>
                    </a:p>
                  </a:txBody>
                  <a:tcPr marL="91437" marR="91437" marT="45732" marB="45732"/>
                </a:tc>
                <a:tc>
                  <a:txBody>
                    <a:bodyPr/>
                    <a:lstStyle/>
                    <a:p>
                      <a:r>
                        <a:rPr lang="zh-CN" altLang="en-US" sz="1400" b="1" kern="1200" dirty="0">
                          <a:solidFill>
                            <a:schemeClr val="dk1"/>
                          </a:solidFill>
                          <a:latin typeface="+mn-lt"/>
                          <a:ea typeface="+mn-ea"/>
                          <a:cs typeface="+mn-cs"/>
                        </a:rPr>
                        <a:t>适用于有线性趋势，无季节因素的序列</a:t>
                      </a:r>
                    </a:p>
                  </a:txBody>
                  <a:tcPr marL="91437" marR="91437"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latin typeface="+mn-lt"/>
                          <a:ea typeface="+mn-ea"/>
                          <a:cs typeface="+mn-cs"/>
                        </a:rPr>
                        <a:t>与双指数平滑类似，双指数平滑法只用了一个参数，</a:t>
                      </a:r>
                      <a:r>
                        <a:rPr lang="en-US" altLang="zh-CN" sz="1400" b="1" kern="1200" dirty="0">
                          <a:solidFill>
                            <a:schemeClr val="dk1"/>
                          </a:solidFill>
                          <a:latin typeface="+mn-lt"/>
                          <a:ea typeface="+mn-ea"/>
                          <a:cs typeface="+mn-cs"/>
                        </a:rPr>
                        <a:t>Winters</a:t>
                      </a:r>
                      <a:r>
                        <a:rPr lang="zh-CN" altLang="en-US" sz="1400" b="1" kern="1200" dirty="0">
                          <a:solidFill>
                            <a:schemeClr val="dk1"/>
                          </a:solidFill>
                          <a:latin typeface="+mn-lt"/>
                          <a:ea typeface="+mn-ea"/>
                          <a:cs typeface="+mn-cs"/>
                        </a:rPr>
                        <a:t>无季节用了两个参数</a:t>
                      </a:r>
                    </a:p>
                  </a:txBody>
                  <a:tcPr marL="91437" marR="91437" marT="45732" marB="45732"/>
                </a:tc>
                <a:extLst>
                  <a:ext uri="{0D108BD9-81ED-4DB2-BD59-A6C34878D82A}">
                    <a16:rowId xmlns:a16="http://schemas.microsoft.com/office/drawing/2014/main" val="10005"/>
                  </a:ext>
                </a:extLst>
              </a:tr>
              <a:tr h="330121">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Winter</a:t>
                      </a:r>
                      <a:r>
                        <a:rPr lang="zh-CN" altLang="en-US" sz="1400" b="1" kern="1200" dirty="0">
                          <a:solidFill>
                            <a:schemeClr val="dk1"/>
                          </a:solidFill>
                          <a:latin typeface="+mn-lt"/>
                          <a:ea typeface="+mn-ea"/>
                          <a:cs typeface="+mn-cs"/>
                        </a:rPr>
                        <a:t>加法</a:t>
                      </a:r>
                    </a:p>
                  </a:txBody>
                  <a:tcPr marL="91437" marR="91437" marT="45732" marB="45732"/>
                </a:tc>
                <a:tc>
                  <a:txBody>
                    <a:bodyPr/>
                    <a:lstStyle/>
                    <a:p>
                      <a:r>
                        <a:rPr lang="zh-CN" altLang="en-US" sz="1400" b="1" kern="1200" dirty="0">
                          <a:solidFill>
                            <a:schemeClr val="dk1"/>
                          </a:solidFill>
                          <a:latin typeface="+mn-lt"/>
                          <a:ea typeface="+mn-ea"/>
                          <a:cs typeface="+mn-cs"/>
                        </a:rPr>
                        <a:t>适用于有线性趋势和不变季节因素的序列</a:t>
                      </a:r>
                    </a:p>
                  </a:txBody>
                  <a:tcPr marL="91437" marR="91437" marT="45732" marB="45732"/>
                </a:tc>
                <a:tc>
                  <a:txBody>
                    <a:bodyPr/>
                    <a:lstStyle/>
                    <a:p>
                      <a:r>
                        <a:rPr lang="zh-CN" altLang="en-US" sz="1400" b="1" kern="1200" dirty="0">
                          <a:solidFill>
                            <a:schemeClr val="dk1"/>
                          </a:solidFill>
                          <a:latin typeface="+mn-lt"/>
                          <a:ea typeface="+mn-ea"/>
                          <a:cs typeface="+mn-cs"/>
                        </a:rPr>
                        <a:t>加入了季节变动的因素</a:t>
                      </a:r>
                    </a:p>
                  </a:txBody>
                  <a:tcPr marL="91437" marR="91437" marT="45732" marB="45732"/>
                </a:tc>
                <a:extLst>
                  <a:ext uri="{0D108BD9-81ED-4DB2-BD59-A6C34878D82A}">
                    <a16:rowId xmlns:a16="http://schemas.microsoft.com/office/drawing/2014/main" val="10006"/>
                  </a:ext>
                </a:extLst>
              </a:tr>
              <a:tr h="330121">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Winter</a:t>
                      </a:r>
                      <a:r>
                        <a:rPr lang="zh-CN" altLang="en-US" sz="1400" b="1" kern="1200" dirty="0">
                          <a:solidFill>
                            <a:schemeClr val="dk1"/>
                          </a:solidFill>
                          <a:latin typeface="+mn-lt"/>
                          <a:ea typeface="+mn-ea"/>
                          <a:cs typeface="+mn-cs"/>
                        </a:rPr>
                        <a:t>乘法</a:t>
                      </a:r>
                    </a:p>
                  </a:txBody>
                  <a:tcPr marL="91437" marR="91437" marT="45732" marB="45732"/>
                </a:tc>
                <a:tc>
                  <a:txBody>
                    <a:bodyPr/>
                    <a:lstStyle/>
                    <a:p>
                      <a:r>
                        <a:rPr lang="zh-CN" altLang="en-US" sz="1400" b="1" kern="1200" dirty="0">
                          <a:solidFill>
                            <a:schemeClr val="dk1"/>
                          </a:solidFill>
                          <a:latin typeface="+mn-lt"/>
                          <a:ea typeface="+mn-ea"/>
                          <a:cs typeface="+mn-cs"/>
                        </a:rPr>
                        <a:t>适用于有线性趋势和变化季节因素的序列</a:t>
                      </a:r>
                    </a:p>
                  </a:txBody>
                  <a:tcPr marL="91437" marR="91437" marT="45732" marB="45732"/>
                </a:tc>
                <a:tc>
                  <a:txBody>
                    <a:bodyPr/>
                    <a:lstStyle/>
                    <a:p>
                      <a:r>
                        <a:rPr lang="zh-CN" altLang="en-US" sz="1400" b="1" kern="1200" dirty="0">
                          <a:solidFill>
                            <a:schemeClr val="dk1"/>
                          </a:solidFill>
                          <a:latin typeface="+mn-lt"/>
                          <a:ea typeface="+mn-ea"/>
                          <a:cs typeface="+mn-cs"/>
                        </a:rPr>
                        <a:t>加入了季节变动的因素</a:t>
                      </a:r>
                    </a:p>
                  </a:txBody>
                  <a:tcPr marL="91437" marR="91437" marT="45732" marB="45732"/>
                </a:tc>
                <a:extLst>
                  <a:ext uri="{0D108BD9-81ED-4DB2-BD59-A6C34878D82A}">
                    <a16:rowId xmlns:a16="http://schemas.microsoft.com/office/drawing/2014/main" val="10007"/>
                  </a:ext>
                </a:extLst>
              </a:tr>
              <a:tr h="330121">
                <a:tc rowSpan="4">
                  <a:txBody>
                    <a:bodyPr/>
                    <a:lstStyle/>
                    <a:p>
                      <a:r>
                        <a:rPr lang="en-US" altLang="zh-CN" sz="1800" b="1" dirty="0"/>
                        <a:t>AR</a:t>
                      </a:r>
                    </a:p>
                    <a:p>
                      <a:r>
                        <a:rPr lang="en-US" altLang="zh-CN" sz="1800" b="1" dirty="0"/>
                        <a:t>IMA</a:t>
                      </a:r>
                      <a:endParaRPr lang="zh-CN" altLang="en-US" sz="1800" b="1" dirty="0"/>
                    </a:p>
                  </a:txBody>
                  <a:tcPr marL="91437" marR="91437" marT="45732" marB="45732"/>
                </a:tc>
                <a:tc>
                  <a:txBody>
                    <a:bodyPr/>
                    <a:lstStyle/>
                    <a:p>
                      <a:r>
                        <a:rPr lang="en-US" altLang="zh-CN" sz="1400" b="1" kern="1200" dirty="0">
                          <a:solidFill>
                            <a:schemeClr val="dk1"/>
                          </a:solidFill>
                          <a:latin typeface="+mn-lt"/>
                          <a:ea typeface="+mn-ea"/>
                          <a:cs typeface="+mn-cs"/>
                        </a:rPr>
                        <a:t>AR(p)</a:t>
                      </a:r>
                      <a:endParaRPr lang="zh-CN" altLang="en-US" sz="1400" b="1" kern="1200" dirty="0">
                        <a:solidFill>
                          <a:schemeClr val="dk1"/>
                        </a:solidFill>
                        <a:latin typeface="+mn-lt"/>
                        <a:ea typeface="+mn-ea"/>
                        <a:cs typeface="+mn-cs"/>
                      </a:endParaRPr>
                    </a:p>
                  </a:txBody>
                  <a:tcPr marL="91437" marR="91437" marT="45732" marB="45732"/>
                </a:tc>
                <a:tc>
                  <a:txBody>
                    <a:bodyPr/>
                    <a:lstStyle/>
                    <a:p>
                      <a:r>
                        <a:rPr lang="zh-CN" altLang="en-US" sz="1400" b="1" kern="1200" dirty="0">
                          <a:solidFill>
                            <a:schemeClr val="dk1"/>
                          </a:solidFill>
                          <a:latin typeface="+mn-lt"/>
                          <a:ea typeface="+mn-ea"/>
                          <a:cs typeface="+mn-cs"/>
                        </a:rPr>
                        <a:t>适用于具有</a:t>
                      </a:r>
                      <a:r>
                        <a:rPr lang="en-US" altLang="zh-CN" sz="1400" b="1" kern="1200" dirty="0">
                          <a:solidFill>
                            <a:schemeClr val="dk1"/>
                          </a:solidFill>
                          <a:latin typeface="+mn-lt"/>
                          <a:ea typeface="+mn-ea"/>
                          <a:cs typeface="+mn-cs"/>
                        </a:rPr>
                        <a:t>p</a:t>
                      </a:r>
                      <a:r>
                        <a:rPr lang="zh-CN" altLang="en-US" sz="1400" b="1" kern="1200" dirty="0">
                          <a:solidFill>
                            <a:schemeClr val="dk1"/>
                          </a:solidFill>
                          <a:latin typeface="+mn-lt"/>
                          <a:ea typeface="+mn-ea"/>
                          <a:cs typeface="+mn-cs"/>
                        </a:rPr>
                        <a:t>阶偏自相关的序列</a:t>
                      </a:r>
                    </a:p>
                  </a:txBody>
                  <a:tcPr marL="91437" marR="91437" marT="45732" marB="45732"/>
                </a:tc>
                <a:tc>
                  <a:txBody>
                    <a:bodyPr/>
                    <a:lstStyle/>
                    <a:p>
                      <a:r>
                        <a:rPr lang="zh-CN" altLang="en-US" sz="1400" b="1" kern="1200" dirty="0">
                          <a:solidFill>
                            <a:schemeClr val="dk1"/>
                          </a:solidFill>
                          <a:latin typeface="+mn-lt"/>
                          <a:ea typeface="+mn-ea"/>
                          <a:cs typeface="+mn-cs"/>
                        </a:rPr>
                        <a:t>通过自回归来预测</a:t>
                      </a:r>
                    </a:p>
                  </a:txBody>
                  <a:tcPr marL="91437" marR="91437" marT="45732" marB="45732"/>
                </a:tc>
                <a:extLst>
                  <a:ext uri="{0D108BD9-81ED-4DB2-BD59-A6C34878D82A}">
                    <a16:rowId xmlns:a16="http://schemas.microsoft.com/office/drawing/2014/main" val="10008"/>
                  </a:ext>
                </a:extLst>
              </a:tr>
              <a:tr h="330121">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MA(q)</a:t>
                      </a:r>
                      <a:endParaRPr lang="zh-CN" altLang="en-US" sz="1400" b="1" kern="1200" dirty="0">
                        <a:solidFill>
                          <a:schemeClr val="dk1"/>
                        </a:solidFill>
                        <a:latin typeface="+mn-lt"/>
                        <a:ea typeface="+mn-ea"/>
                        <a:cs typeface="+mn-cs"/>
                      </a:endParaRPr>
                    </a:p>
                  </a:txBody>
                  <a:tcPr marL="91437" marR="91437" marT="45732" marB="45732"/>
                </a:tc>
                <a:tc>
                  <a:txBody>
                    <a:bodyPr/>
                    <a:lstStyle/>
                    <a:p>
                      <a:r>
                        <a:rPr lang="zh-CN" altLang="en-US" sz="1400" b="1" kern="1200" dirty="0">
                          <a:solidFill>
                            <a:schemeClr val="dk1"/>
                          </a:solidFill>
                          <a:latin typeface="+mn-lt"/>
                          <a:ea typeface="+mn-ea"/>
                          <a:cs typeface="+mn-cs"/>
                        </a:rPr>
                        <a:t>适用于具有</a:t>
                      </a:r>
                      <a:r>
                        <a:rPr lang="en-US" altLang="zh-CN" sz="1400" b="1" kern="1200" dirty="0">
                          <a:solidFill>
                            <a:schemeClr val="dk1"/>
                          </a:solidFill>
                          <a:latin typeface="+mn-lt"/>
                          <a:ea typeface="+mn-ea"/>
                          <a:cs typeface="+mn-cs"/>
                        </a:rPr>
                        <a:t>q</a:t>
                      </a:r>
                      <a:r>
                        <a:rPr lang="zh-CN" altLang="en-US" sz="1400" b="1" kern="1200" dirty="0">
                          <a:solidFill>
                            <a:schemeClr val="dk1"/>
                          </a:solidFill>
                          <a:latin typeface="+mn-lt"/>
                          <a:ea typeface="+mn-ea"/>
                          <a:cs typeface="+mn-cs"/>
                        </a:rPr>
                        <a:t>阶自相关的序列</a:t>
                      </a:r>
                    </a:p>
                  </a:txBody>
                  <a:tcPr marL="91437" marR="91437" marT="45732" marB="45732"/>
                </a:tc>
                <a:tc>
                  <a:txBody>
                    <a:bodyPr/>
                    <a:lstStyle/>
                    <a:p>
                      <a:r>
                        <a:rPr lang="zh-CN" altLang="en-US" sz="1400" b="1" kern="1200" dirty="0">
                          <a:solidFill>
                            <a:schemeClr val="dk1"/>
                          </a:solidFill>
                          <a:latin typeface="+mn-lt"/>
                          <a:ea typeface="+mn-ea"/>
                          <a:cs typeface="+mn-cs"/>
                        </a:rPr>
                        <a:t>通过随机扰动项的移动平均来预测</a:t>
                      </a:r>
                    </a:p>
                  </a:txBody>
                  <a:tcPr marL="91437" marR="91437" marT="45732" marB="45732"/>
                </a:tc>
                <a:extLst>
                  <a:ext uri="{0D108BD9-81ED-4DB2-BD59-A6C34878D82A}">
                    <a16:rowId xmlns:a16="http://schemas.microsoft.com/office/drawing/2014/main" val="10009"/>
                  </a:ext>
                </a:extLst>
              </a:tr>
              <a:tr h="518292">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ARMA(</a:t>
                      </a:r>
                      <a:r>
                        <a:rPr lang="en-US" altLang="zh-CN" sz="1400" b="1" kern="1200" dirty="0" err="1">
                          <a:solidFill>
                            <a:schemeClr val="dk1"/>
                          </a:solidFill>
                          <a:latin typeface="+mn-lt"/>
                          <a:ea typeface="+mn-ea"/>
                          <a:cs typeface="+mn-cs"/>
                        </a:rPr>
                        <a:t>p,q</a:t>
                      </a:r>
                      <a:r>
                        <a:rPr lang="en-US" altLang="zh-CN" sz="1400" b="1" kern="1200" dirty="0">
                          <a:solidFill>
                            <a:schemeClr val="dk1"/>
                          </a:solidFill>
                          <a:latin typeface="+mn-lt"/>
                          <a:ea typeface="+mn-ea"/>
                          <a:cs typeface="+mn-cs"/>
                        </a:rPr>
                        <a:t>)</a:t>
                      </a:r>
                      <a:endParaRPr lang="zh-CN" altLang="en-US" sz="1400" b="1" kern="1200" dirty="0">
                        <a:solidFill>
                          <a:schemeClr val="dk1"/>
                        </a:solidFill>
                        <a:latin typeface="+mn-lt"/>
                        <a:ea typeface="+mn-ea"/>
                        <a:cs typeface="+mn-cs"/>
                      </a:endParaRPr>
                    </a:p>
                  </a:txBody>
                  <a:tcPr marL="91437" marR="91437" marT="45732" marB="45732"/>
                </a:tc>
                <a:tc>
                  <a:txBody>
                    <a:bodyPr/>
                    <a:lstStyle/>
                    <a:p>
                      <a:r>
                        <a:rPr lang="zh-CN" altLang="en-US" sz="1400" b="1" kern="1200" dirty="0">
                          <a:solidFill>
                            <a:schemeClr val="dk1"/>
                          </a:solidFill>
                          <a:latin typeface="+mn-lt"/>
                          <a:ea typeface="+mn-ea"/>
                          <a:cs typeface="+mn-cs"/>
                        </a:rPr>
                        <a:t>适用于具有</a:t>
                      </a:r>
                      <a:r>
                        <a:rPr lang="en-US" altLang="zh-CN" sz="1400" b="1" kern="1200" dirty="0">
                          <a:solidFill>
                            <a:schemeClr val="dk1"/>
                          </a:solidFill>
                          <a:latin typeface="+mn-lt"/>
                          <a:ea typeface="+mn-ea"/>
                          <a:cs typeface="+mn-cs"/>
                        </a:rPr>
                        <a:t>p</a:t>
                      </a:r>
                      <a:r>
                        <a:rPr lang="zh-CN" altLang="en-US" sz="1400" b="1" kern="1200" dirty="0">
                          <a:solidFill>
                            <a:schemeClr val="dk1"/>
                          </a:solidFill>
                          <a:latin typeface="+mn-lt"/>
                          <a:ea typeface="+mn-ea"/>
                          <a:cs typeface="+mn-cs"/>
                        </a:rPr>
                        <a:t>阶偏自相关和</a:t>
                      </a:r>
                      <a:r>
                        <a:rPr lang="en-US" altLang="zh-CN" sz="1400" b="1" kern="1200" dirty="0">
                          <a:solidFill>
                            <a:schemeClr val="dk1"/>
                          </a:solidFill>
                          <a:latin typeface="+mn-lt"/>
                          <a:ea typeface="+mn-ea"/>
                          <a:cs typeface="+mn-cs"/>
                        </a:rPr>
                        <a:t>q</a:t>
                      </a:r>
                      <a:r>
                        <a:rPr lang="zh-CN" altLang="en-US" sz="1400" b="1" kern="1200" dirty="0">
                          <a:solidFill>
                            <a:schemeClr val="dk1"/>
                          </a:solidFill>
                          <a:latin typeface="+mn-lt"/>
                          <a:ea typeface="+mn-ea"/>
                          <a:cs typeface="+mn-cs"/>
                        </a:rPr>
                        <a:t>阶自相关的序列</a:t>
                      </a:r>
                    </a:p>
                  </a:txBody>
                  <a:tcPr marL="91437" marR="91437" marT="45732" marB="45732"/>
                </a:tc>
                <a:tc>
                  <a:txBody>
                    <a:bodyPr/>
                    <a:lstStyle/>
                    <a:p>
                      <a:r>
                        <a:rPr lang="zh-CN" altLang="en-US" sz="1400" b="1" kern="1200" dirty="0">
                          <a:solidFill>
                            <a:schemeClr val="dk1"/>
                          </a:solidFill>
                          <a:latin typeface="+mn-lt"/>
                          <a:ea typeface="+mn-ea"/>
                          <a:cs typeface="+mn-cs"/>
                        </a:rPr>
                        <a:t>综合考虑了自回归和随机扰动项的移动平均</a:t>
                      </a:r>
                    </a:p>
                  </a:txBody>
                  <a:tcPr marL="91437" marR="91437" marT="45732" marB="45732"/>
                </a:tc>
                <a:extLst>
                  <a:ext uri="{0D108BD9-81ED-4DB2-BD59-A6C34878D82A}">
                    <a16:rowId xmlns:a16="http://schemas.microsoft.com/office/drawing/2014/main" val="10010"/>
                  </a:ext>
                </a:extLst>
              </a:tr>
              <a:tr h="518292">
                <a:tc vMerge="1">
                  <a:txBody>
                    <a:bodyPr/>
                    <a:lstStyle/>
                    <a:p>
                      <a:endParaRPr lang="zh-CN" altLang="en-US" dirty="0"/>
                    </a:p>
                  </a:txBody>
                  <a:tcPr/>
                </a:tc>
                <a:tc>
                  <a:txBody>
                    <a:bodyPr/>
                    <a:lstStyle/>
                    <a:p>
                      <a:r>
                        <a:rPr lang="en-US" altLang="zh-CN" sz="1400" b="1" kern="1200" dirty="0">
                          <a:solidFill>
                            <a:schemeClr val="dk1"/>
                          </a:solidFill>
                          <a:latin typeface="+mn-lt"/>
                          <a:ea typeface="+mn-ea"/>
                          <a:cs typeface="+mn-cs"/>
                        </a:rPr>
                        <a:t>ARIMA(</a:t>
                      </a:r>
                      <a:r>
                        <a:rPr lang="en-US" altLang="zh-CN" sz="1400" b="1" kern="1200" dirty="0" err="1">
                          <a:solidFill>
                            <a:schemeClr val="dk1"/>
                          </a:solidFill>
                          <a:latin typeface="+mn-lt"/>
                          <a:ea typeface="+mn-ea"/>
                          <a:cs typeface="+mn-cs"/>
                        </a:rPr>
                        <a:t>p,d,q</a:t>
                      </a:r>
                      <a:r>
                        <a:rPr lang="en-US" altLang="zh-CN" sz="1400" b="1" kern="1200" dirty="0">
                          <a:solidFill>
                            <a:schemeClr val="dk1"/>
                          </a:solidFill>
                          <a:latin typeface="+mn-lt"/>
                          <a:ea typeface="+mn-ea"/>
                          <a:cs typeface="+mn-cs"/>
                        </a:rPr>
                        <a:t>)</a:t>
                      </a:r>
                      <a:endParaRPr lang="zh-CN" altLang="en-US" sz="1400" b="1" kern="1200" dirty="0">
                        <a:solidFill>
                          <a:schemeClr val="dk1"/>
                        </a:solidFill>
                        <a:latin typeface="+mn-lt"/>
                        <a:ea typeface="+mn-ea"/>
                        <a:cs typeface="+mn-cs"/>
                      </a:endParaRPr>
                    </a:p>
                  </a:txBody>
                  <a:tcPr marL="91437" marR="91437"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latin typeface="+mn-lt"/>
                          <a:ea typeface="+mn-ea"/>
                          <a:cs typeface="+mn-cs"/>
                        </a:rPr>
                        <a:t>适用于具有</a:t>
                      </a:r>
                      <a:r>
                        <a:rPr lang="en-US" altLang="zh-CN" sz="1400" b="1" kern="1200" dirty="0">
                          <a:solidFill>
                            <a:schemeClr val="dk1"/>
                          </a:solidFill>
                          <a:latin typeface="+mn-lt"/>
                          <a:ea typeface="+mn-ea"/>
                          <a:cs typeface="+mn-cs"/>
                        </a:rPr>
                        <a:t>p</a:t>
                      </a:r>
                      <a:r>
                        <a:rPr lang="zh-CN" altLang="en-US" sz="1400" b="1" kern="1200" dirty="0">
                          <a:solidFill>
                            <a:schemeClr val="dk1"/>
                          </a:solidFill>
                          <a:latin typeface="+mn-lt"/>
                          <a:ea typeface="+mn-ea"/>
                          <a:cs typeface="+mn-cs"/>
                        </a:rPr>
                        <a:t>阶偏自相关和</a:t>
                      </a:r>
                      <a:r>
                        <a:rPr lang="en-US" altLang="zh-CN" sz="1400" b="1" kern="1200" dirty="0">
                          <a:solidFill>
                            <a:schemeClr val="dk1"/>
                          </a:solidFill>
                          <a:latin typeface="+mn-lt"/>
                          <a:ea typeface="+mn-ea"/>
                          <a:cs typeface="+mn-cs"/>
                        </a:rPr>
                        <a:t>q</a:t>
                      </a:r>
                      <a:r>
                        <a:rPr lang="zh-CN" altLang="en-US" sz="1400" b="1" kern="1200" dirty="0">
                          <a:solidFill>
                            <a:schemeClr val="dk1"/>
                          </a:solidFill>
                          <a:latin typeface="+mn-lt"/>
                          <a:ea typeface="+mn-ea"/>
                          <a:cs typeface="+mn-cs"/>
                        </a:rPr>
                        <a:t>阶自相关，且</a:t>
                      </a:r>
                      <a:r>
                        <a:rPr lang="en-US" altLang="zh-CN" sz="1400" b="1" kern="1200" dirty="0">
                          <a:solidFill>
                            <a:schemeClr val="dk1"/>
                          </a:solidFill>
                          <a:latin typeface="+mn-lt"/>
                          <a:ea typeface="+mn-ea"/>
                          <a:cs typeface="+mn-cs"/>
                        </a:rPr>
                        <a:t>d</a:t>
                      </a:r>
                      <a:r>
                        <a:rPr lang="zh-CN" altLang="en-US" sz="1400" b="1" kern="1200" dirty="0">
                          <a:solidFill>
                            <a:schemeClr val="dk1"/>
                          </a:solidFill>
                          <a:latin typeface="+mn-lt"/>
                          <a:ea typeface="+mn-ea"/>
                          <a:cs typeface="+mn-cs"/>
                        </a:rPr>
                        <a:t>阶差分后平稳的序列</a:t>
                      </a:r>
                    </a:p>
                  </a:txBody>
                  <a:tcPr marL="91437" marR="91437" marT="45732" marB="45732"/>
                </a:tc>
                <a:tc>
                  <a:txBody>
                    <a:bodyPr/>
                    <a:lstStyle/>
                    <a:p>
                      <a:r>
                        <a:rPr lang="zh-CN" altLang="en-US" sz="1400" b="1" kern="1200" dirty="0">
                          <a:solidFill>
                            <a:schemeClr val="dk1"/>
                          </a:solidFill>
                          <a:latin typeface="+mn-lt"/>
                          <a:ea typeface="+mn-ea"/>
                          <a:cs typeface="+mn-cs"/>
                        </a:rPr>
                        <a:t>可以对非平稳时间序列建模</a:t>
                      </a:r>
                    </a:p>
                  </a:txBody>
                  <a:tcPr marL="91437" marR="91437" marT="45732" marB="45732"/>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7352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12F60-D606-45B1-8B77-D1687740155F}"/>
              </a:ext>
            </a:extLst>
          </p:cNvPr>
          <p:cNvSpPr>
            <a:spLocks noGrp="1"/>
          </p:cNvSpPr>
          <p:nvPr>
            <p:ph type="title"/>
          </p:nvPr>
        </p:nvSpPr>
        <p:spPr/>
        <p:txBody>
          <a:bodyPr/>
          <a:lstStyle/>
          <a:p>
            <a:r>
              <a:rPr lang="zh-CN" altLang="en-US" dirty="0"/>
              <a:t>结构优化</a:t>
            </a:r>
            <a:r>
              <a:rPr lang="en-US" altLang="zh-CN" dirty="0"/>
              <a:t>——</a:t>
            </a:r>
            <a:r>
              <a:rPr lang="zh-CN" altLang="en-US"/>
              <a:t>遗传</a:t>
            </a:r>
            <a:r>
              <a:rPr lang="zh-CN" altLang="en-US" dirty="0"/>
              <a:t>算法</a:t>
            </a:r>
          </a:p>
        </p:txBody>
      </p:sp>
      <p:sp>
        <p:nvSpPr>
          <p:cNvPr id="3" name="灯片编号占位符 2">
            <a:extLst>
              <a:ext uri="{FF2B5EF4-FFF2-40B4-BE49-F238E27FC236}">
                <a16:creationId xmlns:a16="http://schemas.microsoft.com/office/drawing/2014/main" id="{6C97E9A2-C404-45CB-8058-74D91DCFDE19}"/>
              </a:ext>
            </a:extLst>
          </p:cNvPr>
          <p:cNvSpPr>
            <a:spLocks noGrp="1"/>
          </p:cNvSpPr>
          <p:nvPr>
            <p:ph type="sldNum" sz="quarter" idx="12"/>
          </p:nvPr>
        </p:nvSpPr>
        <p:spPr/>
        <p:txBody>
          <a:bodyPr/>
          <a:lstStyle/>
          <a:p>
            <a:fld id="{E9982F2F-007C-48EF-ACAA-A879DE0C084A}" type="slidenum">
              <a:rPr lang="zh-CN" altLang="en-US" smtClean="0"/>
              <a:pPr/>
              <a:t>32</a:t>
            </a:fld>
            <a:endParaRPr lang="zh-CN" altLang="en-US" dirty="0"/>
          </a:p>
        </p:txBody>
      </p:sp>
      <p:sp>
        <p:nvSpPr>
          <p:cNvPr id="4" name="TextBox 9">
            <a:extLst>
              <a:ext uri="{FF2B5EF4-FFF2-40B4-BE49-F238E27FC236}">
                <a16:creationId xmlns:a16="http://schemas.microsoft.com/office/drawing/2014/main" id="{E21E74A5-4368-4F3D-A24C-DCFA3911196B}"/>
              </a:ext>
            </a:extLst>
          </p:cNvPr>
          <p:cNvSpPr txBox="1">
            <a:spLocks noChangeArrowheads="1"/>
          </p:cNvSpPr>
          <p:nvPr/>
        </p:nvSpPr>
        <p:spPr bwMode="auto">
          <a:xfrm>
            <a:off x="1992314" y="709776"/>
            <a:ext cx="82073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r>
              <a:rPr lang="zh-CN" altLang="en-US" sz="1400">
                <a:solidFill>
                  <a:srgbClr val="000000"/>
                </a:solidFill>
                <a:cs typeface="Arial" panose="020B0604020202020204" pitchFamily="34" charset="0"/>
              </a:rPr>
              <a:t>     遗传算法是计算机科学人工智能领域中用于解决最优化的一种搜索启发式算法，是进化算法的一种。这种启发式通常用来生成有用的解决方案来优化和搜索问题。进化算法最初是借鉴了进化生物学中的一些现象而发展起来的，这些现象包括遗传、突变、自然选择以及杂交等。</a:t>
            </a:r>
            <a:endParaRPr lang="en-US" altLang="zh-CN" sz="1400">
              <a:solidFill>
                <a:srgbClr val="000000"/>
              </a:solidFill>
              <a:cs typeface="Arial" panose="020B0604020202020204" pitchFamily="34" charset="0"/>
            </a:endParaRPr>
          </a:p>
          <a:p>
            <a:pPr eaLnBrk="1" latinLnBrk="1" hangingPunct="1"/>
            <a:endParaRPr lang="zh-CN" altLang="en-US" sz="1400">
              <a:solidFill>
                <a:srgbClr val="000000"/>
              </a:solidFill>
              <a:cs typeface="Arial" panose="020B0604020202020204" pitchFamily="34" charset="0"/>
            </a:endParaRPr>
          </a:p>
          <a:p>
            <a:pPr eaLnBrk="1" latinLnBrk="1" hangingPunct="1"/>
            <a:r>
              <a:rPr lang="zh-CN" altLang="en-US" sz="1400">
                <a:solidFill>
                  <a:srgbClr val="000000"/>
                </a:solidFill>
                <a:cs typeface="Arial" panose="020B0604020202020204" pitchFamily="34" charset="0"/>
              </a:rPr>
              <a:t>     遗传算法广泛应用在生物信息学、系统发生学、计算科学、工程学、经济学、化学、制造、数学、物理、药物测量学和其他领域之中。</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p:txBody>
      </p:sp>
      <p:pic>
        <p:nvPicPr>
          <p:cNvPr id="5" name="Picture 2">
            <a:extLst>
              <a:ext uri="{FF2B5EF4-FFF2-40B4-BE49-F238E27FC236}">
                <a16:creationId xmlns:a16="http://schemas.microsoft.com/office/drawing/2014/main" id="{0A20EF30-E3D7-4C28-9BA6-C3979789B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725" y="2214726"/>
            <a:ext cx="2884488" cy="358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2C9C7C21-5399-4961-8492-57344BAD1B59}"/>
              </a:ext>
            </a:extLst>
          </p:cNvPr>
          <p:cNvSpPr txBox="1">
            <a:spLocks noChangeArrowheads="1"/>
          </p:cNvSpPr>
          <p:nvPr/>
        </p:nvSpPr>
        <p:spPr bwMode="auto">
          <a:xfrm>
            <a:off x="2071689" y="2454438"/>
            <a:ext cx="44719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a:solidFill>
                  <a:srgbClr val="000000"/>
                </a:solidFill>
                <a:cs typeface="Arial" panose="020B0604020202020204" pitchFamily="34" charset="0"/>
              </a:rPr>
              <a:t>算法特点：</a:t>
            </a:r>
            <a:r>
              <a:rPr lang="zh-CN" altLang="en-US" sz="1400">
                <a:solidFill>
                  <a:srgbClr val="000000"/>
                </a:solidFill>
                <a:cs typeface="Arial" panose="020B0604020202020204" pitchFamily="34" charset="0"/>
              </a:rPr>
              <a:t> </a:t>
            </a:r>
            <a:endParaRPr lang="en-US" altLang="zh-CN" sz="1400">
              <a:solidFill>
                <a:srgbClr val="000000"/>
              </a:solidFill>
              <a:cs typeface="Arial" panose="020B0604020202020204" pitchFamily="34" charset="0"/>
            </a:endParaRPr>
          </a:p>
          <a:p>
            <a:pPr eaLnBrk="1" hangingPunct="1"/>
            <a:r>
              <a:rPr lang="zh-CN" altLang="en-US" sz="1400">
                <a:solidFill>
                  <a:srgbClr val="000000"/>
                </a:solidFill>
                <a:cs typeface="Arial" panose="020B0604020202020204" pitchFamily="34" charset="0"/>
              </a:rPr>
              <a:t> </a:t>
            </a:r>
            <a:r>
              <a:rPr lang="en-US" altLang="zh-CN" sz="1400" b="1">
                <a:solidFill>
                  <a:srgbClr val="000000"/>
                </a:solidFill>
                <a:cs typeface="Arial" panose="020B0604020202020204" pitchFamily="34" charset="0"/>
              </a:rPr>
              <a:t>(1)</a:t>
            </a:r>
            <a:r>
              <a:rPr lang="zh-CN" altLang="en-US" sz="1400">
                <a:solidFill>
                  <a:srgbClr val="000000"/>
                </a:solidFill>
                <a:cs typeface="Arial" panose="020B0604020202020204" pitchFamily="34" charset="0"/>
              </a:rPr>
              <a:t>遗传算法从问题解的串集开始搜索，而不是从单个解开始。这是遗传算法与传统优化算法的极大区别。传统优化算法是从单个初始值迭代求最优解的；容易误入局部最优解。遗传算法从串集开始搜索，覆盖面大，利于全局择优。</a:t>
            </a:r>
            <a:endParaRPr lang="en-US" altLang="zh-CN" sz="1400">
              <a:solidFill>
                <a:srgbClr val="000000"/>
              </a:solidFill>
              <a:cs typeface="Arial" panose="020B0604020202020204" pitchFamily="34" charset="0"/>
            </a:endParaRPr>
          </a:p>
          <a:p>
            <a:pPr eaLnBrk="1" hangingPunct="1"/>
            <a:endParaRPr lang="zh-CN" altLang="en-US" sz="1400">
              <a:solidFill>
                <a:srgbClr val="000000"/>
              </a:solidFill>
              <a:cs typeface="Arial" panose="020B0604020202020204" pitchFamily="34" charset="0"/>
            </a:endParaRPr>
          </a:p>
          <a:p>
            <a:pPr eaLnBrk="1" hangingPunct="1"/>
            <a:r>
              <a:rPr lang="en-US" altLang="zh-CN" sz="1400" b="1">
                <a:solidFill>
                  <a:srgbClr val="000000"/>
                </a:solidFill>
                <a:cs typeface="Arial" panose="020B0604020202020204" pitchFamily="34" charset="0"/>
              </a:rPr>
              <a:t>(2)</a:t>
            </a:r>
            <a:r>
              <a:rPr lang="zh-CN" altLang="en-US" sz="1400">
                <a:solidFill>
                  <a:srgbClr val="000000"/>
                </a:solidFill>
                <a:cs typeface="Arial" panose="020B0604020202020204" pitchFamily="34" charset="0"/>
              </a:rPr>
              <a:t>遗传算法同时处理群体中的多个个体，即对搜索空间中的多个解进行评估，减少了陷入局部最优解的风险，同时算法本身易于实现并行化。</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r>
              <a:rPr lang="en-US" altLang="zh-CN" sz="1400" b="1">
                <a:solidFill>
                  <a:srgbClr val="000000"/>
                </a:solidFill>
                <a:cs typeface="Arial" panose="020B0604020202020204" pitchFamily="34" charset="0"/>
              </a:rPr>
              <a:t>(3)</a:t>
            </a:r>
            <a:r>
              <a:rPr lang="zh-CN" altLang="en-US" sz="1400">
                <a:solidFill>
                  <a:srgbClr val="000000"/>
                </a:solidFill>
                <a:cs typeface="Arial" panose="020B0604020202020204" pitchFamily="34" charset="0"/>
              </a:rPr>
              <a:t>遗传算法不是采用确定性规则，而是采用概率的变迁规则来指导他的搜索方向。</a:t>
            </a:r>
            <a:endParaRPr lang="en-US" altLang="zh-CN" sz="1400">
              <a:solidFill>
                <a:srgbClr val="000000"/>
              </a:solidFill>
              <a:cs typeface="Arial" panose="020B0604020202020204" pitchFamily="34" charset="0"/>
            </a:endParaRPr>
          </a:p>
          <a:p>
            <a:pPr eaLnBrk="1" hangingPunct="1"/>
            <a:endParaRPr lang="zh-CN" altLang="en-US" sz="1400">
              <a:solidFill>
                <a:srgbClr val="000000"/>
              </a:solidFill>
              <a:cs typeface="Arial" panose="020B0604020202020204" pitchFamily="34" charset="0"/>
            </a:endParaRPr>
          </a:p>
          <a:p>
            <a:pPr eaLnBrk="1" hangingPunct="1"/>
            <a:r>
              <a:rPr lang="en-US" altLang="zh-CN" sz="1400" b="1">
                <a:solidFill>
                  <a:srgbClr val="000000"/>
                </a:solidFill>
                <a:cs typeface="Arial" panose="020B0604020202020204" pitchFamily="34" charset="0"/>
              </a:rPr>
              <a:t>(4)</a:t>
            </a:r>
            <a:r>
              <a:rPr lang="zh-CN" altLang="en-US" sz="1400">
                <a:solidFill>
                  <a:srgbClr val="000000"/>
                </a:solidFill>
                <a:cs typeface="Arial" panose="020B0604020202020204" pitchFamily="34" charset="0"/>
              </a:rPr>
              <a:t>具有自组织、自适应和自学习性。遗传算法利用进化过程获得的信息自行组织搜索时，适应度大的个体具有较高的生存概率，并获得更适应环境的基因结构。</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228208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22C7B-1F44-4E6C-9444-175EEA07B629}"/>
              </a:ext>
            </a:extLst>
          </p:cNvPr>
          <p:cNvSpPr>
            <a:spLocks noGrp="1"/>
          </p:cNvSpPr>
          <p:nvPr>
            <p:ph type="title"/>
          </p:nvPr>
        </p:nvSpPr>
        <p:spPr/>
        <p:txBody>
          <a:bodyPr/>
          <a:lstStyle/>
          <a:p>
            <a:r>
              <a:rPr lang="zh-CN" altLang="en-US" dirty="0"/>
              <a:t>结构优化</a:t>
            </a:r>
            <a:r>
              <a:rPr lang="en-US" altLang="zh-CN" dirty="0"/>
              <a:t>——</a:t>
            </a:r>
            <a:r>
              <a:rPr lang="zh-CN" altLang="en-US" dirty="0"/>
              <a:t>灰色理论</a:t>
            </a:r>
          </a:p>
        </p:txBody>
      </p:sp>
      <p:sp>
        <p:nvSpPr>
          <p:cNvPr id="3" name="灯片编号占位符 2">
            <a:extLst>
              <a:ext uri="{FF2B5EF4-FFF2-40B4-BE49-F238E27FC236}">
                <a16:creationId xmlns:a16="http://schemas.microsoft.com/office/drawing/2014/main" id="{972138E6-D56A-401A-912F-FBE2A07BFFB1}"/>
              </a:ext>
            </a:extLst>
          </p:cNvPr>
          <p:cNvSpPr>
            <a:spLocks noGrp="1"/>
          </p:cNvSpPr>
          <p:nvPr>
            <p:ph type="sldNum" sz="quarter" idx="12"/>
          </p:nvPr>
        </p:nvSpPr>
        <p:spPr/>
        <p:txBody>
          <a:bodyPr/>
          <a:lstStyle/>
          <a:p>
            <a:fld id="{E9982F2F-007C-48EF-ACAA-A879DE0C084A}" type="slidenum">
              <a:rPr lang="zh-CN" altLang="en-US" smtClean="0"/>
              <a:pPr/>
              <a:t>33</a:t>
            </a:fld>
            <a:endParaRPr lang="zh-CN" altLang="en-US" dirty="0"/>
          </a:p>
        </p:txBody>
      </p:sp>
      <p:sp>
        <p:nvSpPr>
          <p:cNvPr id="4" name="TextBox 9">
            <a:extLst>
              <a:ext uri="{FF2B5EF4-FFF2-40B4-BE49-F238E27FC236}">
                <a16:creationId xmlns:a16="http://schemas.microsoft.com/office/drawing/2014/main" id="{8D8E4059-616B-4BC9-9E22-056B3DD39D69}"/>
              </a:ext>
            </a:extLst>
          </p:cNvPr>
          <p:cNvSpPr txBox="1">
            <a:spLocks noChangeArrowheads="1"/>
          </p:cNvSpPr>
          <p:nvPr/>
        </p:nvSpPr>
        <p:spPr bwMode="auto">
          <a:xfrm>
            <a:off x="1971979" y="758032"/>
            <a:ext cx="82089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r>
              <a:rPr lang="zh-CN" altLang="en-US" sz="1400">
                <a:solidFill>
                  <a:srgbClr val="000000"/>
                </a:solidFill>
                <a:cs typeface="Arial" panose="020B0604020202020204" pitchFamily="34" charset="0"/>
              </a:rPr>
              <a:t>     灰色系统是指“部分信息已知，部分信息未知”的“小样本”，“贫信息”的不确定性系统。它通过对“部分”已知信息的生成、开发去了解、认识现实世界，实现对系统运行行为和演化规律的正确把握和描述。</a:t>
            </a:r>
            <a:endParaRPr lang="en-US" altLang="zh-CN" sz="1400">
              <a:solidFill>
                <a:srgbClr val="000000"/>
              </a:solidFill>
              <a:cs typeface="Arial" panose="020B0604020202020204" pitchFamily="34" charset="0"/>
            </a:endParaRPr>
          </a:p>
          <a:p>
            <a:pPr eaLnBrk="1" latinLnBrk="1" hangingPunct="1"/>
            <a:endParaRPr lang="en-US" altLang="zh-CN" sz="1400">
              <a:solidFill>
                <a:srgbClr val="000000"/>
              </a:solidFill>
              <a:cs typeface="Arial" panose="020B0604020202020204" pitchFamily="34" charset="0"/>
            </a:endParaRPr>
          </a:p>
          <a:p>
            <a:pPr eaLnBrk="1" latinLnBrk="1" hangingPunct="1"/>
            <a:r>
              <a:rPr lang="en-US" altLang="zh-CN" sz="1400">
                <a:solidFill>
                  <a:srgbClr val="000000"/>
                </a:solidFill>
                <a:cs typeface="Arial" panose="020B0604020202020204" pitchFamily="34" charset="0"/>
              </a:rPr>
              <a:t>      </a:t>
            </a:r>
            <a:r>
              <a:rPr lang="zh-CN" altLang="en-US" sz="1400">
                <a:solidFill>
                  <a:srgbClr val="000000"/>
                </a:solidFill>
                <a:cs typeface="Arial" panose="020B0604020202020204" pitchFamily="34" charset="0"/>
              </a:rPr>
              <a:t>严格来说，灰色系统是绝对的，而白色与黑色系统是相对的。社会、经济、农业等系统的预测都属于特征性灰色系统的预测。</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r>
              <a:rPr lang="en-US" altLang="zh-CN" sz="1400">
                <a:solidFill>
                  <a:srgbClr val="000000"/>
                </a:solidFill>
                <a:latin typeface="华文楷体" panose="02010600040101010101" pitchFamily="2" charset="-122"/>
                <a:cs typeface="Arial" panose="020B0604020202020204" pitchFamily="34" charset="0"/>
              </a:rPr>
              <a:t>       </a:t>
            </a:r>
            <a:r>
              <a:rPr lang="zh-CN" altLang="en-US" sz="1400">
                <a:solidFill>
                  <a:srgbClr val="000000"/>
                </a:solidFill>
                <a:latin typeface="华文楷体" panose="02010600040101010101" pitchFamily="2" charset="-122"/>
                <a:cs typeface="Arial" panose="020B0604020202020204" pitchFamily="34" charset="0"/>
              </a:rPr>
              <a:t>灰色系统认为：尽管客观系统表象复杂，数据离散，但它们总是有整体功能的，总是有序的。因此，它必然潜藏着某种内在规律。关键在于要用适当方式去挖掘它，然后利用它。</a:t>
            </a:r>
          </a:p>
          <a:p>
            <a:pPr eaLnBrk="1" hangingPunct="1"/>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p:txBody>
      </p:sp>
      <p:sp>
        <p:nvSpPr>
          <p:cNvPr id="5" name="TextBox 5">
            <a:extLst>
              <a:ext uri="{FF2B5EF4-FFF2-40B4-BE49-F238E27FC236}">
                <a16:creationId xmlns:a16="http://schemas.microsoft.com/office/drawing/2014/main" id="{44EC53BF-A2B7-426D-AA7C-70BD4B443489}"/>
              </a:ext>
            </a:extLst>
          </p:cNvPr>
          <p:cNvSpPr txBox="1">
            <a:spLocks noChangeArrowheads="1"/>
          </p:cNvSpPr>
          <p:nvPr/>
        </p:nvSpPr>
        <p:spPr bwMode="auto">
          <a:xfrm>
            <a:off x="1906098" y="2786858"/>
            <a:ext cx="83407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a:solidFill>
                  <a:srgbClr val="000000"/>
                </a:solidFill>
                <a:cs typeface="Arial" panose="020B0604020202020204" pitchFamily="34" charset="0"/>
              </a:rPr>
              <a:t>应用：</a:t>
            </a:r>
            <a:r>
              <a:rPr lang="zh-CN" altLang="en-US" sz="1400">
                <a:solidFill>
                  <a:srgbClr val="000000"/>
                </a:solidFill>
                <a:cs typeface="Arial" panose="020B0604020202020204" pitchFamily="34" charset="0"/>
              </a:rPr>
              <a:t> </a:t>
            </a:r>
            <a:endParaRPr lang="en-US" altLang="zh-CN" sz="1400">
              <a:solidFill>
                <a:srgbClr val="000000"/>
              </a:solidFill>
              <a:cs typeface="Arial" panose="020B0604020202020204" pitchFamily="34" charset="0"/>
            </a:endParaRPr>
          </a:p>
          <a:p>
            <a:pPr eaLnBrk="1" hangingPunct="1"/>
            <a:r>
              <a:rPr lang="zh-CN" altLang="en-US" sz="1400">
                <a:solidFill>
                  <a:srgbClr val="000000"/>
                </a:solidFill>
                <a:cs typeface="Arial" panose="020B0604020202020204" pitchFamily="34" charset="0"/>
              </a:rPr>
              <a:t> </a:t>
            </a:r>
            <a:r>
              <a:rPr lang="en-US" altLang="zh-CN" sz="1400" b="1">
                <a:solidFill>
                  <a:srgbClr val="000000"/>
                </a:solidFill>
                <a:cs typeface="Arial" panose="020B0604020202020204" pitchFamily="34" charset="0"/>
              </a:rPr>
              <a:t>(1)</a:t>
            </a:r>
            <a:r>
              <a:rPr lang="zh-CN" altLang="en-US" sz="1400" b="1">
                <a:solidFill>
                  <a:srgbClr val="000000"/>
                </a:solidFill>
                <a:cs typeface="Arial" panose="020B0604020202020204" pitchFamily="34" charset="0"/>
              </a:rPr>
              <a:t>数列预测</a:t>
            </a:r>
            <a:r>
              <a:rPr lang="zh-CN" altLang="en-US" sz="1400">
                <a:solidFill>
                  <a:srgbClr val="000000"/>
                </a:solidFill>
                <a:cs typeface="Arial" panose="020B0604020202020204" pitchFamily="34" charset="0"/>
              </a:rPr>
              <a:t>：即用观察到的反映预测对象特征的时间序列来构造灰色预测模型，预测未来某一时刻的特征量，或达到某一特征量的时间。</a:t>
            </a:r>
            <a:endParaRPr lang="en-US" altLang="zh-CN" sz="1400">
              <a:solidFill>
                <a:srgbClr val="000000"/>
              </a:solidFill>
              <a:cs typeface="Arial" panose="020B0604020202020204" pitchFamily="34" charset="0"/>
            </a:endParaRPr>
          </a:p>
          <a:p>
            <a:pPr eaLnBrk="1" hangingPunct="1"/>
            <a:endParaRPr lang="zh-CN" altLang="en-US" sz="1400">
              <a:solidFill>
                <a:srgbClr val="000000"/>
              </a:solidFill>
              <a:cs typeface="Arial" panose="020B0604020202020204" pitchFamily="34" charset="0"/>
            </a:endParaRPr>
          </a:p>
          <a:p>
            <a:pPr eaLnBrk="1" hangingPunct="1"/>
            <a:r>
              <a:rPr lang="en-US" altLang="zh-CN" sz="1400" b="1">
                <a:solidFill>
                  <a:srgbClr val="000000"/>
                </a:solidFill>
                <a:cs typeface="Arial" panose="020B0604020202020204" pitchFamily="34" charset="0"/>
              </a:rPr>
              <a:t>(2)</a:t>
            </a:r>
            <a:r>
              <a:rPr lang="zh-CN" altLang="en-US" sz="1400" b="1">
                <a:solidFill>
                  <a:srgbClr val="000000"/>
                </a:solidFill>
                <a:cs typeface="Arial" panose="020B0604020202020204" pitchFamily="34" charset="0"/>
              </a:rPr>
              <a:t>灾变与异常值预测：</a:t>
            </a:r>
            <a:r>
              <a:rPr lang="zh-CN" altLang="en-US" sz="1400">
                <a:solidFill>
                  <a:srgbClr val="000000"/>
                </a:solidFill>
                <a:cs typeface="Arial" panose="020B0604020202020204" pitchFamily="34" charset="0"/>
              </a:rPr>
              <a:t>即通过灰色模型预测异常值出现的时刻，预测异常值什么时候出现在特定时区内。</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r>
              <a:rPr lang="en-US" altLang="zh-CN" sz="1400" b="1">
                <a:solidFill>
                  <a:srgbClr val="000000"/>
                </a:solidFill>
                <a:cs typeface="Arial" panose="020B0604020202020204" pitchFamily="34" charset="0"/>
              </a:rPr>
              <a:t>(3)</a:t>
            </a:r>
            <a:r>
              <a:rPr lang="zh-CN" altLang="en-US" sz="1400" b="1">
                <a:solidFill>
                  <a:srgbClr val="000000"/>
                </a:solidFill>
                <a:cs typeface="Arial" panose="020B0604020202020204" pitchFamily="34" charset="0"/>
              </a:rPr>
              <a:t>季节灾变与异常值预测：</a:t>
            </a:r>
            <a:r>
              <a:rPr lang="zh-CN" altLang="en-US" sz="1400">
                <a:solidFill>
                  <a:srgbClr val="000000"/>
                </a:solidFill>
                <a:cs typeface="Arial" panose="020B0604020202020204" pitchFamily="34" charset="0"/>
              </a:rPr>
              <a:t>通过灰色模型预测灾变值发生在一年内某个特定的时区或季节的灾变预测。</a:t>
            </a:r>
            <a:endParaRPr lang="en-US" altLang="zh-CN" sz="1400">
              <a:solidFill>
                <a:srgbClr val="000000"/>
              </a:solidFill>
              <a:cs typeface="Arial" panose="020B0604020202020204" pitchFamily="34" charset="0"/>
            </a:endParaRPr>
          </a:p>
          <a:p>
            <a:pPr eaLnBrk="1" hangingPunct="1"/>
            <a:endParaRPr lang="zh-CN" altLang="en-US" sz="1400">
              <a:solidFill>
                <a:srgbClr val="000000"/>
              </a:solidFill>
              <a:cs typeface="Arial" panose="020B0604020202020204" pitchFamily="34" charset="0"/>
            </a:endParaRPr>
          </a:p>
          <a:p>
            <a:pPr eaLnBrk="1" hangingPunct="1"/>
            <a:r>
              <a:rPr lang="en-US" altLang="zh-CN" sz="1400" b="1">
                <a:solidFill>
                  <a:srgbClr val="000000"/>
                </a:solidFill>
                <a:cs typeface="Arial" panose="020B0604020202020204" pitchFamily="34" charset="0"/>
              </a:rPr>
              <a:t>(4)</a:t>
            </a:r>
            <a:r>
              <a:rPr lang="zh-CN" altLang="en-US" sz="1400" b="1">
                <a:solidFill>
                  <a:srgbClr val="000000"/>
                </a:solidFill>
                <a:cs typeface="Arial" panose="020B0604020202020204" pitchFamily="34" charset="0"/>
              </a:rPr>
              <a:t>拓扑预测：</a:t>
            </a:r>
            <a:r>
              <a:rPr lang="zh-CN" altLang="en-US" sz="1400">
                <a:solidFill>
                  <a:srgbClr val="000000"/>
                </a:solidFill>
                <a:latin typeface="华文楷体" panose="02010600040101010101" pitchFamily="2" charset="-122"/>
                <a:cs typeface="Arial" panose="020B0604020202020204" pitchFamily="34" charset="0"/>
              </a:rPr>
              <a:t>将原始数据作曲线，在曲线上按定值寻找该定值发生的所有时点，并以该定点为框架构成时点序列，然后建立模型预测该定值所发生的时点</a:t>
            </a:r>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en-US" altLang="zh-CN" sz="1400" b="1">
              <a:solidFill>
                <a:srgbClr val="000000"/>
              </a:solidFill>
              <a:cs typeface="Arial" panose="020B0604020202020204" pitchFamily="34" charset="0"/>
            </a:endParaRPr>
          </a:p>
          <a:p>
            <a:pPr eaLnBrk="1" hangingPunct="1"/>
            <a:r>
              <a:rPr lang="en-US" altLang="zh-CN" sz="1400" b="1">
                <a:solidFill>
                  <a:srgbClr val="000000"/>
                </a:solidFill>
                <a:cs typeface="Arial" panose="020B0604020202020204" pitchFamily="34" charset="0"/>
              </a:rPr>
              <a:t>(5)</a:t>
            </a:r>
            <a:r>
              <a:rPr lang="zh-CN" altLang="en-US" sz="1400" b="1">
                <a:solidFill>
                  <a:srgbClr val="000000"/>
                </a:solidFill>
                <a:cs typeface="Arial" panose="020B0604020202020204" pitchFamily="34" charset="0"/>
              </a:rPr>
              <a:t>系统预测：</a:t>
            </a:r>
            <a:r>
              <a:rPr lang="zh-CN" altLang="en-US" sz="1400">
                <a:solidFill>
                  <a:srgbClr val="000000"/>
                </a:solidFill>
                <a:cs typeface="Arial" panose="020B0604020202020204" pitchFamily="34" charset="0"/>
              </a:rPr>
              <a:t>通过对系统行为特征指标建立一组相关联的灰色模型，预测系统中众多变量间的相互协调关系的变化。</a:t>
            </a:r>
          </a:p>
          <a:p>
            <a:pPr eaLnBrk="1" hangingPunct="1"/>
            <a:endParaRPr lang="zh-CN" altLang="en-US" sz="1400">
              <a:solidFill>
                <a:srgbClr val="000000"/>
              </a:solidFill>
              <a:latin typeface="华文楷体" panose="02010600040101010101" pitchFamily="2" charset="-122"/>
              <a:cs typeface="Arial" panose="020B0604020202020204" pitchFamily="34" charset="0"/>
            </a:endParaRPr>
          </a:p>
          <a:p>
            <a:pPr eaLnBrk="1" hangingPunct="1"/>
            <a:endParaRPr lang="en-US" altLang="zh-CN" sz="1400">
              <a:solidFill>
                <a:srgbClr val="000000"/>
              </a:solidFill>
              <a:latin typeface="华文楷体" panose="02010600040101010101" pitchFamily="2" charset="-122"/>
              <a:cs typeface="Arial" panose="020B0604020202020204" pitchFamily="34" charset="0"/>
            </a:endParaRPr>
          </a:p>
          <a:p>
            <a:pPr eaLnBrk="1" hangingPunct="1"/>
            <a:endParaRPr lang="zh-CN" altLang="en-US" sz="1400">
              <a:solidFill>
                <a:srgbClr val="000000"/>
              </a:solidFill>
              <a:latin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3436380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87E36FE-59F8-4619-96E4-3EE189538478}"/>
              </a:ext>
            </a:extLst>
          </p:cNvPr>
          <p:cNvSpPr txBox="1"/>
          <p:nvPr/>
        </p:nvSpPr>
        <p:spPr>
          <a:xfrm>
            <a:off x="4664615" y="2721931"/>
            <a:ext cx="2862771" cy="707886"/>
          </a:xfrm>
          <a:prstGeom prst="rect">
            <a:avLst/>
          </a:prstGeom>
          <a:noFill/>
        </p:spPr>
        <p:txBody>
          <a:bodyPr wrap="none" rtlCol="0">
            <a:spAutoFit/>
          </a:bodyPr>
          <a:lstStyle/>
          <a:p>
            <a:r>
              <a:rPr lang="en-US" altLang="zh-TW" sz="4000" dirty="0">
                <a:latin typeface="Verdana" panose="020B0604030504040204" pitchFamily="34" charset="0"/>
                <a:ea typeface="Verdana" panose="020B0604030504040204" pitchFamily="34" charset="0"/>
              </a:rPr>
              <a:t>Thank</a:t>
            </a:r>
            <a:r>
              <a:rPr lang="zh-TW" altLang="en-US" sz="4000" dirty="0">
                <a:latin typeface="Verdana" panose="020B0604030504040204" pitchFamily="34" charset="0"/>
              </a:rPr>
              <a:t> </a:t>
            </a:r>
            <a:r>
              <a:rPr lang="en-US" altLang="zh-TW" sz="4000" dirty="0">
                <a:latin typeface="Verdana" panose="020B0604030504040204" pitchFamily="34" charset="0"/>
                <a:ea typeface="Verdana" panose="020B0604030504040204" pitchFamily="34" charset="0"/>
              </a:rPr>
              <a:t>You</a:t>
            </a:r>
            <a:endParaRPr lang="zh-TW" altLang="en-US" sz="4000" dirty="0">
              <a:latin typeface="Verdana" panose="020B0604030504040204" pitchFamily="34" charset="0"/>
            </a:endParaRPr>
          </a:p>
        </p:txBody>
      </p:sp>
    </p:spTree>
    <p:extLst>
      <p:ext uri="{BB962C8B-B14F-4D97-AF65-F5344CB8AC3E}">
        <p14:creationId xmlns:p14="http://schemas.microsoft.com/office/powerpoint/2010/main" val="401260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344410-56C8-42DC-AFB3-E3A49789CFA2}"/>
              </a:ext>
            </a:extLst>
          </p:cNvPr>
          <p:cNvSpPr>
            <a:spLocks noGrp="1"/>
          </p:cNvSpPr>
          <p:nvPr>
            <p:ph type="title"/>
          </p:nvPr>
        </p:nvSpPr>
        <p:spPr/>
        <p:txBody>
          <a:bodyPr/>
          <a:lstStyle/>
          <a:p>
            <a:r>
              <a:rPr lang="en-US" altLang="zh-CN" dirty="0"/>
              <a:t>The workflow of Crisp-DM</a:t>
            </a:r>
            <a:endParaRPr lang="zh-CN" altLang="en-US" dirty="0"/>
          </a:p>
        </p:txBody>
      </p:sp>
      <p:sp>
        <p:nvSpPr>
          <p:cNvPr id="3" name="灯片编号占位符 2">
            <a:extLst>
              <a:ext uri="{FF2B5EF4-FFF2-40B4-BE49-F238E27FC236}">
                <a16:creationId xmlns:a16="http://schemas.microsoft.com/office/drawing/2014/main" id="{5000C13A-AB70-4C90-B7FD-DFBABB5733C4}"/>
              </a:ext>
            </a:extLst>
          </p:cNvPr>
          <p:cNvSpPr>
            <a:spLocks noGrp="1"/>
          </p:cNvSpPr>
          <p:nvPr>
            <p:ph type="sldNum" sz="quarter" idx="12"/>
          </p:nvPr>
        </p:nvSpPr>
        <p:spPr/>
        <p:txBody>
          <a:bodyPr/>
          <a:lstStyle/>
          <a:p>
            <a:fld id="{E9982F2F-007C-48EF-ACAA-A879DE0C084A}" type="slidenum">
              <a:rPr lang="zh-CN" altLang="en-US" smtClean="0"/>
              <a:pPr/>
              <a:t>4</a:t>
            </a:fld>
            <a:endParaRPr lang="zh-CN" altLang="en-US" dirty="0"/>
          </a:p>
        </p:txBody>
      </p:sp>
      <p:sp>
        <p:nvSpPr>
          <p:cNvPr id="4" name="AutoShape 5">
            <a:extLst>
              <a:ext uri="{FF2B5EF4-FFF2-40B4-BE49-F238E27FC236}">
                <a16:creationId xmlns:a16="http://schemas.microsoft.com/office/drawing/2014/main" id="{CC071734-492C-473C-9F63-EAAEAEF36266}"/>
              </a:ext>
            </a:extLst>
          </p:cNvPr>
          <p:cNvSpPr>
            <a:spLocks noChangeArrowheads="1"/>
          </p:cNvSpPr>
          <p:nvPr/>
        </p:nvSpPr>
        <p:spPr bwMode="auto">
          <a:xfrm>
            <a:off x="1801888" y="1142999"/>
            <a:ext cx="8369300" cy="5002213"/>
          </a:xfrm>
          <a:prstGeom prst="roundRect">
            <a:avLst>
              <a:gd name="adj" fmla="val 3894"/>
            </a:avLst>
          </a:prstGeom>
          <a:gradFill rotWithShape="0">
            <a:gsLst>
              <a:gs pos="0">
                <a:srgbClr val="FFFFFF"/>
              </a:gs>
              <a:gs pos="100000">
                <a:srgbClr val="DDDDDD"/>
              </a:gs>
            </a:gsLst>
            <a:lin ang="5400000" scaled="1"/>
          </a:gradFill>
          <a:ln w="57150">
            <a:solidFill>
              <a:srgbClr val="67799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cs typeface="Arial" panose="020B0604020202020204" pitchFamily="34" charset="0"/>
            </a:endParaRPr>
          </a:p>
        </p:txBody>
      </p:sp>
      <p:sp>
        <p:nvSpPr>
          <p:cNvPr id="5" name="AutoShape 7">
            <a:extLst>
              <a:ext uri="{FF2B5EF4-FFF2-40B4-BE49-F238E27FC236}">
                <a16:creationId xmlns:a16="http://schemas.microsoft.com/office/drawing/2014/main" id="{BE5F7248-3723-4D7C-A51C-F98A24798CED}"/>
              </a:ext>
            </a:extLst>
          </p:cNvPr>
          <p:cNvSpPr>
            <a:spLocks noChangeArrowheads="1"/>
          </p:cNvSpPr>
          <p:nvPr/>
        </p:nvSpPr>
        <p:spPr bwMode="auto">
          <a:xfrm>
            <a:off x="1654251" y="911224"/>
            <a:ext cx="1504950" cy="457200"/>
          </a:xfrm>
          <a:prstGeom prst="roundRect">
            <a:avLst>
              <a:gd name="adj" fmla="val 16667"/>
            </a:avLst>
          </a:prstGeom>
          <a:solidFill>
            <a:srgbClr val="7993C3"/>
          </a:soli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cs typeface="Arial" panose="020B0604020202020204" pitchFamily="34" charset="0"/>
            </a:endParaRPr>
          </a:p>
        </p:txBody>
      </p:sp>
      <p:sp>
        <p:nvSpPr>
          <p:cNvPr id="6" name="AutoShape 10">
            <a:extLst>
              <a:ext uri="{FF2B5EF4-FFF2-40B4-BE49-F238E27FC236}">
                <a16:creationId xmlns:a16="http://schemas.microsoft.com/office/drawing/2014/main" id="{64604546-FFD6-4597-AF0F-14AA6CF86924}"/>
              </a:ext>
            </a:extLst>
          </p:cNvPr>
          <p:cNvSpPr>
            <a:spLocks noChangeArrowheads="1"/>
          </p:cNvSpPr>
          <p:nvPr/>
        </p:nvSpPr>
        <p:spPr bwMode="auto">
          <a:xfrm>
            <a:off x="2228926" y="854074"/>
            <a:ext cx="8224837" cy="577850"/>
          </a:xfrm>
          <a:prstGeom prst="rightArrow">
            <a:avLst>
              <a:gd name="adj1" fmla="val 78463"/>
              <a:gd name="adj2" fmla="val 51267"/>
            </a:avLst>
          </a:prstGeom>
          <a:solidFill>
            <a:srgbClr val="7993C3"/>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cs typeface="Arial" panose="020B0604020202020204" pitchFamily="34" charset="0"/>
            </a:endParaRPr>
          </a:p>
        </p:txBody>
      </p:sp>
      <p:sp>
        <p:nvSpPr>
          <p:cNvPr id="7" name="Line 31">
            <a:extLst>
              <a:ext uri="{FF2B5EF4-FFF2-40B4-BE49-F238E27FC236}">
                <a16:creationId xmlns:a16="http://schemas.microsoft.com/office/drawing/2014/main" id="{27732D82-4594-4025-B985-555DCC3F75A3}"/>
              </a:ext>
            </a:extLst>
          </p:cNvPr>
          <p:cNvSpPr>
            <a:spLocks noChangeShapeType="1"/>
          </p:cNvSpPr>
          <p:nvPr/>
        </p:nvSpPr>
        <p:spPr bwMode="auto">
          <a:xfrm>
            <a:off x="3159201" y="1679574"/>
            <a:ext cx="0" cy="4389438"/>
          </a:xfrm>
          <a:prstGeom prst="line">
            <a:avLst/>
          </a:prstGeom>
          <a:noFill/>
          <a:ln w="38100">
            <a:solidFill>
              <a:srgbClr val="7993C3"/>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Line 32">
            <a:extLst>
              <a:ext uri="{FF2B5EF4-FFF2-40B4-BE49-F238E27FC236}">
                <a16:creationId xmlns:a16="http://schemas.microsoft.com/office/drawing/2014/main" id="{472C05B6-9E95-4C63-BDF1-126A80153AF6}"/>
              </a:ext>
            </a:extLst>
          </p:cNvPr>
          <p:cNvSpPr>
            <a:spLocks noChangeShapeType="1"/>
          </p:cNvSpPr>
          <p:nvPr/>
        </p:nvSpPr>
        <p:spPr bwMode="auto">
          <a:xfrm>
            <a:off x="4632401" y="1679574"/>
            <a:ext cx="0" cy="4389438"/>
          </a:xfrm>
          <a:prstGeom prst="line">
            <a:avLst/>
          </a:prstGeom>
          <a:noFill/>
          <a:ln w="38100">
            <a:solidFill>
              <a:srgbClr val="7993C3"/>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33">
            <a:extLst>
              <a:ext uri="{FF2B5EF4-FFF2-40B4-BE49-F238E27FC236}">
                <a16:creationId xmlns:a16="http://schemas.microsoft.com/office/drawing/2014/main" id="{91446A90-944E-49C1-894F-B83ED9F42593}"/>
              </a:ext>
            </a:extLst>
          </p:cNvPr>
          <p:cNvSpPr>
            <a:spLocks noChangeShapeType="1"/>
          </p:cNvSpPr>
          <p:nvPr/>
        </p:nvSpPr>
        <p:spPr bwMode="auto">
          <a:xfrm>
            <a:off x="6100838" y="1679574"/>
            <a:ext cx="0" cy="4389438"/>
          </a:xfrm>
          <a:prstGeom prst="line">
            <a:avLst/>
          </a:prstGeom>
          <a:noFill/>
          <a:ln w="38100">
            <a:solidFill>
              <a:srgbClr val="7993C3"/>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AutoShape 40">
            <a:extLst>
              <a:ext uri="{FF2B5EF4-FFF2-40B4-BE49-F238E27FC236}">
                <a16:creationId xmlns:a16="http://schemas.microsoft.com/office/drawing/2014/main" id="{9353584E-11F4-4053-A114-BDEDC1E36FCD}"/>
              </a:ext>
            </a:extLst>
          </p:cNvPr>
          <p:cNvSpPr>
            <a:spLocks noChangeArrowheads="1"/>
          </p:cNvSpPr>
          <p:nvPr/>
        </p:nvSpPr>
        <p:spPr bwMode="auto">
          <a:xfrm>
            <a:off x="1908251" y="769937"/>
            <a:ext cx="1006475" cy="731837"/>
          </a:xfrm>
          <a:prstGeom prst="hexagon">
            <a:avLst>
              <a:gd name="adj" fmla="val 28951"/>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业务理解</a:t>
            </a:r>
            <a:endParaRPr lang="zh-CN" altLang="zh-CN" sz="1600" b="1">
              <a:solidFill>
                <a:srgbClr val="000066"/>
              </a:solidFill>
              <a:latin typeface="华文楷体" panose="02010600040101010101" pitchFamily="2" charset="-122"/>
              <a:cs typeface="HY헤드라인M"/>
            </a:endParaRPr>
          </a:p>
        </p:txBody>
      </p:sp>
      <p:sp>
        <p:nvSpPr>
          <p:cNvPr id="11" name="AutoShape 47">
            <a:extLst>
              <a:ext uri="{FF2B5EF4-FFF2-40B4-BE49-F238E27FC236}">
                <a16:creationId xmlns:a16="http://schemas.microsoft.com/office/drawing/2014/main" id="{14E22F7A-5B4A-4154-8206-2BF0327FC370}"/>
              </a:ext>
            </a:extLst>
          </p:cNvPr>
          <p:cNvSpPr>
            <a:spLocks noChangeArrowheads="1"/>
          </p:cNvSpPr>
          <p:nvPr/>
        </p:nvSpPr>
        <p:spPr bwMode="auto">
          <a:xfrm>
            <a:off x="3359226" y="769937"/>
            <a:ext cx="1006475" cy="731837"/>
          </a:xfrm>
          <a:prstGeom prst="hexagon">
            <a:avLst>
              <a:gd name="adj" fmla="val 28951"/>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数据理解</a:t>
            </a:r>
            <a:endParaRPr lang="zh-CN" altLang="zh-CN" sz="1600" b="1">
              <a:solidFill>
                <a:srgbClr val="000066"/>
              </a:solidFill>
              <a:latin typeface="华文楷体" panose="02010600040101010101" pitchFamily="2" charset="-122"/>
              <a:cs typeface="HY헤드라인M"/>
            </a:endParaRPr>
          </a:p>
        </p:txBody>
      </p:sp>
      <p:sp>
        <p:nvSpPr>
          <p:cNvPr id="12" name="AutoShape 50">
            <a:extLst>
              <a:ext uri="{FF2B5EF4-FFF2-40B4-BE49-F238E27FC236}">
                <a16:creationId xmlns:a16="http://schemas.microsoft.com/office/drawing/2014/main" id="{7AADBE0D-D495-45A4-A05A-D1A562F5C8CB}"/>
              </a:ext>
            </a:extLst>
          </p:cNvPr>
          <p:cNvSpPr>
            <a:spLocks noChangeArrowheads="1"/>
          </p:cNvSpPr>
          <p:nvPr/>
        </p:nvSpPr>
        <p:spPr bwMode="auto">
          <a:xfrm>
            <a:off x="4811788" y="769937"/>
            <a:ext cx="1004888" cy="731837"/>
          </a:xfrm>
          <a:prstGeom prst="hexagon">
            <a:avLst>
              <a:gd name="adj" fmla="val 28905"/>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数据准备</a:t>
            </a:r>
            <a:endParaRPr lang="zh-CN" altLang="zh-CN" sz="1600" b="1">
              <a:solidFill>
                <a:srgbClr val="000066"/>
              </a:solidFill>
              <a:latin typeface="华文楷体" panose="02010600040101010101" pitchFamily="2" charset="-122"/>
              <a:cs typeface="HY헤드라인M"/>
            </a:endParaRPr>
          </a:p>
        </p:txBody>
      </p:sp>
      <p:sp>
        <p:nvSpPr>
          <p:cNvPr id="13" name="AutoShape 53">
            <a:extLst>
              <a:ext uri="{FF2B5EF4-FFF2-40B4-BE49-F238E27FC236}">
                <a16:creationId xmlns:a16="http://schemas.microsoft.com/office/drawing/2014/main" id="{95FCD842-86A1-4592-BCFD-E661E7E7E098}"/>
              </a:ext>
            </a:extLst>
          </p:cNvPr>
          <p:cNvSpPr>
            <a:spLocks noChangeArrowheads="1"/>
          </p:cNvSpPr>
          <p:nvPr/>
        </p:nvSpPr>
        <p:spPr bwMode="auto">
          <a:xfrm>
            <a:off x="6262763" y="769937"/>
            <a:ext cx="1004888" cy="731837"/>
          </a:xfrm>
          <a:prstGeom prst="hexagon">
            <a:avLst>
              <a:gd name="adj" fmla="val 28905"/>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建立模型</a:t>
            </a:r>
            <a:endParaRPr lang="zh-CN" altLang="zh-CN" sz="1600" b="1">
              <a:solidFill>
                <a:srgbClr val="000066"/>
              </a:solidFill>
              <a:latin typeface="华文楷体" panose="02010600040101010101" pitchFamily="2" charset="-122"/>
              <a:cs typeface="HY헤드라인M"/>
            </a:endParaRPr>
          </a:p>
        </p:txBody>
      </p:sp>
      <p:sp>
        <p:nvSpPr>
          <p:cNvPr id="14" name="AutoShape 59">
            <a:extLst>
              <a:ext uri="{FF2B5EF4-FFF2-40B4-BE49-F238E27FC236}">
                <a16:creationId xmlns:a16="http://schemas.microsoft.com/office/drawing/2014/main" id="{D52E2B2A-81D4-4B1B-9CB3-9CFC203F2DBD}"/>
              </a:ext>
            </a:extLst>
          </p:cNvPr>
          <p:cNvSpPr>
            <a:spLocks noChangeArrowheads="1"/>
          </p:cNvSpPr>
          <p:nvPr/>
        </p:nvSpPr>
        <p:spPr bwMode="auto">
          <a:xfrm>
            <a:off x="1870151" y="1663699"/>
            <a:ext cx="1187450"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dirty="0">
                <a:latin typeface="华文楷体" panose="02010600040101010101" pitchFamily="2" charset="-122"/>
                <a:cs typeface="HY헤드라인M"/>
              </a:rPr>
              <a:t>理解业务背景评估分析需求</a:t>
            </a:r>
            <a:endParaRPr lang="zh-CN" altLang="zh-CN" sz="1400" dirty="0">
              <a:latin typeface="华文楷体" panose="02010600040101010101" pitchFamily="2" charset="-122"/>
              <a:cs typeface="HY헤드라인M"/>
            </a:endParaRPr>
          </a:p>
        </p:txBody>
      </p:sp>
      <p:sp>
        <p:nvSpPr>
          <p:cNvPr id="15" name="AutoShape 53">
            <a:extLst>
              <a:ext uri="{FF2B5EF4-FFF2-40B4-BE49-F238E27FC236}">
                <a16:creationId xmlns:a16="http://schemas.microsoft.com/office/drawing/2014/main" id="{ECCF9FCA-621D-4BEB-A6E1-50590EBC56ED}"/>
              </a:ext>
            </a:extLst>
          </p:cNvPr>
          <p:cNvSpPr>
            <a:spLocks noChangeArrowheads="1"/>
          </p:cNvSpPr>
          <p:nvPr/>
        </p:nvSpPr>
        <p:spPr bwMode="auto">
          <a:xfrm>
            <a:off x="7713738" y="769937"/>
            <a:ext cx="1006475" cy="731837"/>
          </a:xfrm>
          <a:prstGeom prst="hexagon">
            <a:avLst>
              <a:gd name="adj" fmla="val 28951"/>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模型评估</a:t>
            </a:r>
            <a:endParaRPr lang="zh-CN" altLang="zh-CN" sz="1600" b="1">
              <a:solidFill>
                <a:srgbClr val="000066"/>
              </a:solidFill>
              <a:latin typeface="华文楷体" panose="02010600040101010101" pitchFamily="2" charset="-122"/>
              <a:cs typeface="HY헤드라인M"/>
            </a:endParaRPr>
          </a:p>
        </p:txBody>
      </p:sp>
      <p:sp>
        <p:nvSpPr>
          <p:cNvPr id="16" name="AutoShape 53">
            <a:extLst>
              <a:ext uri="{FF2B5EF4-FFF2-40B4-BE49-F238E27FC236}">
                <a16:creationId xmlns:a16="http://schemas.microsoft.com/office/drawing/2014/main" id="{A7963F7B-4AEE-408B-837C-B30324A5DB42}"/>
              </a:ext>
            </a:extLst>
          </p:cNvPr>
          <p:cNvSpPr>
            <a:spLocks noChangeArrowheads="1"/>
          </p:cNvSpPr>
          <p:nvPr/>
        </p:nvSpPr>
        <p:spPr bwMode="auto">
          <a:xfrm>
            <a:off x="9164713" y="769937"/>
            <a:ext cx="1006475" cy="731837"/>
          </a:xfrm>
          <a:prstGeom prst="hexagon">
            <a:avLst>
              <a:gd name="adj" fmla="val 28951"/>
              <a:gd name="vf" fmla="val 115470"/>
            </a:avLst>
          </a:prstGeom>
          <a:gradFill rotWithShape="0">
            <a:gsLst>
              <a:gs pos="0">
                <a:srgbClr val="FFFFFF"/>
              </a:gs>
              <a:gs pos="100000">
                <a:srgbClr val="DDDDDD"/>
              </a:gs>
            </a:gsLst>
            <a:lin ang="18900000" scaled="1"/>
          </a:gradFill>
          <a:ln w="19050">
            <a:solidFill>
              <a:srgbClr val="7993C3"/>
            </a:solidFill>
            <a:prstDash val="sysDot"/>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b="1">
                <a:solidFill>
                  <a:srgbClr val="000066"/>
                </a:solidFill>
                <a:latin typeface="华文楷体" panose="02010600040101010101" pitchFamily="2" charset="-122"/>
                <a:cs typeface="HY헤드라인M"/>
              </a:rPr>
              <a:t>应用</a:t>
            </a:r>
            <a:endParaRPr lang="zh-CN" altLang="zh-CN" sz="1600" b="1">
              <a:solidFill>
                <a:srgbClr val="000066"/>
              </a:solidFill>
              <a:latin typeface="华文楷体" panose="02010600040101010101" pitchFamily="2" charset="-122"/>
              <a:cs typeface="HY헤드라인M"/>
            </a:endParaRPr>
          </a:p>
        </p:txBody>
      </p:sp>
      <p:sp>
        <p:nvSpPr>
          <p:cNvPr id="17" name="Line 33">
            <a:extLst>
              <a:ext uri="{FF2B5EF4-FFF2-40B4-BE49-F238E27FC236}">
                <a16:creationId xmlns:a16="http://schemas.microsoft.com/office/drawing/2014/main" id="{AEF3A7CA-A0D0-4D39-B58B-DF2B7A6523F8}"/>
              </a:ext>
            </a:extLst>
          </p:cNvPr>
          <p:cNvSpPr>
            <a:spLocks noChangeShapeType="1"/>
          </p:cNvSpPr>
          <p:nvPr/>
        </p:nvSpPr>
        <p:spPr bwMode="auto">
          <a:xfrm>
            <a:off x="7529588" y="1679574"/>
            <a:ext cx="0" cy="4389438"/>
          </a:xfrm>
          <a:prstGeom prst="line">
            <a:avLst/>
          </a:prstGeom>
          <a:noFill/>
          <a:ln w="38100">
            <a:solidFill>
              <a:srgbClr val="7993C3"/>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33">
            <a:extLst>
              <a:ext uri="{FF2B5EF4-FFF2-40B4-BE49-F238E27FC236}">
                <a16:creationId xmlns:a16="http://schemas.microsoft.com/office/drawing/2014/main" id="{ADC4464A-D928-4841-A1D1-B698811DB0FA}"/>
              </a:ext>
            </a:extLst>
          </p:cNvPr>
          <p:cNvSpPr>
            <a:spLocks noChangeShapeType="1"/>
          </p:cNvSpPr>
          <p:nvPr/>
        </p:nvSpPr>
        <p:spPr bwMode="auto">
          <a:xfrm>
            <a:off x="8915476" y="1679574"/>
            <a:ext cx="0" cy="4389438"/>
          </a:xfrm>
          <a:prstGeom prst="line">
            <a:avLst/>
          </a:prstGeom>
          <a:noFill/>
          <a:ln w="38100">
            <a:solidFill>
              <a:srgbClr val="7993C3"/>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TextBox 92">
            <a:extLst>
              <a:ext uri="{FF2B5EF4-FFF2-40B4-BE49-F238E27FC236}">
                <a16:creationId xmlns:a16="http://schemas.microsoft.com/office/drawing/2014/main" id="{FB1A4AD6-85C9-43AC-BE75-CFDD7B5B1729}"/>
              </a:ext>
            </a:extLst>
          </p:cNvPr>
          <p:cNvSpPr txBox="1"/>
          <p:nvPr/>
        </p:nvSpPr>
        <p:spPr>
          <a:xfrm>
            <a:off x="1816176" y="2289174"/>
            <a:ext cx="1343025" cy="4030663"/>
          </a:xfrm>
          <a:prstGeom prst="rect">
            <a:avLst/>
          </a:prstGeom>
          <a:noFill/>
        </p:spPr>
        <p:txBody>
          <a:bodyPr>
            <a:spAutoFit/>
          </a:bodyPr>
          <a:lstStyle/>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理解业务背景：</a:t>
            </a:r>
            <a:endParaRPr lang="en-US" altLang="zh-CN" sz="1200" b="1" dirty="0">
              <a:solidFill>
                <a:prstClr val="black"/>
              </a:solidFill>
              <a:latin typeface="Arial" charset="0"/>
              <a:cs typeface="Arial" charset="0"/>
            </a:endParaRPr>
          </a:p>
          <a:p>
            <a:pPr eaLnBrk="1" hangingPunct="1">
              <a:spcBef>
                <a:spcPts val="600"/>
              </a:spcBef>
              <a:defRPr/>
            </a:pPr>
            <a:r>
              <a:rPr lang="zh-CN" altLang="en-US" sz="1200" dirty="0">
                <a:solidFill>
                  <a:prstClr val="black"/>
                </a:solidFill>
                <a:latin typeface="Arial" charset="0"/>
                <a:cs typeface="Arial" charset="0"/>
              </a:rPr>
              <a:t>数据分析的本质是服务于业务需求，如果没有业务理解，缺乏业务指导，会导致分析无法落地。</a:t>
            </a:r>
            <a:endParaRPr lang="en-US" altLang="zh-CN" sz="1200" dirty="0">
              <a:solidFill>
                <a:prstClr val="black"/>
              </a:solidFill>
              <a:latin typeface="Arial" charset="0"/>
              <a:cs typeface="Arial" charset="0"/>
            </a:endParaRPr>
          </a:p>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评估业务需求：</a:t>
            </a:r>
            <a:endParaRPr lang="en-US" altLang="zh-CN" sz="1200" b="1" dirty="0">
              <a:solidFill>
                <a:prstClr val="black"/>
              </a:solidFill>
              <a:latin typeface="Arial" charset="0"/>
              <a:cs typeface="Arial" charset="0"/>
            </a:endParaRPr>
          </a:p>
          <a:p>
            <a:pPr eaLnBrk="1" hangingPunct="1">
              <a:spcBef>
                <a:spcPts val="600"/>
              </a:spcBef>
              <a:defRPr/>
            </a:pPr>
            <a:r>
              <a:rPr lang="zh-CN" altLang="en-US" sz="1200" dirty="0">
                <a:solidFill>
                  <a:prstClr val="black"/>
                </a:solidFill>
                <a:latin typeface="Arial" charset="0"/>
                <a:cs typeface="Arial" charset="0"/>
              </a:rPr>
              <a:t>判断分析需求是否可以转换为数据分析项目，某些需求是不能有效转换为数据分析项目的，比如不符合商业逻辑、数据不足、数据质量极差等。</a:t>
            </a:r>
            <a:endParaRPr lang="en-US" altLang="zh-CN" sz="1200" dirty="0">
              <a:solidFill>
                <a:prstClr val="black"/>
              </a:solidFill>
              <a:latin typeface="Arial" charset="0"/>
              <a:cs typeface="Arial" charset="0"/>
            </a:endParaRPr>
          </a:p>
          <a:p>
            <a:pPr eaLnBrk="1" hangingPunct="1">
              <a:spcBef>
                <a:spcPts val="1200"/>
              </a:spcBef>
              <a:defRPr/>
            </a:pPr>
            <a:endParaRPr lang="zh-CN" altLang="en-US" sz="1200" dirty="0">
              <a:solidFill>
                <a:prstClr val="black"/>
              </a:solidFill>
              <a:latin typeface="Arial" charset="0"/>
              <a:cs typeface="Arial" charset="0"/>
            </a:endParaRPr>
          </a:p>
        </p:txBody>
      </p:sp>
      <p:sp>
        <p:nvSpPr>
          <p:cNvPr id="20" name="AutoShape 59">
            <a:extLst>
              <a:ext uri="{FF2B5EF4-FFF2-40B4-BE49-F238E27FC236}">
                <a16:creationId xmlns:a16="http://schemas.microsoft.com/office/drawing/2014/main" id="{4095E992-E747-4BCB-8503-6A296339F3DB}"/>
              </a:ext>
            </a:extLst>
          </p:cNvPr>
          <p:cNvSpPr>
            <a:spLocks noChangeArrowheads="1"/>
          </p:cNvSpPr>
          <p:nvPr/>
        </p:nvSpPr>
        <p:spPr bwMode="auto">
          <a:xfrm>
            <a:off x="3268738" y="1663699"/>
            <a:ext cx="1187450"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a:latin typeface="华文楷体" panose="02010600040101010101" pitchFamily="2" charset="-122"/>
                <a:cs typeface="HY헤드라인M"/>
              </a:rPr>
              <a:t>数据收集</a:t>
            </a:r>
            <a:endParaRPr lang="en-US" altLang="zh-CN" sz="1400">
              <a:latin typeface="华文楷体" panose="02010600040101010101" pitchFamily="2" charset="-122"/>
              <a:cs typeface="HY헤드라인M"/>
            </a:endParaRPr>
          </a:p>
          <a:p>
            <a:pPr algn="ctr" eaLnBrk="1" hangingPunct="1"/>
            <a:r>
              <a:rPr lang="zh-CN" altLang="en-US" sz="1400">
                <a:latin typeface="华文楷体" panose="02010600040101010101" pitchFamily="2" charset="-122"/>
                <a:cs typeface="HY헤드라인M"/>
              </a:rPr>
              <a:t>数据清洗</a:t>
            </a:r>
            <a:endParaRPr lang="zh-CN" altLang="zh-CN" sz="1400">
              <a:latin typeface="华文楷体" panose="02010600040101010101" pitchFamily="2" charset="-122"/>
              <a:cs typeface="HY헤드라인M"/>
            </a:endParaRPr>
          </a:p>
        </p:txBody>
      </p:sp>
      <p:sp>
        <p:nvSpPr>
          <p:cNvPr id="21" name="TextBox 94">
            <a:extLst>
              <a:ext uri="{FF2B5EF4-FFF2-40B4-BE49-F238E27FC236}">
                <a16:creationId xmlns:a16="http://schemas.microsoft.com/office/drawing/2014/main" id="{E2E1230A-20E8-4F79-B6C9-8F50587682BF}"/>
              </a:ext>
            </a:extLst>
          </p:cNvPr>
          <p:cNvSpPr txBox="1"/>
          <p:nvPr/>
        </p:nvSpPr>
        <p:spPr>
          <a:xfrm>
            <a:off x="3165551" y="2274887"/>
            <a:ext cx="1466850" cy="3016250"/>
          </a:xfrm>
          <a:prstGeom prst="rect">
            <a:avLst/>
          </a:prstGeom>
          <a:noFill/>
        </p:spPr>
        <p:txBody>
          <a:bodyPr>
            <a:spAutoFit/>
          </a:bodyPr>
          <a:lstStyle/>
          <a:p>
            <a:pPr marL="171450" indent="-171450" eaLnBrk="1" hangingPunct="1">
              <a:buFont typeface="Arial" panose="020B0604020202020204" pitchFamily="34" charset="0"/>
              <a:buChar char="•"/>
              <a:defRPr/>
            </a:pPr>
            <a:r>
              <a:rPr lang="zh-CN" altLang="en-US" sz="1200" b="1" dirty="0">
                <a:solidFill>
                  <a:prstClr val="black"/>
                </a:solidFill>
                <a:latin typeface="Arial" charset="0"/>
                <a:cs typeface="Arial" charset="0"/>
              </a:rPr>
              <a:t>数据收集：</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抽取的数据必须能够正确反映业务需求，否则分析结论会对业务将造成误导。</a:t>
            </a:r>
            <a:endParaRPr lang="en-US" altLang="zh-CN" sz="1200" dirty="0">
              <a:solidFill>
                <a:prstClr val="black"/>
              </a:solidFill>
              <a:latin typeface="Arial" charset="0"/>
              <a:cs typeface="Arial" charset="0"/>
            </a:endParaRPr>
          </a:p>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数据清洗：</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原始数据中存在数据缺失和坏数据，如果不处理会导致模型失效，因此对数据通过过滤“去噪”从而提取出有效数据</a:t>
            </a:r>
            <a:endParaRPr lang="en-US" altLang="zh-CN" sz="1200" dirty="0">
              <a:solidFill>
                <a:prstClr val="black"/>
              </a:solidFill>
              <a:latin typeface="Arial" charset="0"/>
              <a:cs typeface="Arial" charset="0"/>
            </a:endParaRPr>
          </a:p>
          <a:p>
            <a:pPr eaLnBrk="1" hangingPunct="1">
              <a:defRPr/>
            </a:pPr>
            <a:endParaRPr lang="zh-CN" altLang="en-US" sz="1200" dirty="0">
              <a:solidFill>
                <a:prstClr val="black"/>
              </a:solidFill>
              <a:latin typeface="Arial" charset="0"/>
              <a:cs typeface="Arial" charset="0"/>
            </a:endParaRPr>
          </a:p>
        </p:txBody>
      </p:sp>
      <p:sp>
        <p:nvSpPr>
          <p:cNvPr id="22" name="AutoShape 59">
            <a:extLst>
              <a:ext uri="{FF2B5EF4-FFF2-40B4-BE49-F238E27FC236}">
                <a16:creationId xmlns:a16="http://schemas.microsoft.com/office/drawing/2014/main" id="{6B741695-1256-4F30-AE5E-94EDB187081B}"/>
              </a:ext>
            </a:extLst>
          </p:cNvPr>
          <p:cNvSpPr>
            <a:spLocks noChangeArrowheads="1"/>
          </p:cNvSpPr>
          <p:nvPr/>
        </p:nvSpPr>
        <p:spPr bwMode="auto">
          <a:xfrm>
            <a:off x="4800676" y="1663699"/>
            <a:ext cx="1185862"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a:latin typeface="华文楷体" panose="02010600040101010101" pitchFamily="2" charset="-122"/>
                <a:cs typeface="HY헤드라인M"/>
              </a:rPr>
              <a:t>数据探索</a:t>
            </a:r>
            <a:endParaRPr lang="en-US" altLang="zh-CN" sz="1400">
              <a:latin typeface="华文楷体" panose="02010600040101010101" pitchFamily="2" charset="-122"/>
              <a:cs typeface="HY헤드라인M"/>
            </a:endParaRPr>
          </a:p>
          <a:p>
            <a:pPr algn="ctr" eaLnBrk="1" hangingPunct="1"/>
            <a:r>
              <a:rPr lang="zh-CN" altLang="en-US" sz="1400">
                <a:latin typeface="华文楷体" panose="02010600040101010101" pitchFamily="2" charset="-122"/>
                <a:cs typeface="HY헤드라인M"/>
              </a:rPr>
              <a:t>数据转换</a:t>
            </a:r>
            <a:endParaRPr lang="zh-CN" altLang="zh-CN" sz="1400">
              <a:latin typeface="华文楷体" panose="02010600040101010101" pitchFamily="2" charset="-122"/>
              <a:cs typeface="HY헤드라인M"/>
            </a:endParaRPr>
          </a:p>
        </p:txBody>
      </p:sp>
      <p:sp>
        <p:nvSpPr>
          <p:cNvPr id="23" name="AutoShape 59">
            <a:extLst>
              <a:ext uri="{FF2B5EF4-FFF2-40B4-BE49-F238E27FC236}">
                <a16:creationId xmlns:a16="http://schemas.microsoft.com/office/drawing/2014/main" id="{BC129D40-4E5B-49D5-964F-BFB3A4CC1F2D}"/>
              </a:ext>
            </a:extLst>
          </p:cNvPr>
          <p:cNvSpPr>
            <a:spLocks noChangeArrowheads="1"/>
          </p:cNvSpPr>
          <p:nvPr/>
        </p:nvSpPr>
        <p:spPr bwMode="auto">
          <a:xfrm>
            <a:off x="6172276" y="1663699"/>
            <a:ext cx="1185862"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dirty="0">
                <a:latin typeface="华文楷体" panose="02010600040101010101" pitchFamily="2" charset="-122"/>
                <a:cs typeface="HY헤드라인M"/>
              </a:rPr>
              <a:t>选择方法、工具，建立模型</a:t>
            </a:r>
            <a:endParaRPr lang="zh-CN" altLang="zh-CN" sz="1400" dirty="0">
              <a:latin typeface="华文楷体" panose="02010600040101010101" pitchFamily="2" charset="-122"/>
              <a:cs typeface="HY헤드라인M"/>
            </a:endParaRPr>
          </a:p>
        </p:txBody>
      </p:sp>
      <p:sp>
        <p:nvSpPr>
          <p:cNvPr id="24" name="AutoShape 59">
            <a:extLst>
              <a:ext uri="{FF2B5EF4-FFF2-40B4-BE49-F238E27FC236}">
                <a16:creationId xmlns:a16="http://schemas.microsoft.com/office/drawing/2014/main" id="{F0BD04D5-4079-49A7-B59C-84484D5B1123}"/>
              </a:ext>
            </a:extLst>
          </p:cNvPr>
          <p:cNvSpPr>
            <a:spLocks noChangeArrowheads="1"/>
          </p:cNvSpPr>
          <p:nvPr/>
        </p:nvSpPr>
        <p:spPr bwMode="auto">
          <a:xfrm>
            <a:off x="7623251" y="1663699"/>
            <a:ext cx="1187450"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dirty="0">
                <a:latin typeface="华文楷体" panose="02010600040101010101" pitchFamily="2" charset="-122"/>
                <a:cs typeface="HY헤드라인M"/>
              </a:rPr>
              <a:t>建模过程评估</a:t>
            </a:r>
            <a:endParaRPr lang="en-US" altLang="zh-CN" sz="1400" dirty="0">
              <a:latin typeface="华文楷体" panose="02010600040101010101" pitchFamily="2" charset="-122"/>
              <a:cs typeface="HY헤드라인M"/>
            </a:endParaRPr>
          </a:p>
          <a:p>
            <a:pPr algn="ctr" eaLnBrk="1" hangingPunct="1"/>
            <a:r>
              <a:rPr lang="zh-CN" altLang="en-US" sz="1400" dirty="0">
                <a:latin typeface="华文楷体" panose="02010600040101010101" pitchFamily="2" charset="-122"/>
                <a:cs typeface="HY헤드라인M"/>
              </a:rPr>
              <a:t>模型结果评估</a:t>
            </a:r>
            <a:endParaRPr lang="zh-CN" altLang="zh-CN" sz="1400" dirty="0">
              <a:latin typeface="华文楷体" panose="02010600040101010101" pitchFamily="2" charset="-122"/>
              <a:cs typeface="HY헤드라인M"/>
            </a:endParaRPr>
          </a:p>
        </p:txBody>
      </p:sp>
      <p:sp>
        <p:nvSpPr>
          <p:cNvPr id="25" name="AutoShape 59">
            <a:extLst>
              <a:ext uri="{FF2B5EF4-FFF2-40B4-BE49-F238E27FC236}">
                <a16:creationId xmlns:a16="http://schemas.microsoft.com/office/drawing/2014/main" id="{E939E534-F736-4FCD-8065-09CFFC19A7AE}"/>
              </a:ext>
            </a:extLst>
          </p:cNvPr>
          <p:cNvSpPr>
            <a:spLocks noChangeArrowheads="1"/>
          </p:cNvSpPr>
          <p:nvPr/>
        </p:nvSpPr>
        <p:spPr bwMode="auto">
          <a:xfrm>
            <a:off x="8985326" y="1663699"/>
            <a:ext cx="1185862" cy="457200"/>
          </a:xfrm>
          <a:prstGeom prst="roundRect">
            <a:avLst>
              <a:gd name="adj" fmla="val 11111"/>
            </a:avLst>
          </a:prstGeom>
          <a:solidFill>
            <a:srgbClr val="FFFFFF"/>
          </a:solidFill>
          <a:ln w="9525">
            <a:solidFill>
              <a:srgbClr val="7993C3"/>
            </a:solidFill>
            <a:round/>
            <a:headEnd/>
            <a:tailEnd/>
          </a:ln>
          <a:effec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400" dirty="0">
                <a:latin typeface="华文楷体" panose="02010600040101010101" pitchFamily="2" charset="-122"/>
                <a:cs typeface="HY헤드라인M"/>
              </a:rPr>
              <a:t>分析结果应用</a:t>
            </a:r>
            <a:endParaRPr lang="en-US" altLang="zh-CN" sz="1400" dirty="0">
              <a:latin typeface="华文楷体" panose="02010600040101010101" pitchFamily="2" charset="-122"/>
              <a:cs typeface="HY헤드라인M"/>
            </a:endParaRPr>
          </a:p>
          <a:p>
            <a:pPr algn="ctr" eaLnBrk="1" hangingPunct="1"/>
            <a:r>
              <a:rPr lang="zh-CN" altLang="en-US" sz="1400" dirty="0">
                <a:latin typeface="华文楷体" panose="02010600040101010101" pitchFamily="2" charset="-122"/>
                <a:cs typeface="HY헤드라인M"/>
              </a:rPr>
              <a:t>分析模型改进</a:t>
            </a:r>
            <a:endParaRPr lang="zh-CN" altLang="zh-CN" sz="1400" dirty="0">
              <a:latin typeface="华文楷体" panose="02010600040101010101" pitchFamily="2" charset="-122"/>
              <a:cs typeface="HY헤드라인M"/>
            </a:endParaRPr>
          </a:p>
        </p:txBody>
      </p:sp>
      <p:sp>
        <p:nvSpPr>
          <p:cNvPr id="26" name="TextBox 99">
            <a:extLst>
              <a:ext uri="{FF2B5EF4-FFF2-40B4-BE49-F238E27FC236}">
                <a16:creationId xmlns:a16="http://schemas.microsoft.com/office/drawing/2014/main" id="{78CA253F-4633-45D4-9422-7F264F395988}"/>
              </a:ext>
            </a:extLst>
          </p:cNvPr>
          <p:cNvSpPr txBox="1"/>
          <p:nvPr/>
        </p:nvSpPr>
        <p:spPr>
          <a:xfrm>
            <a:off x="4653958" y="2290093"/>
            <a:ext cx="1436687" cy="2092325"/>
          </a:xfrm>
          <a:prstGeom prst="rect">
            <a:avLst/>
          </a:prstGeom>
          <a:noFill/>
        </p:spPr>
        <p:txBody>
          <a:bodyPr>
            <a:spAutoFit/>
          </a:bodyPr>
          <a:lstStyle/>
          <a:p>
            <a:pPr marL="171450" indent="-171450" eaLnBrk="1" hangingPunct="1">
              <a:buFont typeface="Arial" panose="020B0604020202020204" pitchFamily="34" charset="0"/>
              <a:buChar char="•"/>
              <a:defRPr/>
            </a:pPr>
            <a:r>
              <a:rPr lang="zh-CN" altLang="en-US" sz="1200" b="1" dirty="0">
                <a:solidFill>
                  <a:prstClr val="black"/>
                </a:solidFill>
                <a:latin typeface="Arial" charset="0"/>
                <a:cs typeface="Arial" charset="0"/>
              </a:rPr>
              <a:t>探索数据：</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运用统计方法对数据进行探索，发现数据内部规律。</a:t>
            </a:r>
            <a:endParaRPr lang="en-US" altLang="zh-CN" sz="1200" dirty="0">
              <a:solidFill>
                <a:prstClr val="black"/>
              </a:solidFill>
              <a:latin typeface="Arial" charset="0"/>
              <a:cs typeface="Arial" charset="0"/>
            </a:endParaRPr>
          </a:p>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数据转换：</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为了达到模型的输入数据要求，需要对数据进行转换，包括生成衍生变量、一致化、标准化等。</a:t>
            </a:r>
          </a:p>
        </p:txBody>
      </p:sp>
      <p:sp>
        <p:nvSpPr>
          <p:cNvPr id="27" name="TextBox 100">
            <a:extLst>
              <a:ext uri="{FF2B5EF4-FFF2-40B4-BE49-F238E27FC236}">
                <a16:creationId xmlns:a16="http://schemas.microsoft.com/office/drawing/2014/main" id="{82083BEA-B2CA-4814-8B66-0B7EE9B4F3BF}"/>
              </a:ext>
            </a:extLst>
          </p:cNvPr>
          <p:cNvSpPr txBox="1"/>
          <p:nvPr/>
        </p:nvSpPr>
        <p:spPr>
          <a:xfrm>
            <a:off x="6118301" y="2274887"/>
            <a:ext cx="1411287" cy="2308225"/>
          </a:xfrm>
          <a:prstGeom prst="rect">
            <a:avLst/>
          </a:prstGeom>
          <a:noFill/>
        </p:spPr>
        <p:txBody>
          <a:bodyPr>
            <a:spAutoFit/>
          </a:bodyPr>
          <a:lstStyle/>
          <a:p>
            <a:pPr marL="171450" indent="-171450" eaLnBrk="1" hangingPunct="1">
              <a:buFont typeface="Arial" panose="020B0604020202020204" pitchFamily="34" charset="0"/>
              <a:buChar char="•"/>
              <a:defRPr/>
            </a:pPr>
            <a:r>
              <a:rPr lang="zh-CN" altLang="en-US" sz="1200" b="1" dirty="0">
                <a:solidFill>
                  <a:prstClr val="black"/>
                </a:solidFill>
                <a:latin typeface="Arial" charset="0"/>
                <a:cs typeface="Arial" charset="0"/>
              </a:rPr>
              <a:t>建立模型：</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综合考虑业务需求精度、数据情况、花费成本等因素，选择最合适的模型。</a:t>
            </a:r>
            <a:endParaRPr lang="en-US" altLang="zh-CN" sz="1200"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在实践中对于一个分析目的，往往运用多个模型，然后通过后续的模型评估，进行优化、调整，以寻求最合适的模型。</a:t>
            </a:r>
          </a:p>
        </p:txBody>
      </p:sp>
      <p:sp>
        <p:nvSpPr>
          <p:cNvPr id="28" name="TextBox 101">
            <a:extLst>
              <a:ext uri="{FF2B5EF4-FFF2-40B4-BE49-F238E27FC236}">
                <a16:creationId xmlns:a16="http://schemas.microsoft.com/office/drawing/2014/main" id="{EF08B619-CB7D-4CF5-B722-BFFA92081E8A}"/>
              </a:ext>
            </a:extLst>
          </p:cNvPr>
          <p:cNvSpPr txBox="1"/>
          <p:nvPr/>
        </p:nvSpPr>
        <p:spPr>
          <a:xfrm>
            <a:off x="7574038" y="2289174"/>
            <a:ext cx="1341438" cy="2462213"/>
          </a:xfrm>
          <a:prstGeom prst="rect">
            <a:avLst/>
          </a:prstGeom>
          <a:noFill/>
        </p:spPr>
        <p:txBody>
          <a:bodyPr>
            <a:spAutoFit/>
          </a:bodyPr>
          <a:lstStyle/>
          <a:p>
            <a:pPr marL="171450" indent="-171450" eaLnBrk="1" hangingPunct="1">
              <a:buFont typeface="Arial" panose="020B0604020202020204" pitchFamily="34" charset="0"/>
              <a:buChar char="•"/>
              <a:defRPr/>
            </a:pPr>
            <a:r>
              <a:rPr lang="zh-CN" altLang="en-US" sz="1200" b="1" dirty="0">
                <a:solidFill>
                  <a:prstClr val="black"/>
                </a:solidFill>
                <a:latin typeface="Arial" charset="0"/>
                <a:cs typeface="Arial" charset="0"/>
              </a:rPr>
              <a:t>建模过程评估：</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对模型的精度、准确性、效率和通用性进行评估。，</a:t>
            </a:r>
            <a:endParaRPr lang="en-US" altLang="zh-CN" sz="1200" dirty="0">
              <a:solidFill>
                <a:prstClr val="black"/>
              </a:solidFill>
              <a:latin typeface="Arial" charset="0"/>
              <a:cs typeface="Arial" charset="0"/>
            </a:endParaRPr>
          </a:p>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模型结果评估：</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评估是否有遗漏的业务，模型结果是否回答了当初的业务问题，需要结合业务专家进行评估。</a:t>
            </a:r>
          </a:p>
        </p:txBody>
      </p:sp>
      <p:sp>
        <p:nvSpPr>
          <p:cNvPr id="29" name="TextBox 102">
            <a:extLst>
              <a:ext uri="{FF2B5EF4-FFF2-40B4-BE49-F238E27FC236}">
                <a16:creationId xmlns:a16="http://schemas.microsoft.com/office/drawing/2014/main" id="{3225F505-1A94-4F9E-B2CC-6AFDD7E84E97}"/>
              </a:ext>
            </a:extLst>
          </p:cNvPr>
          <p:cNvSpPr txBox="1"/>
          <p:nvPr/>
        </p:nvSpPr>
        <p:spPr>
          <a:xfrm>
            <a:off x="8939288" y="2289174"/>
            <a:ext cx="1231900" cy="3200400"/>
          </a:xfrm>
          <a:prstGeom prst="rect">
            <a:avLst/>
          </a:prstGeom>
          <a:noFill/>
        </p:spPr>
        <p:txBody>
          <a:bodyPr>
            <a:spAutoFit/>
          </a:bodyPr>
          <a:lstStyle/>
          <a:p>
            <a:pPr marL="171450" indent="-171450" eaLnBrk="1" hangingPunct="1">
              <a:buFont typeface="Arial" panose="020B0604020202020204" pitchFamily="34" charset="0"/>
              <a:buChar char="•"/>
              <a:defRPr/>
            </a:pPr>
            <a:r>
              <a:rPr lang="zh-CN" altLang="en-US" sz="1200" b="1" dirty="0">
                <a:solidFill>
                  <a:prstClr val="black"/>
                </a:solidFill>
                <a:latin typeface="Arial" charset="0"/>
                <a:cs typeface="Arial" charset="0"/>
              </a:rPr>
              <a:t>结果应用：</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将模型应用于业务实践，才能实现数据分析的真正价值：产生商业价值和解决业务问题。</a:t>
            </a:r>
            <a:endParaRPr lang="en-US" altLang="zh-CN" sz="1200" dirty="0">
              <a:solidFill>
                <a:prstClr val="black"/>
              </a:solidFill>
              <a:latin typeface="Arial" charset="0"/>
              <a:cs typeface="Arial" charset="0"/>
            </a:endParaRPr>
          </a:p>
          <a:p>
            <a:pPr marL="171450" indent="-171450" eaLnBrk="1" hangingPunct="1">
              <a:spcBef>
                <a:spcPts val="1200"/>
              </a:spcBef>
              <a:buFont typeface="Arial" panose="020B0604020202020204" pitchFamily="34" charset="0"/>
              <a:buChar char="•"/>
              <a:defRPr/>
            </a:pPr>
            <a:r>
              <a:rPr lang="zh-CN" altLang="en-US" sz="1200" b="1" dirty="0">
                <a:solidFill>
                  <a:prstClr val="black"/>
                </a:solidFill>
                <a:latin typeface="Arial" charset="0"/>
                <a:cs typeface="Arial" charset="0"/>
              </a:rPr>
              <a:t>模型改进：</a:t>
            </a:r>
            <a:endParaRPr lang="en-US" altLang="zh-CN" sz="1200" b="1" dirty="0">
              <a:solidFill>
                <a:prstClr val="black"/>
              </a:solidFill>
              <a:latin typeface="Arial" charset="0"/>
              <a:cs typeface="Arial" charset="0"/>
            </a:endParaRPr>
          </a:p>
          <a:p>
            <a:pPr eaLnBrk="1" hangingPunct="1">
              <a:defRPr/>
            </a:pPr>
            <a:r>
              <a:rPr lang="zh-CN" altLang="en-US" sz="1200" dirty="0">
                <a:solidFill>
                  <a:prstClr val="black"/>
                </a:solidFill>
                <a:latin typeface="Arial" charset="0"/>
                <a:cs typeface="Arial" charset="0"/>
              </a:rPr>
              <a:t>对模型应用效果的及时跟踪和反馈，以便后期的模型调整和优化。</a:t>
            </a:r>
            <a:endParaRPr lang="en-US" altLang="zh-CN" sz="1200" dirty="0">
              <a:solidFill>
                <a:prstClr val="black"/>
              </a:solidFill>
              <a:latin typeface="Arial" charset="0"/>
              <a:cs typeface="Arial" charset="0"/>
            </a:endParaRPr>
          </a:p>
          <a:p>
            <a:pPr eaLnBrk="1" hangingPunct="1">
              <a:defRPr/>
            </a:pPr>
            <a:r>
              <a:rPr lang="en-US" altLang="zh-CN" sz="1200" dirty="0">
                <a:solidFill>
                  <a:prstClr val="black"/>
                </a:solidFill>
                <a:latin typeface="Arial" charset="0"/>
                <a:cs typeface="Arial" charset="0"/>
              </a:rPr>
              <a:t>     </a:t>
            </a:r>
          </a:p>
          <a:p>
            <a:pPr eaLnBrk="1" hangingPunct="1">
              <a:defRPr/>
            </a:pPr>
            <a:endParaRPr lang="zh-CN" altLang="en-US" sz="1200" dirty="0">
              <a:solidFill>
                <a:prstClr val="black"/>
              </a:solidFill>
              <a:latin typeface="Arial" charset="0"/>
              <a:cs typeface="Arial" charset="0"/>
            </a:endParaRPr>
          </a:p>
        </p:txBody>
      </p:sp>
    </p:spTree>
    <p:extLst>
      <p:ext uri="{BB962C8B-B14F-4D97-AF65-F5344CB8AC3E}">
        <p14:creationId xmlns:p14="http://schemas.microsoft.com/office/powerpoint/2010/main" val="259824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299097-A6B8-48C1-BF04-9979ABEE014F}"/>
              </a:ext>
            </a:extLst>
          </p:cNvPr>
          <p:cNvSpPr>
            <a:spLocks noGrp="1"/>
          </p:cNvSpPr>
          <p:nvPr>
            <p:ph type="title"/>
          </p:nvPr>
        </p:nvSpPr>
        <p:spPr/>
        <p:txBody>
          <a:bodyPr/>
          <a:lstStyle/>
          <a:p>
            <a:r>
              <a:rPr lang="en-US" altLang="zh-CN" dirty="0"/>
              <a:t>The workflow of Crisp-DM(continued)</a:t>
            </a:r>
            <a:endParaRPr lang="zh-CN" altLang="en-US" dirty="0"/>
          </a:p>
        </p:txBody>
      </p:sp>
      <p:sp>
        <p:nvSpPr>
          <p:cNvPr id="3" name="灯片编号占位符 2">
            <a:extLst>
              <a:ext uri="{FF2B5EF4-FFF2-40B4-BE49-F238E27FC236}">
                <a16:creationId xmlns:a16="http://schemas.microsoft.com/office/drawing/2014/main" id="{9E5AACDC-388A-46F9-8083-104101E781FF}"/>
              </a:ext>
            </a:extLst>
          </p:cNvPr>
          <p:cNvSpPr>
            <a:spLocks noGrp="1"/>
          </p:cNvSpPr>
          <p:nvPr>
            <p:ph type="sldNum" sz="quarter" idx="12"/>
          </p:nvPr>
        </p:nvSpPr>
        <p:spPr/>
        <p:txBody>
          <a:bodyPr/>
          <a:lstStyle/>
          <a:p>
            <a:fld id="{E9982F2F-007C-48EF-ACAA-A879DE0C084A}" type="slidenum">
              <a:rPr lang="zh-CN" altLang="en-US" smtClean="0"/>
              <a:pPr/>
              <a:t>5</a:t>
            </a:fld>
            <a:endParaRPr lang="zh-CN" altLang="en-US" dirty="0"/>
          </a:p>
        </p:txBody>
      </p:sp>
      <p:sp>
        <p:nvSpPr>
          <p:cNvPr id="4" name="矩形 157">
            <a:extLst>
              <a:ext uri="{FF2B5EF4-FFF2-40B4-BE49-F238E27FC236}">
                <a16:creationId xmlns:a16="http://schemas.microsoft.com/office/drawing/2014/main" id="{C8569088-06CC-455B-9352-7A1022F429DC}"/>
              </a:ext>
            </a:extLst>
          </p:cNvPr>
          <p:cNvSpPr/>
          <p:nvPr>
            <p:custDataLst>
              <p:tags r:id="rId1"/>
            </p:custDataLst>
          </p:nvPr>
        </p:nvSpPr>
        <p:spPr>
          <a:xfrm>
            <a:off x="2132098" y="1078616"/>
            <a:ext cx="9369004" cy="5095875"/>
          </a:xfrm>
          <a:prstGeom prst="roundRect">
            <a:avLst>
              <a:gd name="adj" fmla="val 388"/>
            </a:avLst>
          </a:prstGeom>
          <a:solidFill>
            <a:schemeClr val="bg1">
              <a:lumMod val="95000"/>
            </a:schemeClr>
          </a:solid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nvGrpSpPr>
          <p:cNvPr id="5" name="组合 21">
            <a:extLst>
              <a:ext uri="{FF2B5EF4-FFF2-40B4-BE49-F238E27FC236}">
                <a16:creationId xmlns:a16="http://schemas.microsoft.com/office/drawing/2014/main" id="{909ED200-2467-4977-8260-BFCBBED9767E}"/>
              </a:ext>
            </a:extLst>
          </p:cNvPr>
          <p:cNvGrpSpPr>
            <a:grpSpLocks/>
          </p:cNvGrpSpPr>
          <p:nvPr>
            <p:custDataLst>
              <p:tags r:id="rId2"/>
            </p:custDataLst>
          </p:nvPr>
        </p:nvGrpSpPr>
        <p:grpSpPr bwMode="auto">
          <a:xfrm>
            <a:off x="2222585" y="753178"/>
            <a:ext cx="9195392" cy="347663"/>
            <a:chOff x="1850752" y="4039737"/>
            <a:chExt cx="8894612" cy="655093"/>
          </a:xfrm>
        </p:grpSpPr>
        <p:sp>
          <p:nvSpPr>
            <p:cNvPr id="6" name="AutoShape 4">
              <a:extLst>
                <a:ext uri="{FF2B5EF4-FFF2-40B4-BE49-F238E27FC236}">
                  <a16:creationId xmlns:a16="http://schemas.microsoft.com/office/drawing/2014/main" id="{A4FEABDE-CA8F-487B-AD06-271508447626}"/>
                </a:ext>
              </a:extLst>
            </p:cNvPr>
            <p:cNvSpPr>
              <a:spLocks noChangeArrowheads="1"/>
            </p:cNvSpPr>
            <p:nvPr/>
          </p:nvSpPr>
          <p:spPr bwMode="gray">
            <a:xfrm>
              <a:off x="8487688" y="4055706"/>
              <a:ext cx="2257676" cy="630739"/>
            </a:xfrm>
            <a:prstGeom prst="rect">
              <a:avLst/>
            </a:prstGeom>
            <a:solidFill>
              <a:schemeClr val="accent1"/>
            </a:solidFill>
            <a:ln w="28575" algn="ctr">
              <a:solidFill>
                <a:srgbClr val="F8F8F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a:solidFill>
                  <a:srgbClr val="000000"/>
                </a:solidFill>
                <a:cs typeface="Arial" panose="020B0604020202020204" pitchFamily="34" charset="0"/>
              </a:endParaRPr>
            </a:p>
          </p:txBody>
        </p:sp>
        <p:sp>
          <p:nvSpPr>
            <p:cNvPr id="7" name="AutoShape 5">
              <a:extLst>
                <a:ext uri="{FF2B5EF4-FFF2-40B4-BE49-F238E27FC236}">
                  <a16:creationId xmlns:a16="http://schemas.microsoft.com/office/drawing/2014/main" id="{8713F27F-B300-40CF-9A38-A91BEFA4CB38}"/>
                </a:ext>
              </a:extLst>
            </p:cNvPr>
            <p:cNvSpPr>
              <a:spLocks noChangeArrowheads="1"/>
            </p:cNvSpPr>
            <p:nvPr/>
          </p:nvSpPr>
          <p:spPr bwMode="gray">
            <a:xfrm>
              <a:off x="6469385" y="4055706"/>
              <a:ext cx="2669014" cy="627748"/>
            </a:xfrm>
            <a:prstGeom prst="homePlate">
              <a:avLst>
                <a:gd name="adj" fmla="val 42301"/>
              </a:avLst>
            </a:prstGeom>
            <a:solidFill>
              <a:schemeClr val="accent1"/>
            </a:solidFill>
            <a:ln w="28575" algn="ctr">
              <a:solidFill>
                <a:srgbClr val="F8F8F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a:solidFill>
                  <a:srgbClr val="000000"/>
                </a:solidFill>
                <a:cs typeface="Arial" panose="020B0604020202020204" pitchFamily="34" charset="0"/>
              </a:endParaRPr>
            </a:p>
          </p:txBody>
        </p:sp>
        <p:sp>
          <p:nvSpPr>
            <p:cNvPr id="8" name="AutoShape 4">
              <a:extLst>
                <a:ext uri="{FF2B5EF4-FFF2-40B4-BE49-F238E27FC236}">
                  <a16:creationId xmlns:a16="http://schemas.microsoft.com/office/drawing/2014/main" id="{0EEFFD09-D863-4D19-8617-545EE1BA9D95}"/>
                </a:ext>
              </a:extLst>
            </p:cNvPr>
            <p:cNvSpPr>
              <a:spLocks noChangeArrowheads="1"/>
            </p:cNvSpPr>
            <p:nvPr/>
          </p:nvSpPr>
          <p:spPr bwMode="gray">
            <a:xfrm>
              <a:off x="4635577" y="4039737"/>
              <a:ext cx="2161898" cy="655093"/>
            </a:xfrm>
            <a:prstGeom prst="homePlate">
              <a:avLst>
                <a:gd name="adj" fmla="val 39006"/>
              </a:avLst>
            </a:prstGeom>
            <a:solidFill>
              <a:schemeClr val="accent1"/>
            </a:solidFill>
            <a:ln w="28575" algn="ctr">
              <a:solidFill>
                <a:srgbClr val="F8F8F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a:solidFill>
                  <a:srgbClr val="000000"/>
                </a:solidFill>
                <a:cs typeface="Arial" panose="020B0604020202020204" pitchFamily="34" charset="0"/>
              </a:endParaRPr>
            </a:p>
          </p:txBody>
        </p:sp>
        <p:sp>
          <p:nvSpPr>
            <p:cNvPr id="9" name="AutoShape 5">
              <a:extLst>
                <a:ext uri="{FF2B5EF4-FFF2-40B4-BE49-F238E27FC236}">
                  <a16:creationId xmlns:a16="http://schemas.microsoft.com/office/drawing/2014/main" id="{D73C520E-2D8F-432D-B460-B09230D6130B}"/>
                </a:ext>
              </a:extLst>
            </p:cNvPr>
            <p:cNvSpPr>
              <a:spLocks noChangeArrowheads="1"/>
            </p:cNvSpPr>
            <p:nvPr/>
          </p:nvSpPr>
          <p:spPr bwMode="gray">
            <a:xfrm>
              <a:off x="3267678" y="4039737"/>
              <a:ext cx="1660009" cy="655093"/>
            </a:xfrm>
            <a:prstGeom prst="homePlate">
              <a:avLst>
                <a:gd name="adj" fmla="val 42292"/>
              </a:avLst>
            </a:prstGeom>
            <a:solidFill>
              <a:schemeClr val="accent1"/>
            </a:solidFill>
            <a:ln w="28575" algn="ctr">
              <a:solidFill>
                <a:srgbClr val="F8F8F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a:solidFill>
                  <a:srgbClr val="000000"/>
                </a:solidFill>
                <a:cs typeface="Arial" panose="020B0604020202020204" pitchFamily="34" charset="0"/>
              </a:endParaRPr>
            </a:p>
          </p:txBody>
        </p:sp>
        <p:sp>
          <p:nvSpPr>
            <p:cNvPr id="10" name="AutoShape 6">
              <a:extLst>
                <a:ext uri="{FF2B5EF4-FFF2-40B4-BE49-F238E27FC236}">
                  <a16:creationId xmlns:a16="http://schemas.microsoft.com/office/drawing/2014/main" id="{C23296EC-04B8-47AD-8620-5BCED94ADEBD}"/>
                </a:ext>
              </a:extLst>
            </p:cNvPr>
            <p:cNvSpPr>
              <a:spLocks noChangeArrowheads="1"/>
            </p:cNvSpPr>
            <p:nvPr/>
          </p:nvSpPr>
          <p:spPr bwMode="gray">
            <a:xfrm>
              <a:off x="1850752" y="4039737"/>
              <a:ext cx="1668716" cy="655093"/>
            </a:xfrm>
            <a:prstGeom prst="homePlate">
              <a:avLst>
                <a:gd name="adj" fmla="val 42797"/>
              </a:avLst>
            </a:prstGeom>
            <a:solidFill>
              <a:schemeClr val="accent1"/>
            </a:solidFill>
            <a:ln w="28575" algn="ctr">
              <a:solidFill>
                <a:srgbClr val="F8F8F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a:solidFill>
                  <a:srgbClr val="000000"/>
                </a:solidFill>
                <a:cs typeface="Arial" panose="020B0604020202020204" pitchFamily="34" charset="0"/>
              </a:endParaRPr>
            </a:p>
          </p:txBody>
        </p:sp>
      </p:grpSp>
      <p:sp>
        <p:nvSpPr>
          <p:cNvPr id="11" name="TextBox 22">
            <a:extLst>
              <a:ext uri="{FF2B5EF4-FFF2-40B4-BE49-F238E27FC236}">
                <a16:creationId xmlns:a16="http://schemas.microsoft.com/office/drawing/2014/main" id="{14A3C9A2-411D-4357-BFB3-CA9E1E9AA352}"/>
              </a:ext>
            </a:extLst>
          </p:cNvPr>
          <p:cNvSpPr txBox="1">
            <a:spLocks noChangeArrowheads="1"/>
          </p:cNvSpPr>
          <p:nvPr>
            <p:custDataLst>
              <p:tags r:id="rId3"/>
            </p:custDataLst>
          </p:nvPr>
        </p:nvSpPr>
        <p:spPr bwMode="auto">
          <a:xfrm>
            <a:off x="2349585" y="743653"/>
            <a:ext cx="1354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000000"/>
                </a:solidFill>
                <a:cs typeface="Arial" panose="020B0604020202020204" pitchFamily="34" charset="0"/>
              </a:rPr>
              <a:t>业务理解</a:t>
            </a:r>
          </a:p>
        </p:txBody>
      </p:sp>
      <p:sp>
        <p:nvSpPr>
          <p:cNvPr id="12" name="TextBox 88">
            <a:extLst>
              <a:ext uri="{FF2B5EF4-FFF2-40B4-BE49-F238E27FC236}">
                <a16:creationId xmlns:a16="http://schemas.microsoft.com/office/drawing/2014/main" id="{7761FAFF-18D6-43DC-897D-FF5C2709A8C0}"/>
              </a:ext>
            </a:extLst>
          </p:cNvPr>
          <p:cNvSpPr txBox="1">
            <a:spLocks noChangeArrowheads="1"/>
          </p:cNvSpPr>
          <p:nvPr>
            <p:custDataLst>
              <p:tags r:id="rId4"/>
            </p:custDataLst>
          </p:nvPr>
        </p:nvSpPr>
        <p:spPr bwMode="auto">
          <a:xfrm>
            <a:off x="4116473" y="751591"/>
            <a:ext cx="135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000000"/>
                </a:solidFill>
                <a:cs typeface="Arial" panose="020B0604020202020204" pitchFamily="34" charset="0"/>
              </a:rPr>
              <a:t>数据理解</a:t>
            </a:r>
          </a:p>
        </p:txBody>
      </p:sp>
      <p:sp>
        <p:nvSpPr>
          <p:cNvPr id="13" name="TextBox 89">
            <a:extLst>
              <a:ext uri="{FF2B5EF4-FFF2-40B4-BE49-F238E27FC236}">
                <a16:creationId xmlns:a16="http://schemas.microsoft.com/office/drawing/2014/main" id="{82395D41-4067-4E5F-9029-69CB5534BA5E}"/>
              </a:ext>
            </a:extLst>
          </p:cNvPr>
          <p:cNvSpPr txBox="1">
            <a:spLocks noChangeArrowheads="1"/>
          </p:cNvSpPr>
          <p:nvPr>
            <p:custDataLst>
              <p:tags r:id="rId5"/>
            </p:custDataLst>
          </p:nvPr>
        </p:nvSpPr>
        <p:spPr bwMode="auto">
          <a:xfrm>
            <a:off x="5564273" y="761116"/>
            <a:ext cx="152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a:solidFill>
                  <a:srgbClr val="000000"/>
                </a:solidFill>
                <a:cs typeface="Arial" panose="020B0604020202020204" pitchFamily="34" charset="0"/>
              </a:rPr>
              <a:t>数据准备</a:t>
            </a:r>
          </a:p>
        </p:txBody>
      </p:sp>
      <p:sp>
        <p:nvSpPr>
          <p:cNvPr id="14" name="TextBox 91">
            <a:extLst>
              <a:ext uri="{FF2B5EF4-FFF2-40B4-BE49-F238E27FC236}">
                <a16:creationId xmlns:a16="http://schemas.microsoft.com/office/drawing/2014/main" id="{2F79F447-3B9C-449F-AC3C-D855E1606FC8}"/>
              </a:ext>
            </a:extLst>
          </p:cNvPr>
          <p:cNvSpPr txBox="1">
            <a:spLocks noChangeArrowheads="1"/>
          </p:cNvSpPr>
          <p:nvPr>
            <p:custDataLst>
              <p:tags r:id="rId6"/>
            </p:custDataLst>
          </p:nvPr>
        </p:nvSpPr>
        <p:spPr bwMode="auto">
          <a:xfrm>
            <a:off x="7982035" y="753178"/>
            <a:ext cx="113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a:solidFill>
                  <a:srgbClr val="000000"/>
                </a:solidFill>
                <a:cs typeface="Arial" panose="020B0604020202020204" pitchFamily="34" charset="0"/>
              </a:rPr>
              <a:t>建立模型</a:t>
            </a:r>
          </a:p>
        </p:txBody>
      </p:sp>
      <p:sp>
        <p:nvSpPr>
          <p:cNvPr id="15" name="TextBox 92">
            <a:extLst>
              <a:ext uri="{FF2B5EF4-FFF2-40B4-BE49-F238E27FC236}">
                <a16:creationId xmlns:a16="http://schemas.microsoft.com/office/drawing/2014/main" id="{29455866-A248-4918-914C-32FB896C4B36}"/>
              </a:ext>
            </a:extLst>
          </p:cNvPr>
          <p:cNvSpPr txBox="1">
            <a:spLocks noChangeArrowheads="1"/>
          </p:cNvSpPr>
          <p:nvPr>
            <p:custDataLst>
              <p:tags r:id="rId7"/>
            </p:custDataLst>
          </p:nvPr>
        </p:nvSpPr>
        <p:spPr bwMode="auto">
          <a:xfrm>
            <a:off x="9985378" y="740478"/>
            <a:ext cx="1216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600" dirty="0">
                <a:solidFill>
                  <a:srgbClr val="000000"/>
                </a:solidFill>
                <a:cs typeface="Arial" panose="020B0604020202020204" pitchFamily="34" charset="0"/>
              </a:rPr>
              <a:t>模型评估</a:t>
            </a:r>
          </a:p>
        </p:txBody>
      </p:sp>
      <p:cxnSp>
        <p:nvCxnSpPr>
          <p:cNvPr id="16" name="直接连接符 15">
            <a:extLst>
              <a:ext uri="{FF2B5EF4-FFF2-40B4-BE49-F238E27FC236}">
                <a16:creationId xmlns:a16="http://schemas.microsoft.com/office/drawing/2014/main" id="{54D7DBC1-375C-43F5-B3D8-3356316356CC}"/>
              </a:ext>
            </a:extLst>
          </p:cNvPr>
          <p:cNvCxnSpPr/>
          <p:nvPr>
            <p:custDataLst>
              <p:tags r:id="rId8"/>
            </p:custDataLst>
          </p:nvPr>
        </p:nvCxnSpPr>
        <p:spPr>
          <a:xfrm flipH="1">
            <a:off x="3837073" y="1013528"/>
            <a:ext cx="22225" cy="5135563"/>
          </a:xfrm>
          <a:prstGeom prst="line">
            <a:avLst/>
          </a:prstGeom>
          <a:ln>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六边形 16">
            <a:extLst>
              <a:ext uri="{FF2B5EF4-FFF2-40B4-BE49-F238E27FC236}">
                <a16:creationId xmlns:a16="http://schemas.microsoft.com/office/drawing/2014/main" id="{653D93DC-036C-41C7-ACE3-1CC418E8752A}"/>
              </a:ext>
            </a:extLst>
          </p:cNvPr>
          <p:cNvSpPr/>
          <p:nvPr>
            <p:custDataLst>
              <p:tags r:id="rId9"/>
            </p:custDataLst>
          </p:nvPr>
        </p:nvSpPr>
        <p:spPr>
          <a:xfrm>
            <a:off x="2690898" y="1229428"/>
            <a:ext cx="542925" cy="288925"/>
          </a:xfrm>
          <a:prstGeom prst="hexagon">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开始</a:t>
            </a:r>
          </a:p>
        </p:txBody>
      </p:sp>
      <p:sp>
        <p:nvSpPr>
          <p:cNvPr id="18" name="菱形 17">
            <a:extLst>
              <a:ext uri="{FF2B5EF4-FFF2-40B4-BE49-F238E27FC236}">
                <a16:creationId xmlns:a16="http://schemas.microsoft.com/office/drawing/2014/main" id="{04E69EDB-F92F-4512-933E-FAFFB32B6104}"/>
              </a:ext>
            </a:extLst>
          </p:cNvPr>
          <p:cNvSpPr/>
          <p:nvPr>
            <p:custDataLst>
              <p:tags r:id="rId10"/>
            </p:custDataLst>
          </p:nvPr>
        </p:nvSpPr>
        <p:spPr>
          <a:xfrm>
            <a:off x="2413085" y="3142366"/>
            <a:ext cx="1098550" cy="549275"/>
          </a:xfrm>
          <a:prstGeom prst="diamond">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是否明确需求</a:t>
            </a:r>
          </a:p>
        </p:txBody>
      </p:sp>
      <p:sp>
        <p:nvSpPr>
          <p:cNvPr id="19" name="TextBox 48">
            <a:extLst>
              <a:ext uri="{FF2B5EF4-FFF2-40B4-BE49-F238E27FC236}">
                <a16:creationId xmlns:a16="http://schemas.microsoft.com/office/drawing/2014/main" id="{9161F6EE-FCB3-4D5F-8DA6-5E0885232145}"/>
              </a:ext>
            </a:extLst>
          </p:cNvPr>
          <p:cNvSpPr txBox="1">
            <a:spLocks noChangeArrowheads="1"/>
          </p:cNvSpPr>
          <p:nvPr>
            <p:custDataLst>
              <p:tags r:id="rId11"/>
            </p:custDataLst>
          </p:nvPr>
        </p:nvSpPr>
        <p:spPr bwMode="auto">
          <a:xfrm>
            <a:off x="2157498" y="2993141"/>
            <a:ext cx="2397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否</a:t>
            </a:r>
          </a:p>
        </p:txBody>
      </p:sp>
      <p:sp>
        <p:nvSpPr>
          <p:cNvPr id="20" name="TextBox 131">
            <a:extLst>
              <a:ext uri="{FF2B5EF4-FFF2-40B4-BE49-F238E27FC236}">
                <a16:creationId xmlns:a16="http://schemas.microsoft.com/office/drawing/2014/main" id="{E258BFF1-3997-4752-B6F6-1E3E0E6F68B2}"/>
              </a:ext>
            </a:extLst>
          </p:cNvPr>
          <p:cNvSpPr txBox="1">
            <a:spLocks noChangeArrowheads="1"/>
          </p:cNvSpPr>
          <p:nvPr>
            <p:custDataLst>
              <p:tags r:id="rId12"/>
            </p:custDataLst>
          </p:nvPr>
        </p:nvSpPr>
        <p:spPr bwMode="auto">
          <a:xfrm>
            <a:off x="6735848" y="1416753"/>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否</a:t>
            </a:r>
          </a:p>
        </p:txBody>
      </p:sp>
      <p:sp>
        <p:nvSpPr>
          <p:cNvPr id="21" name="菱形 20">
            <a:extLst>
              <a:ext uri="{FF2B5EF4-FFF2-40B4-BE49-F238E27FC236}">
                <a16:creationId xmlns:a16="http://schemas.microsoft.com/office/drawing/2014/main" id="{4898D07A-6C53-45C2-8918-83FE786C5226}"/>
              </a:ext>
            </a:extLst>
          </p:cNvPr>
          <p:cNvSpPr/>
          <p:nvPr>
            <p:custDataLst>
              <p:tags r:id="rId13"/>
            </p:custDataLst>
          </p:nvPr>
        </p:nvSpPr>
        <p:spPr>
          <a:xfrm>
            <a:off x="5757948" y="1145291"/>
            <a:ext cx="1096962" cy="549275"/>
          </a:xfrm>
          <a:prstGeom prst="diamond">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数据</a:t>
            </a:r>
            <a:endParaRPr lang="en-US" altLang="zh-CN" sz="1200" dirty="0">
              <a:solidFill>
                <a:prstClr val="black"/>
              </a:solidFill>
            </a:endParaRPr>
          </a:p>
          <a:p>
            <a:pPr algn="ctr" eaLnBrk="1" hangingPunct="1">
              <a:defRPr/>
            </a:pPr>
            <a:r>
              <a:rPr lang="zh-CN" altLang="en-US" sz="1200" dirty="0">
                <a:solidFill>
                  <a:prstClr val="black"/>
                </a:solidFill>
              </a:rPr>
              <a:t>探索</a:t>
            </a:r>
          </a:p>
        </p:txBody>
      </p:sp>
      <p:sp>
        <p:nvSpPr>
          <p:cNvPr id="22" name="矩形 21">
            <a:extLst>
              <a:ext uri="{FF2B5EF4-FFF2-40B4-BE49-F238E27FC236}">
                <a16:creationId xmlns:a16="http://schemas.microsoft.com/office/drawing/2014/main" id="{AB09C93D-ACD4-447D-9ED4-AC43E8B38713}"/>
              </a:ext>
            </a:extLst>
          </p:cNvPr>
          <p:cNvSpPr/>
          <p:nvPr>
            <p:custDataLst>
              <p:tags r:id="rId14"/>
            </p:custDataLst>
          </p:nvPr>
        </p:nvSpPr>
        <p:spPr>
          <a:xfrm>
            <a:off x="5757948" y="2823278"/>
            <a:ext cx="1096962" cy="276225"/>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结构分析</a:t>
            </a:r>
          </a:p>
        </p:txBody>
      </p:sp>
      <p:sp>
        <p:nvSpPr>
          <p:cNvPr id="23" name="矩形 22">
            <a:extLst>
              <a:ext uri="{FF2B5EF4-FFF2-40B4-BE49-F238E27FC236}">
                <a16:creationId xmlns:a16="http://schemas.microsoft.com/office/drawing/2014/main" id="{F77B3CBE-B7D0-4563-9BEE-64C219D1A55F}"/>
              </a:ext>
            </a:extLst>
          </p:cNvPr>
          <p:cNvSpPr/>
          <p:nvPr>
            <p:custDataLst>
              <p:tags r:id="rId15"/>
            </p:custDataLst>
          </p:nvPr>
        </p:nvSpPr>
        <p:spPr>
          <a:xfrm>
            <a:off x="5757948" y="2450216"/>
            <a:ext cx="1096962" cy="274637"/>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分布特性</a:t>
            </a:r>
          </a:p>
        </p:txBody>
      </p:sp>
      <p:sp>
        <p:nvSpPr>
          <p:cNvPr id="24" name="矩形 23">
            <a:extLst>
              <a:ext uri="{FF2B5EF4-FFF2-40B4-BE49-F238E27FC236}">
                <a16:creationId xmlns:a16="http://schemas.microsoft.com/office/drawing/2014/main" id="{F4FBB41C-6704-4DA5-BF98-26869630D630}"/>
              </a:ext>
            </a:extLst>
          </p:cNvPr>
          <p:cNvSpPr/>
          <p:nvPr>
            <p:custDataLst>
              <p:tags r:id="rId16"/>
            </p:custDataLst>
          </p:nvPr>
        </p:nvSpPr>
        <p:spPr>
          <a:xfrm>
            <a:off x="5757948" y="2080328"/>
            <a:ext cx="1096962" cy="276225"/>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特征描述</a:t>
            </a:r>
          </a:p>
        </p:txBody>
      </p:sp>
      <p:sp>
        <p:nvSpPr>
          <p:cNvPr id="25" name="矩形 24">
            <a:extLst>
              <a:ext uri="{FF2B5EF4-FFF2-40B4-BE49-F238E27FC236}">
                <a16:creationId xmlns:a16="http://schemas.microsoft.com/office/drawing/2014/main" id="{376C8F9F-A8D3-4402-B73E-34A7D4F9EA6D}"/>
              </a:ext>
            </a:extLst>
          </p:cNvPr>
          <p:cNvSpPr/>
          <p:nvPr>
            <p:custDataLst>
              <p:tags r:id="rId17"/>
            </p:custDataLst>
          </p:nvPr>
        </p:nvSpPr>
        <p:spPr>
          <a:xfrm>
            <a:off x="5757948" y="3207453"/>
            <a:ext cx="1096962" cy="276225"/>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26" name="矩形 25">
            <a:extLst>
              <a:ext uri="{FF2B5EF4-FFF2-40B4-BE49-F238E27FC236}">
                <a16:creationId xmlns:a16="http://schemas.microsoft.com/office/drawing/2014/main" id="{C3C4CAB7-15E9-4070-BB4A-1422846BBD91}"/>
              </a:ext>
            </a:extLst>
          </p:cNvPr>
          <p:cNvSpPr/>
          <p:nvPr>
            <p:custDataLst>
              <p:tags r:id="rId18"/>
            </p:custDataLst>
          </p:nvPr>
        </p:nvSpPr>
        <p:spPr>
          <a:xfrm>
            <a:off x="5711910" y="2042228"/>
            <a:ext cx="1189038" cy="1482725"/>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sp>
        <p:nvSpPr>
          <p:cNvPr id="27" name="矩形 26">
            <a:extLst>
              <a:ext uri="{FF2B5EF4-FFF2-40B4-BE49-F238E27FC236}">
                <a16:creationId xmlns:a16="http://schemas.microsoft.com/office/drawing/2014/main" id="{CE5D4C5E-EFEE-400B-835B-36E93849025A}"/>
              </a:ext>
            </a:extLst>
          </p:cNvPr>
          <p:cNvSpPr/>
          <p:nvPr>
            <p:custDataLst>
              <p:tags r:id="rId19"/>
            </p:custDataLst>
          </p:nvPr>
        </p:nvSpPr>
        <p:spPr>
          <a:xfrm>
            <a:off x="7783598" y="1184978"/>
            <a:ext cx="273050" cy="914400"/>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分类与回归</a:t>
            </a:r>
          </a:p>
        </p:txBody>
      </p:sp>
      <p:sp>
        <p:nvSpPr>
          <p:cNvPr id="28" name="矩形 27">
            <a:extLst>
              <a:ext uri="{FF2B5EF4-FFF2-40B4-BE49-F238E27FC236}">
                <a16:creationId xmlns:a16="http://schemas.microsoft.com/office/drawing/2014/main" id="{D7E245E7-AE8C-4B44-A7F1-BB1EEEF430EA}"/>
              </a:ext>
            </a:extLst>
          </p:cNvPr>
          <p:cNvSpPr/>
          <p:nvPr>
            <p:custDataLst>
              <p:tags r:id="rId20"/>
            </p:custDataLst>
          </p:nvPr>
        </p:nvSpPr>
        <p:spPr>
          <a:xfrm>
            <a:off x="7783598" y="2197803"/>
            <a:ext cx="273050" cy="914400"/>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聚类分析</a:t>
            </a:r>
          </a:p>
        </p:txBody>
      </p:sp>
      <p:sp>
        <p:nvSpPr>
          <p:cNvPr id="29" name="矩形 28">
            <a:extLst>
              <a:ext uri="{FF2B5EF4-FFF2-40B4-BE49-F238E27FC236}">
                <a16:creationId xmlns:a16="http://schemas.microsoft.com/office/drawing/2014/main" id="{704031AC-E3EB-4419-8D73-DBD830EBB0AA}"/>
              </a:ext>
            </a:extLst>
          </p:cNvPr>
          <p:cNvSpPr/>
          <p:nvPr>
            <p:custDataLst>
              <p:tags r:id="rId21"/>
            </p:custDataLst>
          </p:nvPr>
        </p:nvSpPr>
        <p:spPr>
          <a:xfrm>
            <a:off x="7783598" y="4239328"/>
            <a:ext cx="273050" cy="914400"/>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时序模型</a:t>
            </a:r>
          </a:p>
        </p:txBody>
      </p:sp>
      <p:sp>
        <p:nvSpPr>
          <p:cNvPr id="30" name="矩形 29">
            <a:extLst>
              <a:ext uri="{FF2B5EF4-FFF2-40B4-BE49-F238E27FC236}">
                <a16:creationId xmlns:a16="http://schemas.microsoft.com/office/drawing/2014/main" id="{734E5FCF-888B-4937-85C8-DED0AD6234A4}"/>
              </a:ext>
            </a:extLst>
          </p:cNvPr>
          <p:cNvSpPr/>
          <p:nvPr>
            <p:custDataLst>
              <p:tags r:id="rId22"/>
            </p:custDataLst>
          </p:nvPr>
        </p:nvSpPr>
        <p:spPr>
          <a:xfrm>
            <a:off x="7783598" y="3207453"/>
            <a:ext cx="273050" cy="914400"/>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关联分析</a:t>
            </a:r>
          </a:p>
        </p:txBody>
      </p:sp>
      <p:sp>
        <p:nvSpPr>
          <p:cNvPr id="31" name="矩形 30">
            <a:extLst>
              <a:ext uri="{FF2B5EF4-FFF2-40B4-BE49-F238E27FC236}">
                <a16:creationId xmlns:a16="http://schemas.microsoft.com/office/drawing/2014/main" id="{2B18E15F-3BD7-4A29-B12E-BA29CA10F7E5}"/>
              </a:ext>
            </a:extLst>
          </p:cNvPr>
          <p:cNvSpPr/>
          <p:nvPr>
            <p:custDataLst>
              <p:tags r:id="rId23"/>
            </p:custDataLst>
          </p:nvPr>
        </p:nvSpPr>
        <p:spPr>
          <a:xfrm>
            <a:off x="7783598" y="5260091"/>
            <a:ext cx="273050" cy="914400"/>
          </a:xfrm>
          <a:prstGeom prst="rect">
            <a:avLst/>
          </a:prstGeom>
          <a:solidFill>
            <a:srgbClr val="F5D2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结构优化</a:t>
            </a:r>
          </a:p>
        </p:txBody>
      </p:sp>
      <p:sp>
        <p:nvSpPr>
          <p:cNvPr id="32" name="六边形 31">
            <a:extLst>
              <a:ext uri="{FF2B5EF4-FFF2-40B4-BE49-F238E27FC236}">
                <a16:creationId xmlns:a16="http://schemas.microsoft.com/office/drawing/2014/main" id="{2EE35F7D-F4E9-442A-938A-BC10923AE7C2}"/>
              </a:ext>
            </a:extLst>
          </p:cNvPr>
          <p:cNvSpPr/>
          <p:nvPr>
            <p:custDataLst>
              <p:tags r:id="rId24"/>
            </p:custDataLst>
          </p:nvPr>
        </p:nvSpPr>
        <p:spPr>
          <a:xfrm>
            <a:off x="9964823" y="5534728"/>
            <a:ext cx="731837" cy="365125"/>
          </a:xfrm>
          <a:prstGeom prst="hexagon">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分析结果应用</a:t>
            </a:r>
          </a:p>
        </p:txBody>
      </p:sp>
      <p:cxnSp>
        <p:nvCxnSpPr>
          <p:cNvPr id="33" name="直接连接符 32">
            <a:extLst>
              <a:ext uri="{FF2B5EF4-FFF2-40B4-BE49-F238E27FC236}">
                <a16:creationId xmlns:a16="http://schemas.microsoft.com/office/drawing/2014/main" id="{EEE04154-D149-4F47-84EE-962E828B134E}"/>
              </a:ext>
            </a:extLst>
          </p:cNvPr>
          <p:cNvCxnSpPr/>
          <p:nvPr>
            <p:custDataLst>
              <p:tags r:id="rId25"/>
            </p:custDataLst>
          </p:nvPr>
        </p:nvCxnSpPr>
        <p:spPr>
          <a:xfrm flipH="1">
            <a:off x="5281698" y="1002416"/>
            <a:ext cx="22225" cy="5135562"/>
          </a:xfrm>
          <a:prstGeom prst="line">
            <a:avLst/>
          </a:prstGeom>
          <a:ln>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4B95775-7FF6-4B61-A057-DBA40B928189}"/>
              </a:ext>
            </a:extLst>
          </p:cNvPr>
          <p:cNvCxnSpPr/>
          <p:nvPr>
            <p:custDataLst>
              <p:tags r:id="rId26"/>
            </p:custDataLst>
          </p:nvPr>
        </p:nvCxnSpPr>
        <p:spPr>
          <a:xfrm flipH="1">
            <a:off x="7248610" y="959553"/>
            <a:ext cx="22225" cy="5135563"/>
          </a:xfrm>
          <a:prstGeom prst="line">
            <a:avLst/>
          </a:prstGeom>
          <a:ln>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D09B092-FABA-46B6-8D58-4A941A3039C6}"/>
              </a:ext>
            </a:extLst>
          </p:cNvPr>
          <p:cNvCxnSpPr/>
          <p:nvPr>
            <p:custDataLst>
              <p:tags r:id="rId27"/>
            </p:custDataLst>
          </p:nvPr>
        </p:nvCxnSpPr>
        <p:spPr>
          <a:xfrm flipH="1">
            <a:off x="9612398" y="975428"/>
            <a:ext cx="22225" cy="5137150"/>
          </a:xfrm>
          <a:prstGeom prst="line">
            <a:avLst/>
          </a:prstGeom>
          <a:ln>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菱形 27">
            <a:extLst>
              <a:ext uri="{FF2B5EF4-FFF2-40B4-BE49-F238E27FC236}">
                <a16:creationId xmlns:a16="http://schemas.microsoft.com/office/drawing/2014/main" id="{DCEF468A-71D4-4D33-8C57-BB11DCB27F68}"/>
              </a:ext>
            </a:extLst>
          </p:cNvPr>
          <p:cNvSpPr/>
          <p:nvPr>
            <p:custDataLst>
              <p:tags r:id="rId28"/>
            </p:custDataLst>
          </p:nvPr>
        </p:nvSpPr>
        <p:spPr>
          <a:xfrm>
            <a:off x="2413085" y="2121603"/>
            <a:ext cx="1098550" cy="525463"/>
          </a:xfrm>
          <a:prstGeom prst="roundRect">
            <a:avLst>
              <a:gd name="adj" fmla="val 0"/>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理解业务背景</a:t>
            </a:r>
            <a:endParaRPr lang="en-US" altLang="zh-CN" sz="1200" dirty="0">
              <a:solidFill>
                <a:prstClr val="black"/>
              </a:solidFill>
            </a:endParaRPr>
          </a:p>
          <a:p>
            <a:pPr algn="ctr" eaLnBrk="1" hangingPunct="1">
              <a:defRPr/>
            </a:pPr>
            <a:r>
              <a:rPr lang="zh-CN" altLang="en-US" sz="1200" dirty="0">
                <a:solidFill>
                  <a:prstClr val="black"/>
                </a:solidFill>
              </a:rPr>
              <a:t>评估分析需求</a:t>
            </a:r>
          </a:p>
        </p:txBody>
      </p:sp>
      <p:cxnSp>
        <p:nvCxnSpPr>
          <p:cNvPr id="37" name="直接箭头连接符 52">
            <a:extLst>
              <a:ext uri="{FF2B5EF4-FFF2-40B4-BE49-F238E27FC236}">
                <a16:creationId xmlns:a16="http://schemas.microsoft.com/office/drawing/2014/main" id="{2BFFBFCE-EBE8-4B36-8347-4A46D9967055}"/>
              </a:ext>
            </a:extLst>
          </p:cNvPr>
          <p:cNvCxnSpPr>
            <a:endCxn id="36" idx="0"/>
          </p:cNvCxnSpPr>
          <p:nvPr>
            <p:custDataLst>
              <p:tags r:id="rId29"/>
            </p:custDataLst>
          </p:nvPr>
        </p:nvCxnSpPr>
        <p:spPr>
          <a:xfrm>
            <a:off x="2962360" y="1558041"/>
            <a:ext cx="0" cy="563562"/>
          </a:xfrm>
          <a:prstGeom prst="straightConnector1">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52">
            <a:extLst>
              <a:ext uri="{FF2B5EF4-FFF2-40B4-BE49-F238E27FC236}">
                <a16:creationId xmlns:a16="http://schemas.microsoft.com/office/drawing/2014/main" id="{9EA8D8DF-E24E-4516-8DBE-6BF083D3596B}"/>
              </a:ext>
            </a:extLst>
          </p:cNvPr>
          <p:cNvCxnSpPr>
            <a:stCxn id="36" idx="2"/>
            <a:endCxn id="18" idx="0"/>
          </p:cNvCxnSpPr>
          <p:nvPr>
            <p:custDataLst>
              <p:tags r:id="rId30"/>
            </p:custDataLst>
          </p:nvPr>
        </p:nvCxnSpPr>
        <p:spPr>
          <a:xfrm>
            <a:off x="2962360" y="2647066"/>
            <a:ext cx="0" cy="495300"/>
          </a:xfrm>
          <a:prstGeom prst="straightConnector1">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肘形连接符 274">
            <a:extLst>
              <a:ext uri="{FF2B5EF4-FFF2-40B4-BE49-F238E27FC236}">
                <a16:creationId xmlns:a16="http://schemas.microsoft.com/office/drawing/2014/main" id="{B853DDA8-272E-4338-B85B-5EFFF68C13DC}"/>
              </a:ext>
            </a:extLst>
          </p:cNvPr>
          <p:cNvCxnSpPr>
            <a:stCxn id="18" idx="1"/>
            <a:endCxn id="36" idx="1"/>
          </p:cNvCxnSpPr>
          <p:nvPr>
            <p:custDataLst>
              <p:tags r:id="rId31"/>
            </p:custDataLst>
          </p:nvPr>
        </p:nvCxnSpPr>
        <p:spPr>
          <a:xfrm rot="10800000">
            <a:off x="2413085" y="2385128"/>
            <a:ext cx="12700" cy="1031875"/>
          </a:xfrm>
          <a:prstGeom prst="bentConnector3">
            <a:avLst>
              <a:gd name="adj1" fmla="val 180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48">
            <a:extLst>
              <a:ext uri="{FF2B5EF4-FFF2-40B4-BE49-F238E27FC236}">
                <a16:creationId xmlns:a16="http://schemas.microsoft.com/office/drawing/2014/main" id="{D9EA25A2-11ED-4B22-BF31-422AA3ED5BF6}"/>
              </a:ext>
            </a:extLst>
          </p:cNvPr>
          <p:cNvSpPr txBox="1">
            <a:spLocks noChangeArrowheads="1"/>
          </p:cNvSpPr>
          <p:nvPr>
            <p:custDataLst>
              <p:tags r:id="rId32"/>
            </p:custDataLst>
          </p:nvPr>
        </p:nvSpPr>
        <p:spPr bwMode="auto">
          <a:xfrm>
            <a:off x="3464010" y="2980441"/>
            <a:ext cx="2397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是</a:t>
            </a:r>
          </a:p>
        </p:txBody>
      </p:sp>
      <p:sp>
        <p:nvSpPr>
          <p:cNvPr id="41" name="矩形 111">
            <a:extLst>
              <a:ext uri="{FF2B5EF4-FFF2-40B4-BE49-F238E27FC236}">
                <a16:creationId xmlns:a16="http://schemas.microsoft.com/office/drawing/2014/main" id="{214DD278-722E-4B29-BC4C-27061E746E7E}"/>
              </a:ext>
            </a:extLst>
          </p:cNvPr>
          <p:cNvSpPr/>
          <p:nvPr>
            <p:custDataLst>
              <p:tags r:id="rId33"/>
            </p:custDataLst>
          </p:nvPr>
        </p:nvSpPr>
        <p:spPr>
          <a:xfrm>
            <a:off x="3997410" y="4702878"/>
            <a:ext cx="1096963" cy="549275"/>
          </a:xfrm>
          <a:prstGeom prst="diamond">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是否满足要求</a:t>
            </a:r>
          </a:p>
        </p:txBody>
      </p:sp>
      <p:sp>
        <p:nvSpPr>
          <p:cNvPr id="42" name="矩形 111">
            <a:extLst>
              <a:ext uri="{FF2B5EF4-FFF2-40B4-BE49-F238E27FC236}">
                <a16:creationId xmlns:a16="http://schemas.microsoft.com/office/drawing/2014/main" id="{FF1E57D8-EC57-4872-A59C-EAD911C6AABA}"/>
              </a:ext>
            </a:extLst>
          </p:cNvPr>
          <p:cNvSpPr/>
          <p:nvPr>
            <p:custDataLst>
              <p:tags r:id="rId34"/>
            </p:custDataLst>
          </p:nvPr>
        </p:nvSpPr>
        <p:spPr>
          <a:xfrm>
            <a:off x="4005348" y="1542166"/>
            <a:ext cx="1096962" cy="365125"/>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收集数据</a:t>
            </a:r>
          </a:p>
        </p:txBody>
      </p:sp>
      <p:cxnSp>
        <p:nvCxnSpPr>
          <p:cNvPr id="43" name="直接箭头连接符 52">
            <a:extLst>
              <a:ext uri="{FF2B5EF4-FFF2-40B4-BE49-F238E27FC236}">
                <a16:creationId xmlns:a16="http://schemas.microsoft.com/office/drawing/2014/main" id="{3574D35B-A1C5-4A40-A35C-9E8605550D1D}"/>
              </a:ext>
            </a:extLst>
          </p:cNvPr>
          <p:cNvCxnSpPr>
            <a:stCxn id="118" idx="2"/>
            <a:endCxn id="41" idx="0"/>
          </p:cNvCxnSpPr>
          <p:nvPr>
            <p:custDataLst>
              <p:tags r:id="rId35"/>
            </p:custDataLst>
          </p:nvPr>
        </p:nvCxnSpPr>
        <p:spPr>
          <a:xfrm flipH="1">
            <a:off x="4545098" y="4131378"/>
            <a:ext cx="9525" cy="571500"/>
          </a:xfrm>
          <a:prstGeom prst="straightConnector1">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肘形连接符 274">
            <a:extLst>
              <a:ext uri="{FF2B5EF4-FFF2-40B4-BE49-F238E27FC236}">
                <a16:creationId xmlns:a16="http://schemas.microsoft.com/office/drawing/2014/main" id="{093C21A5-87E0-4052-9762-CA7630C33670}"/>
              </a:ext>
            </a:extLst>
          </p:cNvPr>
          <p:cNvCxnSpPr>
            <a:stCxn id="41" idx="1"/>
            <a:endCxn id="42" idx="1"/>
          </p:cNvCxnSpPr>
          <p:nvPr>
            <p:custDataLst>
              <p:tags r:id="rId36"/>
            </p:custDataLst>
          </p:nvPr>
        </p:nvCxnSpPr>
        <p:spPr>
          <a:xfrm rot="10800000" flipH="1">
            <a:off x="3997410" y="1724728"/>
            <a:ext cx="7938" cy="3252788"/>
          </a:xfrm>
          <a:prstGeom prst="bentConnector3">
            <a:avLst>
              <a:gd name="adj1" fmla="val -2590368"/>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263">
            <a:extLst>
              <a:ext uri="{FF2B5EF4-FFF2-40B4-BE49-F238E27FC236}">
                <a16:creationId xmlns:a16="http://schemas.microsoft.com/office/drawing/2014/main" id="{DE64FE7D-F126-4306-8B4A-88E92182A7D1}"/>
              </a:ext>
            </a:extLst>
          </p:cNvPr>
          <p:cNvSpPr txBox="1">
            <a:spLocks noChangeArrowheads="1"/>
          </p:cNvSpPr>
          <p:nvPr>
            <p:custDataLst>
              <p:tags r:id="rId37"/>
            </p:custDataLst>
          </p:nvPr>
        </p:nvSpPr>
        <p:spPr bwMode="auto">
          <a:xfrm>
            <a:off x="3837073" y="4618741"/>
            <a:ext cx="238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否</a:t>
            </a:r>
          </a:p>
        </p:txBody>
      </p:sp>
      <p:sp>
        <p:nvSpPr>
          <p:cNvPr id="46" name="TextBox 265">
            <a:extLst>
              <a:ext uri="{FF2B5EF4-FFF2-40B4-BE49-F238E27FC236}">
                <a16:creationId xmlns:a16="http://schemas.microsoft.com/office/drawing/2014/main" id="{EEAD7FF6-910E-473F-A230-5D7D82F43542}"/>
              </a:ext>
            </a:extLst>
          </p:cNvPr>
          <p:cNvSpPr txBox="1">
            <a:spLocks noChangeArrowheads="1"/>
          </p:cNvSpPr>
          <p:nvPr>
            <p:custDataLst>
              <p:tags r:id="rId38"/>
            </p:custDataLst>
          </p:nvPr>
        </p:nvSpPr>
        <p:spPr bwMode="auto">
          <a:xfrm>
            <a:off x="4854660" y="4560003"/>
            <a:ext cx="2397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是</a:t>
            </a:r>
          </a:p>
        </p:txBody>
      </p:sp>
      <p:cxnSp>
        <p:nvCxnSpPr>
          <p:cNvPr id="47" name="肘形连接符 274">
            <a:extLst>
              <a:ext uri="{FF2B5EF4-FFF2-40B4-BE49-F238E27FC236}">
                <a16:creationId xmlns:a16="http://schemas.microsoft.com/office/drawing/2014/main" id="{D376FE15-08A5-494B-B516-F9B69D150C52}"/>
              </a:ext>
            </a:extLst>
          </p:cNvPr>
          <p:cNvCxnSpPr>
            <a:stCxn id="41" idx="3"/>
            <a:endCxn id="21" idx="1"/>
          </p:cNvCxnSpPr>
          <p:nvPr>
            <p:custDataLst>
              <p:tags r:id="rId39"/>
            </p:custDataLst>
          </p:nvPr>
        </p:nvCxnSpPr>
        <p:spPr>
          <a:xfrm flipV="1">
            <a:off x="5094373" y="1419928"/>
            <a:ext cx="663575" cy="3557588"/>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接箭头连接符 52">
            <a:extLst>
              <a:ext uri="{FF2B5EF4-FFF2-40B4-BE49-F238E27FC236}">
                <a16:creationId xmlns:a16="http://schemas.microsoft.com/office/drawing/2014/main" id="{557049D0-B749-4EDF-9BA4-5AD68250D533}"/>
              </a:ext>
            </a:extLst>
          </p:cNvPr>
          <p:cNvCxnSpPr/>
          <p:nvPr>
            <p:custDataLst>
              <p:tags r:id="rId40"/>
            </p:custDataLst>
          </p:nvPr>
        </p:nvCxnSpPr>
        <p:spPr>
          <a:xfrm>
            <a:off x="6307223" y="1694566"/>
            <a:ext cx="0" cy="347662"/>
          </a:xfrm>
          <a:prstGeom prst="straightConnector1">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肘形连接符 274">
            <a:extLst>
              <a:ext uri="{FF2B5EF4-FFF2-40B4-BE49-F238E27FC236}">
                <a16:creationId xmlns:a16="http://schemas.microsoft.com/office/drawing/2014/main" id="{52C2B282-8587-471D-88C2-CD400283183E}"/>
              </a:ext>
            </a:extLst>
          </p:cNvPr>
          <p:cNvCxnSpPr>
            <a:stCxn id="26" idx="2"/>
            <a:endCxn id="120" idx="0"/>
          </p:cNvCxnSpPr>
          <p:nvPr>
            <p:custDataLst>
              <p:tags r:id="rId41"/>
            </p:custDataLst>
          </p:nvPr>
        </p:nvCxnSpPr>
        <p:spPr>
          <a:xfrm rot="5400000">
            <a:off x="6108786" y="3713865"/>
            <a:ext cx="387350" cy="9525"/>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272">
            <a:extLst>
              <a:ext uri="{FF2B5EF4-FFF2-40B4-BE49-F238E27FC236}">
                <a16:creationId xmlns:a16="http://schemas.microsoft.com/office/drawing/2014/main" id="{2E3B9DBF-BC81-40AA-A074-FDC56963279F}"/>
              </a:ext>
            </a:extLst>
          </p:cNvPr>
          <p:cNvSpPr txBox="1">
            <a:spLocks noChangeArrowheads="1"/>
          </p:cNvSpPr>
          <p:nvPr>
            <p:custDataLst>
              <p:tags r:id="rId42"/>
            </p:custDataLst>
          </p:nvPr>
        </p:nvSpPr>
        <p:spPr bwMode="auto">
          <a:xfrm>
            <a:off x="5973848" y="1689803"/>
            <a:ext cx="2841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000000"/>
                </a:solidFill>
                <a:cs typeface="Arial" panose="020B0604020202020204" pitchFamily="34" charset="0"/>
              </a:rPr>
              <a:t>是</a:t>
            </a:r>
          </a:p>
        </p:txBody>
      </p:sp>
      <p:cxnSp>
        <p:nvCxnSpPr>
          <p:cNvPr id="51" name="肘形连接符 274">
            <a:extLst>
              <a:ext uri="{FF2B5EF4-FFF2-40B4-BE49-F238E27FC236}">
                <a16:creationId xmlns:a16="http://schemas.microsoft.com/office/drawing/2014/main" id="{AE1BE858-0E57-4933-8405-B2F2A5EE6800}"/>
              </a:ext>
            </a:extLst>
          </p:cNvPr>
          <p:cNvCxnSpPr>
            <a:stCxn id="21" idx="3"/>
            <a:endCxn id="53" idx="1"/>
          </p:cNvCxnSpPr>
          <p:nvPr>
            <p:custDataLst>
              <p:tags r:id="rId43"/>
            </p:custDataLst>
          </p:nvPr>
        </p:nvCxnSpPr>
        <p:spPr>
          <a:xfrm>
            <a:off x="6854910" y="1419928"/>
            <a:ext cx="473075" cy="2255838"/>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肘形连接符 274">
            <a:extLst>
              <a:ext uri="{FF2B5EF4-FFF2-40B4-BE49-F238E27FC236}">
                <a16:creationId xmlns:a16="http://schemas.microsoft.com/office/drawing/2014/main" id="{605FD6BE-7E2C-4A82-AB07-FB8411E59B89}"/>
              </a:ext>
            </a:extLst>
          </p:cNvPr>
          <p:cNvCxnSpPr>
            <a:stCxn id="120" idx="3"/>
            <a:endCxn id="53" idx="1"/>
          </p:cNvCxnSpPr>
          <p:nvPr>
            <p:custDataLst>
              <p:tags r:id="rId44"/>
            </p:custDataLst>
          </p:nvPr>
        </p:nvCxnSpPr>
        <p:spPr>
          <a:xfrm flipV="1">
            <a:off x="6832685" y="3675766"/>
            <a:ext cx="495300" cy="412750"/>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矩形 111">
            <a:extLst>
              <a:ext uri="{FF2B5EF4-FFF2-40B4-BE49-F238E27FC236}">
                <a16:creationId xmlns:a16="http://schemas.microsoft.com/office/drawing/2014/main" id="{65CC546A-E9BE-4F04-9E79-1F53800EE839}"/>
              </a:ext>
            </a:extLst>
          </p:cNvPr>
          <p:cNvSpPr/>
          <p:nvPr>
            <p:custDataLst>
              <p:tags r:id="rId45"/>
            </p:custDataLst>
          </p:nvPr>
        </p:nvSpPr>
        <p:spPr>
          <a:xfrm>
            <a:off x="7327985" y="1178628"/>
            <a:ext cx="274638" cy="4995863"/>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建立模型</a:t>
            </a:r>
          </a:p>
        </p:txBody>
      </p:sp>
      <p:cxnSp>
        <p:nvCxnSpPr>
          <p:cNvPr id="54" name="肘形连接符 274">
            <a:extLst>
              <a:ext uri="{FF2B5EF4-FFF2-40B4-BE49-F238E27FC236}">
                <a16:creationId xmlns:a16="http://schemas.microsoft.com/office/drawing/2014/main" id="{E49531B2-378B-4EDD-BFB0-420B12F313BB}"/>
              </a:ext>
            </a:extLst>
          </p:cNvPr>
          <p:cNvCxnSpPr>
            <a:stCxn id="53" idx="3"/>
            <a:endCxn id="27" idx="1"/>
          </p:cNvCxnSpPr>
          <p:nvPr>
            <p:custDataLst>
              <p:tags r:id="rId46"/>
            </p:custDataLst>
          </p:nvPr>
        </p:nvCxnSpPr>
        <p:spPr>
          <a:xfrm flipV="1">
            <a:off x="7602623" y="1642178"/>
            <a:ext cx="180975" cy="2033588"/>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肘形连接符 274">
            <a:extLst>
              <a:ext uri="{FF2B5EF4-FFF2-40B4-BE49-F238E27FC236}">
                <a16:creationId xmlns:a16="http://schemas.microsoft.com/office/drawing/2014/main" id="{0C728034-080C-4B07-BC66-714F3BF24A20}"/>
              </a:ext>
            </a:extLst>
          </p:cNvPr>
          <p:cNvCxnSpPr>
            <a:stCxn id="53" idx="3"/>
            <a:endCxn id="28" idx="1"/>
          </p:cNvCxnSpPr>
          <p:nvPr>
            <p:custDataLst>
              <p:tags r:id="rId47"/>
            </p:custDataLst>
          </p:nvPr>
        </p:nvCxnSpPr>
        <p:spPr>
          <a:xfrm flipV="1">
            <a:off x="7602623" y="2655003"/>
            <a:ext cx="180975" cy="1020763"/>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肘形连接符 274">
            <a:extLst>
              <a:ext uri="{FF2B5EF4-FFF2-40B4-BE49-F238E27FC236}">
                <a16:creationId xmlns:a16="http://schemas.microsoft.com/office/drawing/2014/main" id="{80775383-2886-4972-BCC9-CDAAEE380678}"/>
              </a:ext>
            </a:extLst>
          </p:cNvPr>
          <p:cNvCxnSpPr>
            <a:stCxn id="53" idx="3"/>
            <a:endCxn id="30" idx="1"/>
          </p:cNvCxnSpPr>
          <p:nvPr>
            <p:custDataLst>
              <p:tags r:id="rId48"/>
            </p:custDataLst>
          </p:nvPr>
        </p:nvCxnSpPr>
        <p:spPr>
          <a:xfrm flipV="1">
            <a:off x="7602623" y="3664653"/>
            <a:ext cx="180975" cy="11113"/>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肘形连接符 274">
            <a:extLst>
              <a:ext uri="{FF2B5EF4-FFF2-40B4-BE49-F238E27FC236}">
                <a16:creationId xmlns:a16="http://schemas.microsoft.com/office/drawing/2014/main" id="{94D040BD-D224-44C8-B126-4CB4313C9667}"/>
              </a:ext>
            </a:extLst>
          </p:cNvPr>
          <p:cNvCxnSpPr>
            <a:stCxn id="53" idx="3"/>
            <a:endCxn id="29" idx="1"/>
          </p:cNvCxnSpPr>
          <p:nvPr>
            <p:custDataLst>
              <p:tags r:id="rId49"/>
            </p:custDataLst>
          </p:nvPr>
        </p:nvCxnSpPr>
        <p:spPr>
          <a:xfrm>
            <a:off x="7602623" y="3675766"/>
            <a:ext cx="180975" cy="1020762"/>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肘形连接符 274">
            <a:extLst>
              <a:ext uri="{FF2B5EF4-FFF2-40B4-BE49-F238E27FC236}">
                <a16:creationId xmlns:a16="http://schemas.microsoft.com/office/drawing/2014/main" id="{20009AFB-4C6A-40E6-B42F-95B8B48E432C}"/>
              </a:ext>
            </a:extLst>
          </p:cNvPr>
          <p:cNvCxnSpPr>
            <a:stCxn id="53" idx="3"/>
            <a:endCxn id="31" idx="1"/>
          </p:cNvCxnSpPr>
          <p:nvPr>
            <p:custDataLst>
              <p:tags r:id="rId50"/>
            </p:custDataLst>
          </p:nvPr>
        </p:nvCxnSpPr>
        <p:spPr>
          <a:xfrm>
            <a:off x="7602623" y="3675766"/>
            <a:ext cx="180975" cy="2041525"/>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9" name="Group 306">
            <a:extLst>
              <a:ext uri="{FF2B5EF4-FFF2-40B4-BE49-F238E27FC236}">
                <a16:creationId xmlns:a16="http://schemas.microsoft.com/office/drawing/2014/main" id="{B3CEFBA1-6E4E-4AEA-B140-E107B224F63F}"/>
              </a:ext>
            </a:extLst>
          </p:cNvPr>
          <p:cNvGrpSpPr>
            <a:grpSpLocks/>
          </p:cNvGrpSpPr>
          <p:nvPr>
            <p:custDataLst>
              <p:tags r:id="rId51"/>
            </p:custDataLst>
          </p:nvPr>
        </p:nvGrpSpPr>
        <p:grpSpPr bwMode="auto">
          <a:xfrm>
            <a:off x="8358273" y="1178628"/>
            <a:ext cx="1165225" cy="1354138"/>
            <a:chOff x="6314001" y="1332147"/>
            <a:chExt cx="1164018" cy="1355136"/>
          </a:xfrm>
        </p:grpSpPr>
        <p:sp>
          <p:nvSpPr>
            <p:cNvPr id="60" name="矩形 59">
              <a:extLst>
                <a:ext uri="{FF2B5EF4-FFF2-40B4-BE49-F238E27FC236}">
                  <a16:creationId xmlns:a16="http://schemas.microsoft.com/office/drawing/2014/main" id="{3AF83075-9E79-4366-8303-7BD249D3096E}"/>
                </a:ext>
              </a:extLst>
            </p:cNvPr>
            <p:cNvSpPr/>
            <p:nvPr/>
          </p:nvSpPr>
          <p:spPr>
            <a:xfrm>
              <a:off x="6347303" y="1870707"/>
              <a:ext cx="1097412" cy="182697"/>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贝叶斯</a:t>
              </a:r>
            </a:p>
          </p:txBody>
        </p:sp>
        <p:sp>
          <p:nvSpPr>
            <p:cNvPr id="61" name="矩形 60">
              <a:extLst>
                <a:ext uri="{FF2B5EF4-FFF2-40B4-BE49-F238E27FC236}">
                  <a16:creationId xmlns:a16="http://schemas.microsoft.com/office/drawing/2014/main" id="{C9169F2E-5EDC-433A-9023-95357DB07428}"/>
                </a:ext>
              </a:extLst>
            </p:cNvPr>
            <p:cNvSpPr/>
            <p:nvPr/>
          </p:nvSpPr>
          <p:spPr>
            <a:xfrm>
              <a:off x="6347303" y="2069290"/>
              <a:ext cx="1097412" cy="182698"/>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神经网络</a:t>
              </a:r>
            </a:p>
          </p:txBody>
        </p:sp>
        <p:sp>
          <p:nvSpPr>
            <p:cNvPr id="62" name="矩形 61">
              <a:extLst>
                <a:ext uri="{FF2B5EF4-FFF2-40B4-BE49-F238E27FC236}">
                  <a16:creationId xmlns:a16="http://schemas.microsoft.com/office/drawing/2014/main" id="{FAE3B3C4-33B4-4ED4-9675-5439640E2F24}"/>
                </a:ext>
              </a:extLst>
            </p:cNvPr>
            <p:cNvSpPr/>
            <p:nvPr/>
          </p:nvSpPr>
          <p:spPr>
            <a:xfrm>
              <a:off x="6347303" y="2267874"/>
              <a:ext cx="1097412" cy="182697"/>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C4.5</a:t>
              </a:r>
              <a:r>
                <a:rPr lang="zh-CN" altLang="en-US" sz="1200" dirty="0">
                  <a:solidFill>
                    <a:prstClr val="black"/>
                  </a:solidFill>
                </a:rPr>
                <a:t>决策树</a:t>
              </a:r>
            </a:p>
          </p:txBody>
        </p:sp>
        <p:sp>
          <p:nvSpPr>
            <p:cNvPr id="63" name="矩形 62">
              <a:extLst>
                <a:ext uri="{FF2B5EF4-FFF2-40B4-BE49-F238E27FC236}">
                  <a16:creationId xmlns:a16="http://schemas.microsoft.com/office/drawing/2014/main" id="{1E911376-1F15-47C5-9F52-BA10E6221024}"/>
                </a:ext>
              </a:extLst>
            </p:cNvPr>
            <p:cNvSpPr/>
            <p:nvPr/>
          </p:nvSpPr>
          <p:spPr>
            <a:xfrm>
              <a:off x="6347303" y="2480756"/>
              <a:ext cx="1097412" cy="182697"/>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64" name="矩形 157">
              <a:extLst>
                <a:ext uri="{FF2B5EF4-FFF2-40B4-BE49-F238E27FC236}">
                  <a16:creationId xmlns:a16="http://schemas.microsoft.com/office/drawing/2014/main" id="{2AF70019-0BF8-4F8D-865C-E3A9BB0648E0}"/>
                </a:ext>
              </a:extLst>
            </p:cNvPr>
            <p:cNvSpPr/>
            <p:nvPr/>
          </p:nvSpPr>
          <p:spPr>
            <a:xfrm>
              <a:off x="6314001" y="1332147"/>
              <a:ext cx="1164018" cy="1355136"/>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65" name="Group 85">
            <a:extLst>
              <a:ext uri="{FF2B5EF4-FFF2-40B4-BE49-F238E27FC236}">
                <a16:creationId xmlns:a16="http://schemas.microsoft.com/office/drawing/2014/main" id="{5DCE0081-F658-4685-854D-35E425C00126}"/>
              </a:ext>
            </a:extLst>
          </p:cNvPr>
          <p:cNvGrpSpPr>
            <a:grpSpLocks/>
          </p:cNvGrpSpPr>
          <p:nvPr>
            <p:custDataLst>
              <p:tags r:id="rId52"/>
            </p:custDataLst>
          </p:nvPr>
        </p:nvGrpSpPr>
        <p:grpSpPr bwMode="auto">
          <a:xfrm>
            <a:off x="8358273" y="4255203"/>
            <a:ext cx="1165225" cy="882650"/>
            <a:chOff x="6314001" y="4543738"/>
            <a:chExt cx="1164018" cy="882252"/>
          </a:xfrm>
        </p:grpSpPr>
        <p:sp>
          <p:nvSpPr>
            <p:cNvPr id="66" name="矩形 65">
              <a:extLst>
                <a:ext uri="{FF2B5EF4-FFF2-40B4-BE49-F238E27FC236}">
                  <a16:creationId xmlns:a16="http://schemas.microsoft.com/office/drawing/2014/main" id="{2AFBE189-E640-4EC5-9368-82629B0526C5}"/>
                </a:ext>
              </a:extLst>
            </p:cNvPr>
            <p:cNvSpPr/>
            <p:nvPr/>
          </p:nvSpPr>
          <p:spPr>
            <a:xfrm>
              <a:off x="6347303" y="4580235"/>
              <a:ext cx="1097412" cy="182480"/>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指数平滑</a:t>
              </a:r>
            </a:p>
          </p:txBody>
        </p:sp>
        <p:sp>
          <p:nvSpPr>
            <p:cNvPr id="67" name="矩形 66">
              <a:extLst>
                <a:ext uri="{FF2B5EF4-FFF2-40B4-BE49-F238E27FC236}">
                  <a16:creationId xmlns:a16="http://schemas.microsoft.com/office/drawing/2014/main" id="{6B33E10D-68BC-4F19-833B-B18C79A1D82F}"/>
                </a:ext>
              </a:extLst>
            </p:cNvPr>
            <p:cNvSpPr/>
            <p:nvPr/>
          </p:nvSpPr>
          <p:spPr>
            <a:xfrm>
              <a:off x="6347303" y="4797623"/>
              <a:ext cx="1097412" cy="182481"/>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支持向量机</a:t>
              </a:r>
            </a:p>
          </p:txBody>
        </p:sp>
        <p:sp>
          <p:nvSpPr>
            <p:cNvPr id="68" name="矩形 67">
              <a:extLst>
                <a:ext uri="{FF2B5EF4-FFF2-40B4-BE49-F238E27FC236}">
                  <a16:creationId xmlns:a16="http://schemas.microsoft.com/office/drawing/2014/main" id="{E71BCEF7-88AB-470F-A364-4D287309377E}"/>
                </a:ext>
              </a:extLst>
            </p:cNvPr>
            <p:cNvSpPr/>
            <p:nvPr/>
          </p:nvSpPr>
          <p:spPr>
            <a:xfrm>
              <a:off x="6347303" y="5013426"/>
              <a:ext cx="1097412" cy="182481"/>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schemeClr val="tx1"/>
                  </a:solidFill>
                </a:rPr>
                <a:t>灰色理论</a:t>
              </a:r>
            </a:p>
          </p:txBody>
        </p:sp>
        <p:sp>
          <p:nvSpPr>
            <p:cNvPr id="69" name="矩形 68">
              <a:extLst>
                <a:ext uri="{FF2B5EF4-FFF2-40B4-BE49-F238E27FC236}">
                  <a16:creationId xmlns:a16="http://schemas.microsoft.com/office/drawing/2014/main" id="{64076567-9859-4485-A2D1-F0C6A37A0407}"/>
                </a:ext>
              </a:extLst>
            </p:cNvPr>
            <p:cNvSpPr/>
            <p:nvPr/>
          </p:nvSpPr>
          <p:spPr>
            <a:xfrm>
              <a:off x="6347303" y="5229229"/>
              <a:ext cx="1097412" cy="184067"/>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70" name="矩形 157">
              <a:extLst>
                <a:ext uri="{FF2B5EF4-FFF2-40B4-BE49-F238E27FC236}">
                  <a16:creationId xmlns:a16="http://schemas.microsoft.com/office/drawing/2014/main" id="{BAE8184B-0EA1-4FD8-B102-5AB747F7C70B}"/>
                </a:ext>
              </a:extLst>
            </p:cNvPr>
            <p:cNvSpPr/>
            <p:nvPr/>
          </p:nvSpPr>
          <p:spPr>
            <a:xfrm>
              <a:off x="6314001" y="4543738"/>
              <a:ext cx="1164018" cy="882252"/>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71" name="Group 87">
            <a:extLst>
              <a:ext uri="{FF2B5EF4-FFF2-40B4-BE49-F238E27FC236}">
                <a16:creationId xmlns:a16="http://schemas.microsoft.com/office/drawing/2014/main" id="{FB80EC39-46C3-42E2-A96C-F1EE60514FD5}"/>
              </a:ext>
            </a:extLst>
          </p:cNvPr>
          <p:cNvGrpSpPr>
            <a:grpSpLocks/>
          </p:cNvGrpSpPr>
          <p:nvPr>
            <p:custDataLst>
              <p:tags r:id="rId53"/>
            </p:custDataLst>
          </p:nvPr>
        </p:nvGrpSpPr>
        <p:grpSpPr bwMode="auto">
          <a:xfrm>
            <a:off x="8358273" y="2583566"/>
            <a:ext cx="1165225" cy="568325"/>
            <a:chOff x="6314001" y="2713599"/>
            <a:chExt cx="1164018" cy="568555"/>
          </a:xfrm>
        </p:grpSpPr>
        <p:sp>
          <p:nvSpPr>
            <p:cNvPr id="72" name="矩形 71">
              <a:extLst>
                <a:ext uri="{FF2B5EF4-FFF2-40B4-BE49-F238E27FC236}">
                  <a16:creationId xmlns:a16="http://schemas.microsoft.com/office/drawing/2014/main" id="{97512139-010B-405B-ABF0-DEFC3EEA5F9B}"/>
                </a:ext>
              </a:extLst>
            </p:cNvPr>
            <p:cNvSpPr/>
            <p:nvPr/>
          </p:nvSpPr>
          <p:spPr>
            <a:xfrm>
              <a:off x="6347303" y="2761243"/>
              <a:ext cx="1097412" cy="182636"/>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K</a:t>
              </a:r>
              <a:r>
                <a:rPr lang="zh-CN" altLang="en-US" sz="1200" dirty="0">
                  <a:solidFill>
                    <a:prstClr val="black"/>
                  </a:solidFill>
                </a:rPr>
                <a:t>均值算法</a:t>
              </a:r>
            </a:p>
          </p:txBody>
        </p:sp>
        <p:sp>
          <p:nvSpPr>
            <p:cNvPr id="73" name="矩形 72">
              <a:extLst>
                <a:ext uri="{FF2B5EF4-FFF2-40B4-BE49-F238E27FC236}">
                  <a16:creationId xmlns:a16="http://schemas.microsoft.com/office/drawing/2014/main" id="{71EB7CC2-53E3-4B5B-945C-3508BB85F56C}"/>
                </a:ext>
              </a:extLst>
            </p:cNvPr>
            <p:cNvSpPr/>
            <p:nvPr/>
          </p:nvSpPr>
          <p:spPr>
            <a:xfrm>
              <a:off x="6347303" y="3031227"/>
              <a:ext cx="1097412" cy="184225"/>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74" name="矩形 157">
              <a:extLst>
                <a:ext uri="{FF2B5EF4-FFF2-40B4-BE49-F238E27FC236}">
                  <a16:creationId xmlns:a16="http://schemas.microsoft.com/office/drawing/2014/main" id="{A7499926-B42A-420F-A15C-9AEF15039937}"/>
                </a:ext>
              </a:extLst>
            </p:cNvPr>
            <p:cNvSpPr/>
            <p:nvPr/>
          </p:nvSpPr>
          <p:spPr>
            <a:xfrm>
              <a:off x="6314001" y="2713599"/>
              <a:ext cx="1164018" cy="568555"/>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75" name="Group 86">
            <a:extLst>
              <a:ext uri="{FF2B5EF4-FFF2-40B4-BE49-F238E27FC236}">
                <a16:creationId xmlns:a16="http://schemas.microsoft.com/office/drawing/2014/main" id="{2B57B549-0EB1-40D8-BA11-C7433A21790F}"/>
              </a:ext>
            </a:extLst>
          </p:cNvPr>
          <p:cNvGrpSpPr>
            <a:grpSpLocks/>
          </p:cNvGrpSpPr>
          <p:nvPr>
            <p:custDataLst>
              <p:tags r:id="rId54"/>
            </p:custDataLst>
          </p:nvPr>
        </p:nvGrpSpPr>
        <p:grpSpPr bwMode="auto">
          <a:xfrm>
            <a:off x="8358273" y="3223328"/>
            <a:ext cx="1165225" cy="688975"/>
            <a:chOff x="6314001" y="3483173"/>
            <a:chExt cx="1164018" cy="688598"/>
          </a:xfrm>
        </p:grpSpPr>
        <p:sp>
          <p:nvSpPr>
            <p:cNvPr id="76" name="矩形 75">
              <a:extLst>
                <a:ext uri="{FF2B5EF4-FFF2-40B4-BE49-F238E27FC236}">
                  <a16:creationId xmlns:a16="http://schemas.microsoft.com/office/drawing/2014/main" id="{4D0C6481-5FBD-476A-B647-1F1D34BEB5C1}"/>
                </a:ext>
              </a:extLst>
            </p:cNvPr>
            <p:cNvSpPr/>
            <p:nvPr/>
          </p:nvSpPr>
          <p:spPr>
            <a:xfrm>
              <a:off x="6347303" y="3529186"/>
              <a:ext cx="1097412" cy="182462"/>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altLang="zh-CN" sz="1200" dirty="0">
                  <a:solidFill>
                    <a:prstClr val="black"/>
                  </a:solidFill>
                </a:rPr>
                <a:t>FP-growth</a:t>
              </a:r>
              <a:r>
                <a:rPr lang="zh-CN" altLang="en-US" sz="1200" dirty="0">
                  <a:solidFill>
                    <a:prstClr val="black"/>
                  </a:solidFill>
                </a:rPr>
                <a:t>算法</a:t>
              </a:r>
            </a:p>
          </p:txBody>
        </p:sp>
        <p:sp>
          <p:nvSpPr>
            <p:cNvPr id="77" name="矩形 76">
              <a:extLst>
                <a:ext uri="{FF2B5EF4-FFF2-40B4-BE49-F238E27FC236}">
                  <a16:creationId xmlns:a16="http://schemas.microsoft.com/office/drawing/2014/main" id="{E00986DA-37EC-4162-AE53-3179428EDCFD}"/>
                </a:ext>
              </a:extLst>
            </p:cNvPr>
            <p:cNvSpPr/>
            <p:nvPr/>
          </p:nvSpPr>
          <p:spPr>
            <a:xfrm>
              <a:off x="6347303" y="3741794"/>
              <a:ext cx="1097412" cy="182462"/>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err="1">
                  <a:solidFill>
                    <a:prstClr val="black"/>
                  </a:solidFill>
                </a:rPr>
                <a:t>Apriori</a:t>
              </a:r>
              <a:r>
                <a:rPr lang="zh-CN" altLang="en-US" sz="1200" dirty="0">
                  <a:solidFill>
                    <a:prstClr val="black"/>
                  </a:solidFill>
                </a:rPr>
                <a:t>算法</a:t>
              </a:r>
            </a:p>
          </p:txBody>
        </p:sp>
        <p:sp>
          <p:nvSpPr>
            <p:cNvPr id="78" name="矩形 77">
              <a:extLst>
                <a:ext uri="{FF2B5EF4-FFF2-40B4-BE49-F238E27FC236}">
                  <a16:creationId xmlns:a16="http://schemas.microsoft.com/office/drawing/2014/main" id="{6CB3F264-D36D-47A7-8CE4-28CC98057797}"/>
                </a:ext>
              </a:extLst>
            </p:cNvPr>
            <p:cNvSpPr/>
            <p:nvPr/>
          </p:nvSpPr>
          <p:spPr>
            <a:xfrm>
              <a:off x="6347303" y="3962336"/>
              <a:ext cx="1097412" cy="182463"/>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79" name="矩形 157">
              <a:extLst>
                <a:ext uri="{FF2B5EF4-FFF2-40B4-BE49-F238E27FC236}">
                  <a16:creationId xmlns:a16="http://schemas.microsoft.com/office/drawing/2014/main" id="{B84B1940-7B24-446E-83AB-1DFC83AD8A32}"/>
                </a:ext>
              </a:extLst>
            </p:cNvPr>
            <p:cNvSpPr/>
            <p:nvPr/>
          </p:nvSpPr>
          <p:spPr>
            <a:xfrm>
              <a:off x="6314001" y="3483173"/>
              <a:ext cx="1164018" cy="688598"/>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cxnSp>
        <p:nvCxnSpPr>
          <p:cNvPr id="80" name="肘形连接符 274">
            <a:extLst>
              <a:ext uri="{FF2B5EF4-FFF2-40B4-BE49-F238E27FC236}">
                <a16:creationId xmlns:a16="http://schemas.microsoft.com/office/drawing/2014/main" id="{D04BCA8B-FAE0-4893-9276-456E350655EB}"/>
              </a:ext>
            </a:extLst>
          </p:cNvPr>
          <p:cNvCxnSpPr>
            <a:stCxn id="27" idx="3"/>
            <a:endCxn id="64" idx="1"/>
          </p:cNvCxnSpPr>
          <p:nvPr>
            <p:custDataLst>
              <p:tags r:id="rId55"/>
            </p:custDataLst>
          </p:nvPr>
        </p:nvCxnSpPr>
        <p:spPr>
          <a:xfrm>
            <a:off x="8056648" y="1642178"/>
            <a:ext cx="301625" cy="214313"/>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肘形连接符 274">
            <a:extLst>
              <a:ext uri="{FF2B5EF4-FFF2-40B4-BE49-F238E27FC236}">
                <a16:creationId xmlns:a16="http://schemas.microsoft.com/office/drawing/2014/main" id="{B9FFDD54-171C-4EE9-BE21-30767BAC1FE7}"/>
              </a:ext>
            </a:extLst>
          </p:cNvPr>
          <p:cNvCxnSpPr>
            <a:stCxn id="28" idx="3"/>
            <a:endCxn id="74" idx="1"/>
          </p:cNvCxnSpPr>
          <p:nvPr>
            <p:custDataLst>
              <p:tags r:id="rId56"/>
            </p:custDataLst>
          </p:nvPr>
        </p:nvCxnSpPr>
        <p:spPr>
          <a:xfrm>
            <a:off x="8056648" y="2655003"/>
            <a:ext cx="301625" cy="212725"/>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肘形连接符 274">
            <a:extLst>
              <a:ext uri="{FF2B5EF4-FFF2-40B4-BE49-F238E27FC236}">
                <a16:creationId xmlns:a16="http://schemas.microsoft.com/office/drawing/2014/main" id="{BC82A8DF-C2E8-4287-8E43-43B73FCAA31B}"/>
              </a:ext>
            </a:extLst>
          </p:cNvPr>
          <p:cNvCxnSpPr>
            <a:stCxn id="30" idx="3"/>
            <a:endCxn id="79" idx="1"/>
          </p:cNvCxnSpPr>
          <p:nvPr>
            <p:custDataLst>
              <p:tags r:id="rId57"/>
            </p:custDataLst>
          </p:nvPr>
        </p:nvCxnSpPr>
        <p:spPr>
          <a:xfrm flipV="1">
            <a:off x="8056648" y="3567816"/>
            <a:ext cx="301625" cy="96837"/>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肘形连接符 274">
            <a:extLst>
              <a:ext uri="{FF2B5EF4-FFF2-40B4-BE49-F238E27FC236}">
                <a16:creationId xmlns:a16="http://schemas.microsoft.com/office/drawing/2014/main" id="{4779E001-57F2-41EF-84D2-63262E1973D6}"/>
              </a:ext>
            </a:extLst>
          </p:cNvPr>
          <p:cNvCxnSpPr>
            <a:stCxn id="29" idx="3"/>
            <a:endCxn id="70" idx="1"/>
          </p:cNvCxnSpPr>
          <p:nvPr>
            <p:custDataLst>
              <p:tags r:id="rId58"/>
            </p:custDataLst>
          </p:nvPr>
        </p:nvCxnSpPr>
        <p:spPr>
          <a:xfrm>
            <a:off x="8056648" y="4696528"/>
            <a:ext cx="301625" cy="12700"/>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4" name="Group 106">
            <a:extLst>
              <a:ext uri="{FF2B5EF4-FFF2-40B4-BE49-F238E27FC236}">
                <a16:creationId xmlns:a16="http://schemas.microsoft.com/office/drawing/2014/main" id="{16EF8484-5194-494E-B38C-4A7264AB632D}"/>
              </a:ext>
            </a:extLst>
          </p:cNvPr>
          <p:cNvGrpSpPr>
            <a:grpSpLocks/>
          </p:cNvGrpSpPr>
          <p:nvPr>
            <p:custDataLst>
              <p:tags r:id="rId59"/>
            </p:custDataLst>
          </p:nvPr>
        </p:nvGrpSpPr>
        <p:grpSpPr bwMode="auto">
          <a:xfrm>
            <a:off x="9777498" y="1175453"/>
            <a:ext cx="1189037" cy="946150"/>
            <a:chOff x="7732973" y="1463415"/>
            <a:chExt cx="1188720" cy="946463"/>
          </a:xfrm>
        </p:grpSpPr>
        <p:sp>
          <p:nvSpPr>
            <p:cNvPr id="85" name="矩形 84">
              <a:extLst>
                <a:ext uri="{FF2B5EF4-FFF2-40B4-BE49-F238E27FC236}">
                  <a16:creationId xmlns:a16="http://schemas.microsoft.com/office/drawing/2014/main" id="{84006D70-CEC6-4393-925E-DBECA8E67340}"/>
                </a:ext>
              </a:extLst>
            </p:cNvPr>
            <p:cNvSpPr/>
            <p:nvPr/>
          </p:nvSpPr>
          <p:spPr>
            <a:xfrm>
              <a:off x="7778998" y="1517408"/>
              <a:ext cx="1096671" cy="184211"/>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均方根误差</a:t>
              </a:r>
            </a:p>
          </p:txBody>
        </p:sp>
        <p:sp>
          <p:nvSpPr>
            <p:cNvPr id="86" name="矩形 85">
              <a:extLst>
                <a:ext uri="{FF2B5EF4-FFF2-40B4-BE49-F238E27FC236}">
                  <a16:creationId xmlns:a16="http://schemas.microsoft.com/office/drawing/2014/main" id="{6E97E48F-8062-4914-B4A3-32E83B6416F4}"/>
                </a:ext>
              </a:extLst>
            </p:cNvPr>
            <p:cNvSpPr/>
            <p:nvPr/>
          </p:nvSpPr>
          <p:spPr>
            <a:xfrm>
              <a:off x="7778998" y="1752436"/>
              <a:ext cx="1096671" cy="18262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均方误差</a:t>
              </a:r>
            </a:p>
          </p:txBody>
        </p:sp>
        <p:sp>
          <p:nvSpPr>
            <p:cNvPr id="87" name="矩形 86">
              <a:extLst>
                <a:ext uri="{FF2B5EF4-FFF2-40B4-BE49-F238E27FC236}">
                  <a16:creationId xmlns:a16="http://schemas.microsoft.com/office/drawing/2014/main" id="{9E95FEB7-D468-40A8-B8E2-C5A2BCF09248}"/>
                </a:ext>
              </a:extLst>
            </p:cNvPr>
            <p:cNvSpPr/>
            <p:nvPr/>
          </p:nvSpPr>
          <p:spPr>
            <a:xfrm>
              <a:off x="7778998" y="1987463"/>
              <a:ext cx="1096671" cy="18262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正概率统计</a:t>
              </a:r>
            </a:p>
          </p:txBody>
        </p:sp>
        <p:sp>
          <p:nvSpPr>
            <p:cNvPr id="88" name="矩形 87">
              <a:extLst>
                <a:ext uri="{FF2B5EF4-FFF2-40B4-BE49-F238E27FC236}">
                  <a16:creationId xmlns:a16="http://schemas.microsoft.com/office/drawing/2014/main" id="{3E9F1D2E-F6B9-43A9-BDFE-A9E329CF0F0E}"/>
                </a:ext>
              </a:extLst>
            </p:cNvPr>
            <p:cNvSpPr/>
            <p:nvPr/>
          </p:nvSpPr>
          <p:spPr>
            <a:xfrm>
              <a:off x="7778998" y="2220904"/>
              <a:ext cx="1096671" cy="182622"/>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89" name="矩形 157">
              <a:extLst>
                <a:ext uri="{FF2B5EF4-FFF2-40B4-BE49-F238E27FC236}">
                  <a16:creationId xmlns:a16="http://schemas.microsoft.com/office/drawing/2014/main" id="{776F7EED-3377-4165-90E0-2BDF6BBAB327}"/>
                </a:ext>
              </a:extLst>
            </p:cNvPr>
            <p:cNvSpPr/>
            <p:nvPr/>
          </p:nvSpPr>
          <p:spPr>
            <a:xfrm>
              <a:off x="7732973" y="1463415"/>
              <a:ext cx="1188720" cy="946463"/>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90" name="Group 108">
            <a:extLst>
              <a:ext uri="{FF2B5EF4-FFF2-40B4-BE49-F238E27FC236}">
                <a16:creationId xmlns:a16="http://schemas.microsoft.com/office/drawing/2014/main" id="{F318752B-1C48-4A14-936A-89B4E9253A12}"/>
              </a:ext>
            </a:extLst>
          </p:cNvPr>
          <p:cNvGrpSpPr>
            <a:grpSpLocks/>
          </p:cNvGrpSpPr>
          <p:nvPr>
            <p:custDataLst>
              <p:tags r:id="rId60"/>
            </p:custDataLst>
          </p:nvPr>
        </p:nvGrpSpPr>
        <p:grpSpPr bwMode="auto">
          <a:xfrm>
            <a:off x="9777498" y="2231141"/>
            <a:ext cx="1189037" cy="946150"/>
            <a:chOff x="7732973" y="2566663"/>
            <a:chExt cx="1188720" cy="946463"/>
          </a:xfrm>
        </p:grpSpPr>
        <p:sp>
          <p:nvSpPr>
            <p:cNvPr id="91" name="矩形 90">
              <a:extLst>
                <a:ext uri="{FF2B5EF4-FFF2-40B4-BE49-F238E27FC236}">
                  <a16:creationId xmlns:a16="http://schemas.microsoft.com/office/drawing/2014/main" id="{7B7452ED-BFE5-4169-95BB-78D0989149B1}"/>
                </a:ext>
              </a:extLst>
            </p:cNvPr>
            <p:cNvSpPr/>
            <p:nvPr/>
          </p:nvSpPr>
          <p:spPr>
            <a:xfrm>
              <a:off x="7778998" y="3295566"/>
              <a:ext cx="1096671" cy="18262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92" name="矩形 91">
              <a:extLst>
                <a:ext uri="{FF2B5EF4-FFF2-40B4-BE49-F238E27FC236}">
                  <a16:creationId xmlns:a16="http://schemas.microsoft.com/office/drawing/2014/main" id="{976AAF7F-5B83-427E-ACC6-244E9242A943}"/>
                </a:ext>
              </a:extLst>
            </p:cNvPr>
            <p:cNvSpPr/>
            <p:nvPr/>
          </p:nvSpPr>
          <p:spPr>
            <a:xfrm>
              <a:off x="7778998" y="2620656"/>
              <a:ext cx="1096671" cy="182622"/>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群间差异度</a:t>
              </a:r>
            </a:p>
          </p:txBody>
        </p:sp>
        <p:sp>
          <p:nvSpPr>
            <p:cNvPr id="93" name="矩形 92">
              <a:extLst>
                <a:ext uri="{FF2B5EF4-FFF2-40B4-BE49-F238E27FC236}">
                  <a16:creationId xmlns:a16="http://schemas.microsoft.com/office/drawing/2014/main" id="{618AFCEE-703C-4F12-BC14-C0E161C882C7}"/>
                </a:ext>
              </a:extLst>
            </p:cNvPr>
            <p:cNvSpPr/>
            <p:nvPr/>
          </p:nvSpPr>
          <p:spPr>
            <a:xfrm>
              <a:off x="7778998" y="2844567"/>
              <a:ext cx="1096671" cy="184211"/>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群内相似度</a:t>
              </a:r>
            </a:p>
          </p:txBody>
        </p:sp>
        <p:sp>
          <p:nvSpPr>
            <p:cNvPr id="94" name="矩形 93">
              <a:extLst>
                <a:ext uri="{FF2B5EF4-FFF2-40B4-BE49-F238E27FC236}">
                  <a16:creationId xmlns:a16="http://schemas.microsoft.com/office/drawing/2014/main" id="{07A91419-5379-4CB3-BA54-FC351A2948B0}"/>
                </a:ext>
              </a:extLst>
            </p:cNvPr>
            <p:cNvSpPr/>
            <p:nvPr/>
          </p:nvSpPr>
          <p:spPr>
            <a:xfrm>
              <a:off x="7778998" y="3070066"/>
              <a:ext cx="1096671" cy="18262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业务符合度</a:t>
              </a:r>
            </a:p>
          </p:txBody>
        </p:sp>
        <p:sp>
          <p:nvSpPr>
            <p:cNvPr id="95" name="矩形 157">
              <a:extLst>
                <a:ext uri="{FF2B5EF4-FFF2-40B4-BE49-F238E27FC236}">
                  <a16:creationId xmlns:a16="http://schemas.microsoft.com/office/drawing/2014/main" id="{DE262728-700D-4506-9A07-C9E6CC10D595}"/>
                </a:ext>
              </a:extLst>
            </p:cNvPr>
            <p:cNvSpPr/>
            <p:nvPr/>
          </p:nvSpPr>
          <p:spPr>
            <a:xfrm>
              <a:off x="7732973" y="2566663"/>
              <a:ext cx="1188720" cy="946463"/>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96" name="Group 104">
            <a:extLst>
              <a:ext uri="{FF2B5EF4-FFF2-40B4-BE49-F238E27FC236}">
                <a16:creationId xmlns:a16="http://schemas.microsoft.com/office/drawing/2014/main" id="{992CAF72-CD49-4039-86D5-5F443361EC23}"/>
              </a:ext>
            </a:extLst>
          </p:cNvPr>
          <p:cNvGrpSpPr>
            <a:grpSpLocks/>
          </p:cNvGrpSpPr>
          <p:nvPr>
            <p:custDataLst>
              <p:tags r:id="rId61"/>
            </p:custDataLst>
          </p:nvPr>
        </p:nvGrpSpPr>
        <p:grpSpPr bwMode="auto">
          <a:xfrm>
            <a:off x="9777498" y="3285241"/>
            <a:ext cx="1189037" cy="838200"/>
            <a:chOff x="7732973" y="3647980"/>
            <a:chExt cx="1188720" cy="837209"/>
          </a:xfrm>
        </p:grpSpPr>
        <p:sp>
          <p:nvSpPr>
            <p:cNvPr id="97" name="矩形 96">
              <a:extLst>
                <a:ext uri="{FF2B5EF4-FFF2-40B4-BE49-F238E27FC236}">
                  <a16:creationId xmlns:a16="http://schemas.microsoft.com/office/drawing/2014/main" id="{68ED2270-6B6A-47DB-B873-A37F2F173602}"/>
                </a:ext>
              </a:extLst>
            </p:cNvPr>
            <p:cNvSpPr/>
            <p:nvPr/>
          </p:nvSpPr>
          <p:spPr>
            <a:xfrm>
              <a:off x="7778998" y="3722504"/>
              <a:ext cx="1096671" cy="183932"/>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支持度</a:t>
              </a:r>
            </a:p>
          </p:txBody>
        </p:sp>
        <p:sp>
          <p:nvSpPr>
            <p:cNvPr id="98" name="矩形 97">
              <a:extLst>
                <a:ext uri="{FF2B5EF4-FFF2-40B4-BE49-F238E27FC236}">
                  <a16:creationId xmlns:a16="http://schemas.microsoft.com/office/drawing/2014/main" id="{06F74019-1CAA-4529-B5CE-CF9484E7B6B0}"/>
                </a:ext>
              </a:extLst>
            </p:cNvPr>
            <p:cNvSpPr/>
            <p:nvPr/>
          </p:nvSpPr>
          <p:spPr>
            <a:xfrm>
              <a:off x="7778998" y="3998402"/>
              <a:ext cx="1096671" cy="182347"/>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置信度</a:t>
              </a:r>
            </a:p>
          </p:txBody>
        </p:sp>
        <p:sp>
          <p:nvSpPr>
            <p:cNvPr id="99" name="矩形 98">
              <a:extLst>
                <a:ext uri="{FF2B5EF4-FFF2-40B4-BE49-F238E27FC236}">
                  <a16:creationId xmlns:a16="http://schemas.microsoft.com/office/drawing/2014/main" id="{1F2EF624-2CAD-4F07-9263-164181E70A91}"/>
                </a:ext>
              </a:extLst>
            </p:cNvPr>
            <p:cNvSpPr/>
            <p:nvPr/>
          </p:nvSpPr>
          <p:spPr>
            <a:xfrm>
              <a:off x="7778998" y="4274301"/>
              <a:ext cx="1096671" cy="182347"/>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100" name="矩形 157">
              <a:extLst>
                <a:ext uri="{FF2B5EF4-FFF2-40B4-BE49-F238E27FC236}">
                  <a16:creationId xmlns:a16="http://schemas.microsoft.com/office/drawing/2014/main" id="{734B3878-737C-4975-833E-1F016168AB09}"/>
                </a:ext>
              </a:extLst>
            </p:cNvPr>
            <p:cNvSpPr/>
            <p:nvPr/>
          </p:nvSpPr>
          <p:spPr>
            <a:xfrm>
              <a:off x="7732973" y="3647980"/>
              <a:ext cx="1188720" cy="837209"/>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grpSp>
        <p:nvGrpSpPr>
          <p:cNvPr id="101" name="Group 109">
            <a:extLst>
              <a:ext uri="{FF2B5EF4-FFF2-40B4-BE49-F238E27FC236}">
                <a16:creationId xmlns:a16="http://schemas.microsoft.com/office/drawing/2014/main" id="{6FB11B1C-9C31-45D8-BE57-79D5EE881F51}"/>
              </a:ext>
            </a:extLst>
          </p:cNvPr>
          <p:cNvGrpSpPr>
            <a:grpSpLocks/>
          </p:cNvGrpSpPr>
          <p:nvPr>
            <p:custDataLst>
              <p:tags r:id="rId62"/>
            </p:custDataLst>
          </p:nvPr>
        </p:nvGrpSpPr>
        <p:grpSpPr bwMode="auto">
          <a:xfrm>
            <a:off x="9777498" y="4231391"/>
            <a:ext cx="1189037" cy="946150"/>
            <a:chOff x="7732973" y="4519848"/>
            <a:chExt cx="1188720" cy="946463"/>
          </a:xfrm>
        </p:grpSpPr>
        <p:sp>
          <p:nvSpPr>
            <p:cNvPr id="102" name="矩形 101">
              <a:extLst>
                <a:ext uri="{FF2B5EF4-FFF2-40B4-BE49-F238E27FC236}">
                  <a16:creationId xmlns:a16="http://schemas.microsoft.com/office/drawing/2014/main" id="{0573B58B-1B59-490A-8829-BDB98732EADD}"/>
                </a:ext>
              </a:extLst>
            </p:cNvPr>
            <p:cNvSpPr/>
            <p:nvPr/>
          </p:nvSpPr>
          <p:spPr>
            <a:xfrm>
              <a:off x="7778998" y="4550020"/>
              <a:ext cx="1096671" cy="18262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均方根误差</a:t>
              </a:r>
            </a:p>
          </p:txBody>
        </p:sp>
        <p:sp>
          <p:nvSpPr>
            <p:cNvPr id="103" name="矩形 102">
              <a:extLst>
                <a:ext uri="{FF2B5EF4-FFF2-40B4-BE49-F238E27FC236}">
                  <a16:creationId xmlns:a16="http://schemas.microsoft.com/office/drawing/2014/main" id="{CA554CA4-2C0D-4042-95C3-88C87BFFC7B3}"/>
                </a:ext>
              </a:extLst>
            </p:cNvPr>
            <p:cNvSpPr/>
            <p:nvPr/>
          </p:nvSpPr>
          <p:spPr>
            <a:xfrm>
              <a:off x="7778998" y="4773932"/>
              <a:ext cx="1096671" cy="182622"/>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均方误差</a:t>
              </a:r>
            </a:p>
          </p:txBody>
        </p:sp>
        <p:sp>
          <p:nvSpPr>
            <p:cNvPr id="104" name="矩形 103">
              <a:extLst>
                <a:ext uri="{FF2B5EF4-FFF2-40B4-BE49-F238E27FC236}">
                  <a16:creationId xmlns:a16="http://schemas.microsoft.com/office/drawing/2014/main" id="{9FA669A5-AEC8-45E0-9A7E-83FF25E6A067}"/>
                </a:ext>
              </a:extLst>
            </p:cNvPr>
            <p:cNvSpPr/>
            <p:nvPr/>
          </p:nvSpPr>
          <p:spPr>
            <a:xfrm>
              <a:off x="7778998" y="4999432"/>
              <a:ext cx="1096671" cy="182622"/>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black"/>
                  </a:solidFill>
                </a:rPr>
                <a:t>正概率统计</a:t>
              </a:r>
            </a:p>
          </p:txBody>
        </p:sp>
        <p:sp>
          <p:nvSpPr>
            <p:cNvPr id="105" name="矩形 104">
              <a:extLst>
                <a:ext uri="{FF2B5EF4-FFF2-40B4-BE49-F238E27FC236}">
                  <a16:creationId xmlns:a16="http://schemas.microsoft.com/office/drawing/2014/main" id="{48534BFC-C4EE-45F1-BABF-EEA0FC9222CD}"/>
                </a:ext>
              </a:extLst>
            </p:cNvPr>
            <p:cNvSpPr/>
            <p:nvPr/>
          </p:nvSpPr>
          <p:spPr>
            <a:xfrm>
              <a:off x="7778998" y="5223343"/>
              <a:ext cx="1096671" cy="184211"/>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a:t>
              </a:r>
              <a:endParaRPr lang="zh-CN" altLang="en-US" sz="1200" dirty="0">
                <a:solidFill>
                  <a:prstClr val="black"/>
                </a:solidFill>
              </a:endParaRPr>
            </a:p>
          </p:txBody>
        </p:sp>
        <p:sp>
          <p:nvSpPr>
            <p:cNvPr id="106" name="矩形 157">
              <a:extLst>
                <a:ext uri="{FF2B5EF4-FFF2-40B4-BE49-F238E27FC236}">
                  <a16:creationId xmlns:a16="http://schemas.microsoft.com/office/drawing/2014/main" id="{88D72772-1D25-4327-8F1F-D6788772842C}"/>
                </a:ext>
              </a:extLst>
            </p:cNvPr>
            <p:cNvSpPr/>
            <p:nvPr/>
          </p:nvSpPr>
          <p:spPr>
            <a:xfrm>
              <a:off x="7732973" y="4519848"/>
              <a:ext cx="1188720" cy="946463"/>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prstClr val="white"/>
                </a:solidFill>
              </a:endParaRPr>
            </a:p>
          </p:txBody>
        </p:sp>
      </p:grpSp>
      <p:cxnSp>
        <p:nvCxnSpPr>
          <p:cNvPr id="107" name="肘形连接符 274">
            <a:extLst>
              <a:ext uri="{FF2B5EF4-FFF2-40B4-BE49-F238E27FC236}">
                <a16:creationId xmlns:a16="http://schemas.microsoft.com/office/drawing/2014/main" id="{2FCC97AB-5561-49A9-BDFE-CA2BD676375C}"/>
              </a:ext>
            </a:extLst>
          </p:cNvPr>
          <p:cNvCxnSpPr>
            <a:stCxn id="89" idx="3"/>
          </p:cNvCxnSpPr>
          <p:nvPr>
            <p:custDataLst>
              <p:tags r:id="rId63"/>
            </p:custDataLst>
          </p:nvPr>
        </p:nvCxnSpPr>
        <p:spPr>
          <a:xfrm flipH="1">
            <a:off x="10329948" y="1648528"/>
            <a:ext cx="636587" cy="3886200"/>
          </a:xfrm>
          <a:prstGeom prst="bentConnector4">
            <a:avLst>
              <a:gd name="adj1" fmla="val -19471"/>
              <a:gd name="adj2" fmla="val 95309"/>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肘形连接符 274">
            <a:extLst>
              <a:ext uri="{FF2B5EF4-FFF2-40B4-BE49-F238E27FC236}">
                <a16:creationId xmlns:a16="http://schemas.microsoft.com/office/drawing/2014/main" id="{E0FBB41A-CEF2-413F-B6DF-828054DADCEA}"/>
              </a:ext>
            </a:extLst>
          </p:cNvPr>
          <p:cNvCxnSpPr>
            <a:stCxn id="95" idx="3"/>
          </p:cNvCxnSpPr>
          <p:nvPr>
            <p:custDataLst>
              <p:tags r:id="rId64"/>
            </p:custDataLst>
          </p:nvPr>
        </p:nvCxnSpPr>
        <p:spPr>
          <a:xfrm flipH="1">
            <a:off x="10329948" y="2704216"/>
            <a:ext cx="636587" cy="2830512"/>
          </a:xfrm>
          <a:prstGeom prst="bentConnector4">
            <a:avLst>
              <a:gd name="adj1" fmla="val -19471"/>
              <a:gd name="adj2" fmla="val 93356"/>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肘形连接符 274">
            <a:extLst>
              <a:ext uri="{FF2B5EF4-FFF2-40B4-BE49-F238E27FC236}">
                <a16:creationId xmlns:a16="http://schemas.microsoft.com/office/drawing/2014/main" id="{5861C809-4023-4731-AC7C-13BB189ECB5F}"/>
              </a:ext>
            </a:extLst>
          </p:cNvPr>
          <p:cNvCxnSpPr>
            <a:stCxn id="100" idx="3"/>
          </p:cNvCxnSpPr>
          <p:nvPr>
            <p:custDataLst>
              <p:tags r:id="rId65"/>
            </p:custDataLst>
          </p:nvPr>
        </p:nvCxnSpPr>
        <p:spPr>
          <a:xfrm flipH="1">
            <a:off x="10329948" y="3704341"/>
            <a:ext cx="636587" cy="1830387"/>
          </a:xfrm>
          <a:prstGeom prst="bentConnector4">
            <a:avLst>
              <a:gd name="adj1" fmla="val -19471"/>
              <a:gd name="adj2" fmla="val 90587"/>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肘形连接符 274">
            <a:extLst>
              <a:ext uri="{FF2B5EF4-FFF2-40B4-BE49-F238E27FC236}">
                <a16:creationId xmlns:a16="http://schemas.microsoft.com/office/drawing/2014/main" id="{4A34F689-C4CB-4D32-8FD0-F7EA4DFB1BEC}"/>
              </a:ext>
            </a:extLst>
          </p:cNvPr>
          <p:cNvCxnSpPr>
            <a:stCxn id="106" idx="3"/>
          </p:cNvCxnSpPr>
          <p:nvPr>
            <p:custDataLst>
              <p:tags r:id="rId66"/>
            </p:custDataLst>
          </p:nvPr>
        </p:nvCxnSpPr>
        <p:spPr>
          <a:xfrm flipH="1">
            <a:off x="10329948" y="4704466"/>
            <a:ext cx="636587" cy="830262"/>
          </a:xfrm>
          <a:prstGeom prst="bentConnector4">
            <a:avLst>
              <a:gd name="adj1" fmla="val -19471"/>
              <a:gd name="adj2" fmla="val 78531"/>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肘形连接符 274">
            <a:extLst>
              <a:ext uri="{FF2B5EF4-FFF2-40B4-BE49-F238E27FC236}">
                <a16:creationId xmlns:a16="http://schemas.microsoft.com/office/drawing/2014/main" id="{F1446B1D-3E35-418D-A150-1A2E377ABBF4}"/>
              </a:ext>
            </a:extLst>
          </p:cNvPr>
          <p:cNvCxnSpPr>
            <a:stCxn id="41" idx="3"/>
            <a:endCxn id="120" idx="1"/>
          </p:cNvCxnSpPr>
          <p:nvPr>
            <p:custDataLst>
              <p:tags r:id="rId67"/>
            </p:custDataLst>
          </p:nvPr>
        </p:nvCxnSpPr>
        <p:spPr>
          <a:xfrm flipV="1">
            <a:off x="5094373" y="4088516"/>
            <a:ext cx="669925" cy="889000"/>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28">
            <a:extLst>
              <a:ext uri="{FF2B5EF4-FFF2-40B4-BE49-F238E27FC236}">
                <a16:creationId xmlns:a16="http://schemas.microsoft.com/office/drawing/2014/main" id="{BEB2AE63-DA08-4CAE-80F6-63B88ACAE1A9}"/>
              </a:ext>
            </a:extLst>
          </p:cNvPr>
          <p:cNvGrpSpPr>
            <a:grpSpLocks/>
          </p:cNvGrpSpPr>
          <p:nvPr>
            <p:custDataLst>
              <p:tags r:id="rId68"/>
            </p:custDataLst>
          </p:nvPr>
        </p:nvGrpSpPr>
        <p:grpSpPr bwMode="auto">
          <a:xfrm>
            <a:off x="8358273" y="5388678"/>
            <a:ext cx="1165225" cy="674688"/>
            <a:chOff x="6314001" y="4543738"/>
            <a:chExt cx="1164018" cy="675548"/>
          </a:xfrm>
        </p:grpSpPr>
        <p:sp>
          <p:nvSpPr>
            <p:cNvPr id="113" name="矩形 198">
              <a:extLst>
                <a:ext uri="{FF2B5EF4-FFF2-40B4-BE49-F238E27FC236}">
                  <a16:creationId xmlns:a16="http://schemas.microsoft.com/office/drawing/2014/main" id="{CF54A397-D081-4654-AFED-08C17A176397}"/>
                </a:ext>
              </a:extLst>
            </p:cNvPr>
            <p:cNvSpPr/>
            <p:nvPr/>
          </p:nvSpPr>
          <p:spPr>
            <a:xfrm>
              <a:off x="6347303" y="4580298"/>
              <a:ext cx="1097412" cy="182795"/>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schemeClr val="tx1"/>
                  </a:solidFill>
                </a:rPr>
                <a:t>灰色理论</a:t>
              </a:r>
            </a:p>
          </p:txBody>
        </p:sp>
        <p:sp>
          <p:nvSpPr>
            <p:cNvPr id="114" name="矩形 199">
              <a:extLst>
                <a:ext uri="{FF2B5EF4-FFF2-40B4-BE49-F238E27FC236}">
                  <a16:creationId xmlns:a16="http://schemas.microsoft.com/office/drawing/2014/main" id="{1698087F-2349-46DF-9FFB-E565949F35E6}"/>
                </a:ext>
              </a:extLst>
            </p:cNvPr>
            <p:cNvSpPr/>
            <p:nvPr/>
          </p:nvSpPr>
          <p:spPr>
            <a:xfrm>
              <a:off x="6347303" y="4796473"/>
              <a:ext cx="1097412" cy="182795"/>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schemeClr val="tx1"/>
                  </a:solidFill>
                </a:rPr>
                <a:t>遗传算法</a:t>
              </a:r>
            </a:p>
          </p:txBody>
        </p:sp>
        <p:sp>
          <p:nvSpPr>
            <p:cNvPr id="115" name="矩形 201">
              <a:extLst>
                <a:ext uri="{FF2B5EF4-FFF2-40B4-BE49-F238E27FC236}">
                  <a16:creationId xmlns:a16="http://schemas.microsoft.com/office/drawing/2014/main" id="{26E8018F-2447-46A3-A486-1229DE387B83}"/>
                </a:ext>
              </a:extLst>
            </p:cNvPr>
            <p:cNvSpPr/>
            <p:nvPr/>
          </p:nvSpPr>
          <p:spPr>
            <a:xfrm>
              <a:off x="6347303" y="5011058"/>
              <a:ext cx="1097412" cy="182796"/>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schemeClr val="tx1"/>
                  </a:solidFill>
                </a:rPr>
                <a:t>……</a:t>
              </a:r>
              <a:endParaRPr lang="zh-CN" altLang="en-US" sz="1200" dirty="0">
                <a:solidFill>
                  <a:schemeClr val="tx1"/>
                </a:solidFill>
              </a:endParaRPr>
            </a:p>
          </p:txBody>
        </p:sp>
        <p:sp>
          <p:nvSpPr>
            <p:cNvPr id="116" name="矩形 157">
              <a:extLst>
                <a:ext uri="{FF2B5EF4-FFF2-40B4-BE49-F238E27FC236}">
                  <a16:creationId xmlns:a16="http://schemas.microsoft.com/office/drawing/2014/main" id="{51412C1D-BE25-4AF6-80D7-29B05FF5DD41}"/>
                </a:ext>
              </a:extLst>
            </p:cNvPr>
            <p:cNvSpPr/>
            <p:nvPr/>
          </p:nvSpPr>
          <p:spPr>
            <a:xfrm>
              <a:off x="6314001" y="4543738"/>
              <a:ext cx="1164018" cy="675548"/>
            </a:xfrm>
            <a:prstGeom prst="rect">
              <a:avLst/>
            </a:prstGeom>
            <a:noFill/>
            <a:ln w="3175">
              <a:solidFill>
                <a:schemeClr val="accent1">
                  <a:lumMod val="75000"/>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200">
                <a:solidFill>
                  <a:schemeClr val="tx1"/>
                </a:solidFill>
              </a:endParaRPr>
            </a:p>
          </p:txBody>
        </p:sp>
      </p:grpSp>
      <p:cxnSp>
        <p:nvCxnSpPr>
          <p:cNvPr id="117" name="肘形连接符 274">
            <a:extLst>
              <a:ext uri="{FF2B5EF4-FFF2-40B4-BE49-F238E27FC236}">
                <a16:creationId xmlns:a16="http://schemas.microsoft.com/office/drawing/2014/main" id="{891D6DF6-0E3B-4126-A435-6D4C8E067E91}"/>
              </a:ext>
            </a:extLst>
          </p:cNvPr>
          <p:cNvCxnSpPr>
            <a:stCxn id="18" idx="3"/>
            <a:endCxn id="42" idx="1"/>
          </p:cNvCxnSpPr>
          <p:nvPr>
            <p:custDataLst>
              <p:tags r:id="rId69"/>
            </p:custDataLst>
          </p:nvPr>
        </p:nvCxnSpPr>
        <p:spPr>
          <a:xfrm flipV="1">
            <a:off x="3511635" y="1724728"/>
            <a:ext cx="493713" cy="1692275"/>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菱形 117">
            <a:extLst>
              <a:ext uri="{FF2B5EF4-FFF2-40B4-BE49-F238E27FC236}">
                <a16:creationId xmlns:a16="http://schemas.microsoft.com/office/drawing/2014/main" id="{2ED08810-F523-46B2-B64B-1CAC3BBD9250}"/>
              </a:ext>
            </a:extLst>
          </p:cNvPr>
          <p:cNvSpPr/>
          <p:nvPr/>
        </p:nvSpPr>
        <p:spPr>
          <a:xfrm>
            <a:off x="4019635" y="3582103"/>
            <a:ext cx="1068388" cy="549275"/>
          </a:xfrm>
          <a:prstGeom prst="diamond">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数据</a:t>
            </a:r>
            <a:endParaRPr lang="en-US" altLang="zh-CN" sz="1200" dirty="0">
              <a:solidFill>
                <a:prstClr val="black"/>
              </a:solidFill>
            </a:endParaRPr>
          </a:p>
          <a:p>
            <a:pPr algn="ctr" eaLnBrk="1" hangingPunct="1">
              <a:defRPr/>
            </a:pPr>
            <a:r>
              <a:rPr lang="zh-CN" altLang="en-US" sz="1200" dirty="0">
                <a:solidFill>
                  <a:prstClr val="black"/>
                </a:solidFill>
              </a:rPr>
              <a:t>清洗</a:t>
            </a:r>
          </a:p>
        </p:txBody>
      </p:sp>
      <p:cxnSp>
        <p:nvCxnSpPr>
          <p:cNvPr id="119" name="肘形连接符 274">
            <a:extLst>
              <a:ext uri="{FF2B5EF4-FFF2-40B4-BE49-F238E27FC236}">
                <a16:creationId xmlns:a16="http://schemas.microsoft.com/office/drawing/2014/main" id="{220CB788-99F8-4705-81C7-ECE11330F54F}"/>
              </a:ext>
            </a:extLst>
          </p:cNvPr>
          <p:cNvCxnSpPr>
            <a:stCxn id="42" idx="2"/>
            <a:endCxn id="118" idx="0"/>
          </p:cNvCxnSpPr>
          <p:nvPr/>
        </p:nvCxnSpPr>
        <p:spPr>
          <a:xfrm rot="5400000">
            <a:off x="3717217" y="2744697"/>
            <a:ext cx="1674812" cy="0"/>
          </a:xfrm>
          <a:prstGeom prst="bent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菱形 156">
            <a:extLst>
              <a:ext uri="{FF2B5EF4-FFF2-40B4-BE49-F238E27FC236}">
                <a16:creationId xmlns:a16="http://schemas.microsoft.com/office/drawing/2014/main" id="{C385063E-02F6-4738-80C2-4F7A56732AE0}"/>
              </a:ext>
            </a:extLst>
          </p:cNvPr>
          <p:cNvSpPr/>
          <p:nvPr>
            <p:custDataLst>
              <p:tags r:id="rId70"/>
            </p:custDataLst>
          </p:nvPr>
        </p:nvSpPr>
        <p:spPr>
          <a:xfrm>
            <a:off x="5764298" y="3912303"/>
            <a:ext cx="1068387" cy="354013"/>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zh-CN" altLang="en-US" sz="1200" dirty="0">
                <a:solidFill>
                  <a:prstClr val="black"/>
                </a:solidFill>
              </a:rPr>
              <a:t>数据转换</a:t>
            </a:r>
          </a:p>
        </p:txBody>
      </p:sp>
      <p:sp>
        <p:nvSpPr>
          <p:cNvPr id="121" name="矩形 171">
            <a:extLst>
              <a:ext uri="{FF2B5EF4-FFF2-40B4-BE49-F238E27FC236}">
                <a16:creationId xmlns:a16="http://schemas.microsoft.com/office/drawing/2014/main" id="{E3E0A9D9-C57A-4699-BA0B-8542A518D18C}"/>
              </a:ext>
            </a:extLst>
          </p:cNvPr>
          <p:cNvSpPr/>
          <p:nvPr/>
        </p:nvSpPr>
        <p:spPr>
          <a:xfrm>
            <a:off x="8394785" y="1500891"/>
            <a:ext cx="1096963" cy="182562"/>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SVM</a:t>
            </a:r>
            <a:r>
              <a:rPr lang="zh-CN" altLang="en-US" sz="1200" dirty="0">
                <a:solidFill>
                  <a:prstClr val="black"/>
                </a:solidFill>
              </a:rPr>
              <a:t>算法</a:t>
            </a:r>
          </a:p>
        </p:txBody>
      </p:sp>
      <p:sp>
        <p:nvSpPr>
          <p:cNvPr id="122" name="矩形 171">
            <a:extLst>
              <a:ext uri="{FF2B5EF4-FFF2-40B4-BE49-F238E27FC236}">
                <a16:creationId xmlns:a16="http://schemas.microsoft.com/office/drawing/2014/main" id="{2D41FAEB-1608-45A0-B96A-04162C63ACA0}"/>
              </a:ext>
            </a:extLst>
          </p:cNvPr>
          <p:cNvSpPr/>
          <p:nvPr/>
        </p:nvSpPr>
        <p:spPr>
          <a:xfrm>
            <a:off x="8402723" y="1261178"/>
            <a:ext cx="1096962" cy="182563"/>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200" dirty="0">
                <a:solidFill>
                  <a:prstClr val="black"/>
                </a:solidFill>
              </a:rPr>
              <a:t>KNN</a:t>
            </a:r>
            <a:r>
              <a:rPr lang="zh-CN" altLang="en-US" sz="1200" dirty="0">
                <a:solidFill>
                  <a:prstClr val="black"/>
                </a:solidFill>
              </a:rPr>
              <a:t>算法</a:t>
            </a:r>
          </a:p>
        </p:txBody>
      </p:sp>
      <p:sp>
        <p:nvSpPr>
          <p:cNvPr id="130" name="矩形 111">
            <a:extLst>
              <a:ext uri="{FF2B5EF4-FFF2-40B4-BE49-F238E27FC236}">
                <a16:creationId xmlns:a16="http://schemas.microsoft.com/office/drawing/2014/main" id="{311DAC75-AE6B-4A8D-829B-12CDEA63D36F}"/>
              </a:ext>
            </a:extLst>
          </p:cNvPr>
          <p:cNvSpPr/>
          <p:nvPr>
            <p:custDataLst>
              <p:tags r:id="rId71"/>
            </p:custDataLst>
          </p:nvPr>
        </p:nvSpPr>
        <p:spPr>
          <a:xfrm>
            <a:off x="11197095" y="1178628"/>
            <a:ext cx="274638" cy="4995863"/>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rIns="0" anchor="ctr"/>
          <a:lstStyle/>
          <a:p>
            <a:pPr algn="ctr" eaLnBrk="1" hangingPunct="1">
              <a:defRPr/>
            </a:pPr>
            <a:r>
              <a:rPr lang="zh-CN" altLang="en-US" sz="1200" dirty="0">
                <a:solidFill>
                  <a:prstClr val="black"/>
                </a:solidFill>
              </a:rPr>
              <a:t>业务结果（最重要）</a:t>
            </a:r>
          </a:p>
        </p:txBody>
      </p:sp>
      <p:grpSp>
        <p:nvGrpSpPr>
          <p:cNvPr id="140" name="组合 139">
            <a:extLst>
              <a:ext uri="{FF2B5EF4-FFF2-40B4-BE49-F238E27FC236}">
                <a16:creationId xmlns:a16="http://schemas.microsoft.com/office/drawing/2014/main" id="{1F5C0A76-751B-4C17-851D-F499CA9FCA0A}"/>
              </a:ext>
            </a:extLst>
          </p:cNvPr>
          <p:cNvGrpSpPr/>
          <p:nvPr/>
        </p:nvGrpSpPr>
        <p:grpSpPr>
          <a:xfrm>
            <a:off x="536466" y="1080708"/>
            <a:ext cx="1342052" cy="4833938"/>
            <a:chOff x="536466" y="1261178"/>
            <a:chExt cx="1342052" cy="4833938"/>
          </a:xfrm>
        </p:grpSpPr>
        <p:sp>
          <p:nvSpPr>
            <p:cNvPr id="131" name="矩形 130">
              <a:extLst>
                <a:ext uri="{FF2B5EF4-FFF2-40B4-BE49-F238E27FC236}">
                  <a16:creationId xmlns:a16="http://schemas.microsoft.com/office/drawing/2014/main" id="{F0EA1AD6-BBA5-408B-B29F-C5074CC8573A}"/>
                </a:ext>
              </a:extLst>
            </p:cNvPr>
            <p:cNvSpPr/>
            <p:nvPr/>
          </p:nvSpPr>
          <p:spPr>
            <a:xfrm>
              <a:off x="623202" y="2165879"/>
              <a:ext cx="1183091" cy="584200"/>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流程概要</a:t>
              </a:r>
            </a:p>
          </p:txBody>
        </p:sp>
        <p:sp>
          <p:nvSpPr>
            <p:cNvPr id="132" name="矩形 131">
              <a:extLst>
                <a:ext uri="{FF2B5EF4-FFF2-40B4-BE49-F238E27FC236}">
                  <a16:creationId xmlns:a16="http://schemas.microsoft.com/office/drawing/2014/main" id="{36FEE247-4531-4D02-A485-DA1DBB13C9B8}"/>
                </a:ext>
              </a:extLst>
            </p:cNvPr>
            <p:cNvSpPr/>
            <p:nvPr/>
          </p:nvSpPr>
          <p:spPr>
            <a:xfrm>
              <a:off x="623202" y="3198881"/>
              <a:ext cx="1183091" cy="584200"/>
            </a:xfrm>
            <a:prstGeom prst="rect">
              <a:avLst/>
            </a:prstGeom>
            <a:solidFill>
              <a:srgbClr val="F5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统计方法</a:t>
              </a:r>
            </a:p>
          </p:txBody>
        </p:sp>
        <p:sp>
          <p:nvSpPr>
            <p:cNvPr id="135" name="矩形 134">
              <a:extLst>
                <a:ext uri="{FF2B5EF4-FFF2-40B4-BE49-F238E27FC236}">
                  <a16:creationId xmlns:a16="http://schemas.microsoft.com/office/drawing/2014/main" id="{99655593-7CC3-4265-B3C0-484421AE768A}"/>
                </a:ext>
              </a:extLst>
            </p:cNvPr>
            <p:cNvSpPr/>
            <p:nvPr/>
          </p:nvSpPr>
          <p:spPr>
            <a:xfrm>
              <a:off x="623202" y="4231883"/>
              <a:ext cx="1183091" cy="584200"/>
            </a:xfrm>
            <a:prstGeom prst="rect">
              <a:avLst/>
            </a:prstGeom>
            <a:solidFill>
              <a:srgbClr val="677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建模算法</a:t>
              </a:r>
            </a:p>
          </p:txBody>
        </p:sp>
        <p:sp>
          <p:nvSpPr>
            <p:cNvPr id="136" name="矩形 135">
              <a:extLst>
                <a:ext uri="{FF2B5EF4-FFF2-40B4-BE49-F238E27FC236}">
                  <a16:creationId xmlns:a16="http://schemas.microsoft.com/office/drawing/2014/main" id="{2EEDF92E-D078-435D-B7E8-FB3D0757FEA1}"/>
                </a:ext>
              </a:extLst>
            </p:cNvPr>
            <p:cNvSpPr/>
            <p:nvPr/>
          </p:nvSpPr>
          <p:spPr>
            <a:xfrm>
              <a:off x="623202" y="5264884"/>
              <a:ext cx="1183091" cy="584200"/>
            </a:xfrm>
            <a:prstGeom prst="rect">
              <a:avLst/>
            </a:prstGeom>
            <a:solidFill>
              <a:srgbClr val="83B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模型检验</a:t>
              </a:r>
            </a:p>
          </p:txBody>
        </p:sp>
        <p:sp>
          <p:nvSpPr>
            <p:cNvPr id="137" name="矩形 136">
              <a:extLst>
                <a:ext uri="{FF2B5EF4-FFF2-40B4-BE49-F238E27FC236}">
                  <a16:creationId xmlns:a16="http://schemas.microsoft.com/office/drawing/2014/main" id="{5A954936-3618-42E9-AC3B-423CBD9F3472}"/>
                </a:ext>
              </a:extLst>
            </p:cNvPr>
            <p:cNvSpPr/>
            <p:nvPr/>
          </p:nvSpPr>
          <p:spPr>
            <a:xfrm>
              <a:off x="608487" y="1324379"/>
              <a:ext cx="1183091"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图例</a:t>
              </a:r>
            </a:p>
          </p:txBody>
        </p:sp>
        <p:sp>
          <p:nvSpPr>
            <p:cNvPr id="139" name="矩形 138">
              <a:extLst>
                <a:ext uri="{FF2B5EF4-FFF2-40B4-BE49-F238E27FC236}">
                  <a16:creationId xmlns:a16="http://schemas.microsoft.com/office/drawing/2014/main" id="{BAC25A0B-863F-4F1F-923C-F5D75D3F6753}"/>
                </a:ext>
              </a:extLst>
            </p:cNvPr>
            <p:cNvSpPr/>
            <p:nvPr/>
          </p:nvSpPr>
          <p:spPr>
            <a:xfrm>
              <a:off x="536466" y="1261178"/>
              <a:ext cx="1342052" cy="4833938"/>
            </a:xfrm>
            <a:prstGeom prst="rect">
              <a:avLst/>
            </a:prstGeom>
            <a:noFill/>
            <a:ln>
              <a:solidFill>
                <a:srgbClr val="799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992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1B4C3C-7744-4D24-8C8C-8618C696E8D5}"/>
              </a:ext>
            </a:extLst>
          </p:cNvPr>
          <p:cNvSpPr>
            <a:spLocks noGrp="1"/>
          </p:cNvSpPr>
          <p:nvPr>
            <p:ph type="title"/>
          </p:nvPr>
        </p:nvSpPr>
        <p:spPr/>
        <p:txBody>
          <a:bodyPr/>
          <a:lstStyle/>
          <a:p>
            <a:r>
              <a:rPr lang="zh-CN" altLang="en-US" dirty="0"/>
              <a:t>数据处理（特征工程）</a:t>
            </a:r>
          </a:p>
        </p:txBody>
      </p:sp>
      <p:sp>
        <p:nvSpPr>
          <p:cNvPr id="3" name="灯片编号占位符 2">
            <a:extLst>
              <a:ext uri="{FF2B5EF4-FFF2-40B4-BE49-F238E27FC236}">
                <a16:creationId xmlns:a16="http://schemas.microsoft.com/office/drawing/2014/main" id="{30EB5FF4-E0E0-4C0B-A8E6-2298CE660074}"/>
              </a:ext>
            </a:extLst>
          </p:cNvPr>
          <p:cNvSpPr>
            <a:spLocks noGrp="1"/>
          </p:cNvSpPr>
          <p:nvPr>
            <p:ph type="sldNum" sz="quarter" idx="12"/>
          </p:nvPr>
        </p:nvSpPr>
        <p:spPr/>
        <p:txBody>
          <a:bodyPr/>
          <a:lstStyle/>
          <a:p>
            <a:fld id="{E9982F2F-007C-48EF-ACAA-A879DE0C084A}" type="slidenum">
              <a:rPr lang="zh-CN" altLang="en-US" smtClean="0"/>
              <a:pPr/>
              <a:t>6</a:t>
            </a:fld>
            <a:endParaRPr lang="zh-CN" altLang="en-US" dirty="0"/>
          </a:p>
        </p:txBody>
      </p:sp>
      <p:grpSp>
        <p:nvGrpSpPr>
          <p:cNvPr id="4" name="组合 3">
            <a:extLst>
              <a:ext uri="{FF2B5EF4-FFF2-40B4-BE49-F238E27FC236}">
                <a16:creationId xmlns:a16="http://schemas.microsoft.com/office/drawing/2014/main" id="{8779665A-005A-4AB0-986F-A779E3A8CF2C}"/>
              </a:ext>
            </a:extLst>
          </p:cNvPr>
          <p:cNvGrpSpPr/>
          <p:nvPr/>
        </p:nvGrpSpPr>
        <p:grpSpPr>
          <a:xfrm>
            <a:off x="362957" y="1192923"/>
            <a:ext cx="11466087" cy="3923134"/>
            <a:chOff x="410341" y="1192923"/>
            <a:chExt cx="11466087" cy="3923134"/>
          </a:xfrm>
        </p:grpSpPr>
        <p:sp>
          <p:nvSpPr>
            <p:cNvPr id="5" name="任意多边形 6">
              <a:extLst>
                <a:ext uri="{FF2B5EF4-FFF2-40B4-BE49-F238E27FC236}">
                  <a16:creationId xmlns:a16="http://schemas.microsoft.com/office/drawing/2014/main" id="{60A43006-45CB-4901-BE88-864F3EFB6E2E}"/>
                </a:ext>
              </a:extLst>
            </p:cNvPr>
            <p:cNvSpPr/>
            <p:nvPr/>
          </p:nvSpPr>
          <p:spPr>
            <a:xfrm>
              <a:off x="5859245" y="1894792"/>
              <a:ext cx="1789331" cy="3221265"/>
            </a:xfrm>
            <a:custGeom>
              <a:avLst/>
              <a:gdLst>
                <a:gd name="connsiteX0" fmla="*/ 476312 w 1789331"/>
                <a:gd name="connsiteY0" fmla="*/ 0 h 3221265"/>
                <a:gd name="connsiteX1" fmla="*/ 1713958 w 1789331"/>
                <a:gd name="connsiteY1" fmla="*/ 1057148 h 3221265"/>
                <a:gd name="connsiteX2" fmla="*/ 1618545 w 1789331"/>
                <a:gd name="connsiteY2" fmla="*/ 2240592 h 3221265"/>
                <a:gd name="connsiteX3" fmla="*/ 419682 w 1789331"/>
                <a:gd name="connsiteY3" fmla="*/ 3075938 h 3221265"/>
                <a:gd name="connsiteX4" fmla="*/ 389170 w 1789331"/>
                <a:gd name="connsiteY4" fmla="*/ 3099020 h 3221265"/>
                <a:gd name="connsiteX5" fmla="*/ 347165 w 1789331"/>
                <a:gd name="connsiteY5" fmla="*/ 3197889 h 3221265"/>
                <a:gd name="connsiteX6" fmla="*/ 277358 w 1789331"/>
                <a:gd name="connsiteY6" fmla="*/ 3199758 h 3221265"/>
                <a:gd name="connsiteX7" fmla="*/ 3925 w 1789331"/>
                <a:gd name="connsiteY7" fmla="*/ 2641771 h 3221265"/>
                <a:gd name="connsiteX8" fmla="*/ 3925 w 1789331"/>
                <a:gd name="connsiteY8" fmla="*/ 2607989 h 3221265"/>
                <a:gd name="connsiteX9" fmla="*/ 277452 w 1789331"/>
                <a:gd name="connsiteY9" fmla="*/ 2048834 h 3221265"/>
                <a:gd name="connsiteX10" fmla="*/ 347258 w 1789331"/>
                <a:gd name="connsiteY10" fmla="*/ 2050656 h 3221265"/>
                <a:gd name="connsiteX11" fmla="*/ 380340 w 1789331"/>
                <a:gd name="connsiteY11" fmla="*/ 2128313 h 3221265"/>
                <a:gd name="connsiteX12" fmla="*/ 427018 w 1789331"/>
                <a:gd name="connsiteY12" fmla="*/ 2149993 h 3221265"/>
                <a:gd name="connsiteX13" fmla="*/ 810301 w 1789331"/>
                <a:gd name="connsiteY13" fmla="*/ 1827592 h 3221265"/>
                <a:gd name="connsiteX14" fmla="*/ 848755 w 1789331"/>
                <a:gd name="connsiteY14" fmla="*/ 1334880 h 3221265"/>
                <a:gd name="connsiteX15" fmla="*/ 488320 w 1789331"/>
                <a:gd name="connsiteY15" fmla="*/ 941738 h 3221265"/>
                <a:gd name="connsiteX16" fmla="*/ 468649 w 1789331"/>
                <a:gd name="connsiteY16" fmla="*/ 889452 h 3221265"/>
                <a:gd name="connsiteX17" fmla="*/ 681948 w 1789331"/>
                <a:gd name="connsiteY17" fmla="*/ 454165 h 3221265"/>
                <a:gd name="connsiteX18" fmla="*/ 681948 w 1789331"/>
                <a:gd name="connsiteY18" fmla="*/ 420383 h 3221265"/>
                <a:gd name="connsiteX19" fmla="*/ 476312 w 1789331"/>
                <a:gd name="connsiteY19" fmla="*/ 0 h 3221265"/>
                <a:gd name="connsiteX20" fmla="*/ 476312 w 1789331"/>
                <a:gd name="connsiteY20" fmla="*/ 0 h 322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89331" h="3221265">
                  <a:moveTo>
                    <a:pt x="476312" y="0"/>
                  </a:moveTo>
                  <a:cubicBezTo>
                    <a:pt x="1043971" y="88730"/>
                    <a:pt x="1529955" y="488601"/>
                    <a:pt x="1713958" y="1057148"/>
                  </a:cubicBezTo>
                  <a:cubicBezTo>
                    <a:pt x="1835956" y="1434170"/>
                    <a:pt x="1813808" y="1858431"/>
                    <a:pt x="1618545" y="2240592"/>
                  </a:cubicBezTo>
                  <a:cubicBezTo>
                    <a:pt x="1382212" y="2703168"/>
                    <a:pt x="932346" y="3014635"/>
                    <a:pt x="419682" y="3075938"/>
                  </a:cubicBezTo>
                  <a:cubicBezTo>
                    <a:pt x="406132" y="3077573"/>
                    <a:pt x="394497" y="3086451"/>
                    <a:pt x="389170" y="3099020"/>
                  </a:cubicBezTo>
                  <a:lnTo>
                    <a:pt x="347165" y="3197889"/>
                  </a:lnTo>
                  <a:cubicBezTo>
                    <a:pt x="334316" y="3228167"/>
                    <a:pt x="291796" y="3229288"/>
                    <a:pt x="277358" y="3199758"/>
                  </a:cubicBezTo>
                  <a:lnTo>
                    <a:pt x="3925" y="2641771"/>
                  </a:lnTo>
                  <a:cubicBezTo>
                    <a:pt x="-1308" y="2631118"/>
                    <a:pt x="-1308" y="2618643"/>
                    <a:pt x="3925" y="2607989"/>
                  </a:cubicBezTo>
                  <a:lnTo>
                    <a:pt x="277452" y="2048834"/>
                  </a:lnTo>
                  <a:cubicBezTo>
                    <a:pt x="291890" y="2019304"/>
                    <a:pt x="334409" y="2020425"/>
                    <a:pt x="347258" y="2050656"/>
                  </a:cubicBezTo>
                  <a:lnTo>
                    <a:pt x="380340" y="2128313"/>
                  </a:lnTo>
                  <a:cubicBezTo>
                    <a:pt x="388049" y="2146442"/>
                    <a:pt x="408234" y="2155787"/>
                    <a:pt x="427018" y="2149993"/>
                  </a:cubicBezTo>
                  <a:cubicBezTo>
                    <a:pt x="592797" y="2098736"/>
                    <a:pt x="730682" y="1983419"/>
                    <a:pt x="810301" y="1827592"/>
                  </a:cubicBezTo>
                  <a:cubicBezTo>
                    <a:pt x="891088" y="1669522"/>
                    <a:pt x="899872" y="1492809"/>
                    <a:pt x="848755" y="1334880"/>
                  </a:cubicBezTo>
                  <a:cubicBezTo>
                    <a:pt x="789882" y="1152980"/>
                    <a:pt x="655268" y="1012806"/>
                    <a:pt x="488320" y="941738"/>
                  </a:cubicBezTo>
                  <a:cubicBezTo>
                    <a:pt x="467995" y="933093"/>
                    <a:pt x="458884" y="909311"/>
                    <a:pt x="468649" y="889452"/>
                  </a:cubicBezTo>
                  <a:lnTo>
                    <a:pt x="681948" y="454165"/>
                  </a:lnTo>
                  <a:cubicBezTo>
                    <a:pt x="687181" y="443511"/>
                    <a:pt x="687181" y="431036"/>
                    <a:pt x="681948" y="420383"/>
                  </a:cubicBezTo>
                  <a:lnTo>
                    <a:pt x="476312" y="0"/>
                  </a:lnTo>
                  <a:lnTo>
                    <a:pt x="476312" y="0"/>
                  </a:lnTo>
                  <a:close/>
                </a:path>
              </a:pathLst>
            </a:custGeom>
            <a:solidFill>
              <a:srgbClr val="7993C3"/>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6" name="任意多边形 7">
              <a:extLst>
                <a:ext uri="{FF2B5EF4-FFF2-40B4-BE49-F238E27FC236}">
                  <a16:creationId xmlns:a16="http://schemas.microsoft.com/office/drawing/2014/main" id="{5DDA3F01-520C-4434-9CDE-D10BFECAAA1D}"/>
                </a:ext>
              </a:extLst>
            </p:cNvPr>
            <p:cNvSpPr/>
            <p:nvPr/>
          </p:nvSpPr>
          <p:spPr>
            <a:xfrm>
              <a:off x="4542394" y="1739937"/>
              <a:ext cx="1947132" cy="3241258"/>
            </a:xfrm>
            <a:custGeom>
              <a:avLst/>
              <a:gdLst>
                <a:gd name="connsiteX0" fmla="*/ 1483565 w 1947132"/>
                <a:gd name="connsiteY0" fmla="*/ 3241259 h 3241258"/>
                <a:gd name="connsiteX1" fmla="*/ 75374 w 1947132"/>
                <a:gd name="connsiteY1" fmla="*/ 2166216 h 3241258"/>
                <a:gd name="connsiteX2" fmla="*/ 170786 w 1947132"/>
                <a:gd name="connsiteY2" fmla="*/ 982771 h 3241258"/>
                <a:gd name="connsiteX3" fmla="*/ 1522627 w 1947132"/>
                <a:gd name="connsiteY3" fmla="*/ 136959 h 3241258"/>
                <a:gd name="connsiteX4" fmla="*/ 1560567 w 1947132"/>
                <a:gd name="connsiteY4" fmla="*/ 111307 h 3241258"/>
                <a:gd name="connsiteX5" fmla="*/ 1597012 w 1947132"/>
                <a:gd name="connsiteY5" fmla="*/ 25708 h 3241258"/>
                <a:gd name="connsiteX6" fmla="*/ 1673875 w 1947132"/>
                <a:gd name="connsiteY6" fmla="*/ 23698 h 3241258"/>
                <a:gd name="connsiteX7" fmla="*/ 1942822 w 1947132"/>
                <a:gd name="connsiteY7" fmla="*/ 573555 h 3241258"/>
                <a:gd name="connsiteX8" fmla="*/ 1942822 w 1947132"/>
                <a:gd name="connsiteY8" fmla="*/ 610702 h 3241258"/>
                <a:gd name="connsiteX9" fmla="*/ 1674015 w 1947132"/>
                <a:gd name="connsiteY9" fmla="*/ 1159250 h 3241258"/>
                <a:gd name="connsiteX10" fmla="*/ 1597153 w 1947132"/>
                <a:gd name="connsiteY10" fmla="*/ 1157148 h 3241258"/>
                <a:gd name="connsiteX11" fmla="*/ 1560754 w 1947132"/>
                <a:gd name="connsiteY11" fmla="*/ 1071221 h 3241258"/>
                <a:gd name="connsiteX12" fmla="*/ 1520057 w 1947132"/>
                <a:gd name="connsiteY12" fmla="*/ 1045475 h 3241258"/>
                <a:gd name="connsiteX13" fmla="*/ 979078 w 1947132"/>
                <a:gd name="connsiteY13" fmla="*/ 1395771 h 3241258"/>
                <a:gd name="connsiteX14" fmla="*/ 940623 w 1947132"/>
                <a:gd name="connsiteY14" fmla="*/ 1888484 h 3241258"/>
                <a:gd name="connsiteX15" fmla="*/ 1423290 w 1947132"/>
                <a:gd name="connsiteY15" fmla="*/ 2319660 h 3241258"/>
                <a:gd name="connsiteX16" fmla="*/ 1453054 w 1947132"/>
                <a:gd name="connsiteY16" fmla="*/ 2379654 h 3241258"/>
                <a:gd name="connsiteX17" fmla="*/ 1266435 w 1947132"/>
                <a:gd name="connsiteY17" fmla="*/ 2761115 h 3241258"/>
                <a:gd name="connsiteX18" fmla="*/ 1266435 w 1947132"/>
                <a:gd name="connsiteY18" fmla="*/ 2798261 h 3241258"/>
                <a:gd name="connsiteX19" fmla="*/ 1483565 w 1947132"/>
                <a:gd name="connsiteY19" fmla="*/ 3241259 h 3241258"/>
                <a:gd name="connsiteX20" fmla="*/ 1483565 w 1947132"/>
                <a:gd name="connsiteY20" fmla="*/ 3241259 h 32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7132" h="3241258">
                  <a:moveTo>
                    <a:pt x="1483565" y="3241259"/>
                  </a:moveTo>
                  <a:cubicBezTo>
                    <a:pt x="852640" y="3211776"/>
                    <a:pt x="278954" y="2795224"/>
                    <a:pt x="75374" y="2166216"/>
                  </a:cubicBezTo>
                  <a:cubicBezTo>
                    <a:pt x="-46624" y="1789193"/>
                    <a:pt x="-24477" y="1364933"/>
                    <a:pt x="170786" y="982771"/>
                  </a:cubicBezTo>
                  <a:cubicBezTo>
                    <a:pt x="432118" y="471368"/>
                    <a:pt x="949875" y="147753"/>
                    <a:pt x="1522627" y="136959"/>
                  </a:cubicBezTo>
                  <a:cubicBezTo>
                    <a:pt x="1539214" y="136632"/>
                    <a:pt x="1554072" y="126586"/>
                    <a:pt x="1560567" y="111307"/>
                  </a:cubicBezTo>
                  <a:lnTo>
                    <a:pt x="1597012" y="25708"/>
                  </a:lnTo>
                  <a:cubicBezTo>
                    <a:pt x="1611217" y="-7607"/>
                    <a:pt x="1657941" y="-8822"/>
                    <a:pt x="1673875" y="23698"/>
                  </a:cubicBezTo>
                  <a:lnTo>
                    <a:pt x="1942822" y="573555"/>
                  </a:lnTo>
                  <a:cubicBezTo>
                    <a:pt x="1948569" y="585283"/>
                    <a:pt x="1948569" y="599020"/>
                    <a:pt x="1942822" y="610702"/>
                  </a:cubicBezTo>
                  <a:lnTo>
                    <a:pt x="1674015" y="1159250"/>
                  </a:lnTo>
                  <a:cubicBezTo>
                    <a:pt x="1658082" y="1191771"/>
                    <a:pt x="1611263" y="1190509"/>
                    <a:pt x="1597153" y="1157148"/>
                  </a:cubicBezTo>
                  <a:lnTo>
                    <a:pt x="1560754" y="1071221"/>
                  </a:lnTo>
                  <a:cubicBezTo>
                    <a:pt x="1553885" y="1055007"/>
                    <a:pt x="1537672" y="1044541"/>
                    <a:pt x="1520057" y="1045475"/>
                  </a:cubicBezTo>
                  <a:cubicBezTo>
                    <a:pt x="1292180" y="1057624"/>
                    <a:pt x="1083507" y="1191397"/>
                    <a:pt x="979078" y="1395771"/>
                  </a:cubicBezTo>
                  <a:cubicBezTo>
                    <a:pt x="898290" y="1553841"/>
                    <a:pt x="889506" y="1730554"/>
                    <a:pt x="940623" y="1888484"/>
                  </a:cubicBezTo>
                  <a:cubicBezTo>
                    <a:pt x="1015009" y="2118229"/>
                    <a:pt x="1203824" y="2275411"/>
                    <a:pt x="1423290" y="2319660"/>
                  </a:cubicBezTo>
                  <a:cubicBezTo>
                    <a:pt x="1450484" y="2325127"/>
                    <a:pt x="1465249" y="2354703"/>
                    <a:pt x="1453054" y="2379654"/>
                  </a:cubicBezTo>
                  <a:lnTo>
                    <a:pt x="1266435" y="2761115"/>
                  </a:lnTo>
                  <a:cubicBezTo>
                    <a:pt x="1260688" y="2772843"/>
                    <a:pt x="1260688" y="2786580"/>
                    <a:pt x="1266435" y="2798261"/>
                  </a:cubicBezTo>
                  <a:lnTo>
                    <a:pt x="1483565" y="3241259"/>
                  </a:lnTo>
                  <a:lnTo>
                    <a:pt x="1483565" y="3241259"/>
                  </a:lnTo>
                  <a:close/>
                </a:path>
              </a:pathLst>
            </a:custGeom>
            <a:solidFill>
              <a:srgbClr val="67799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a:solidFill>
                  <a:schemeClr val="bg1"/>
                </a:solidFill>
              </a:endParaRPr>
            </a:p>
          </p:txBody>
        </p:sp>
        <p:sp>
          <p:nvSpPr>
            <p:cNvPr id="7" name="文本框 6">
              <a:extLst>
                <a:ext uri="{FF2B5EF4-FFF2-40B4-BE49-F238E27FC236}">
                  <a16:creationId xmlns:a16="http://schemas.microsoft.com/office/drawing/2014/main" id="{BC2C7BAD-39CC-47B3-8020-6AD5A3386236}"/>
                </a:ext>
              </a:extLst>
            </p:cNvPr>
            <p:cNvSpPr txBox="1"/>
            <p:nvPr/>
          </p:nvSpPr>
          <p:spPr>
            <a:xfrm>
              <a:off x="7875927" y="1194187"/>
              <a:ext cx="4000501" cy="1592429"/>
            </a:xfrm>
            <a:prstGeom prst="rect">
              <a:avLst/>
            </a:prstGeom>
            <a:noFill/>
          </p:spPr>
          <p:txBody>
            <a:bodyPr wrap="square" rtlCol="0" anchor="b">
              <a:noAutofit/>
            </a:bodyPr>
            <a:lstStyle/>
            <a:p>
              <a:r>
                <a:rPr lang="zh-CN" altLang="en-US" sz="2000" b="1" dirty="0"/>
                <a:t>数据清洗</a:t>
              </a:r>
              <a:endParaRPr lang="en-GB" altLang="zh-CN" sz="2000" b="1" dirty="0">
                <a:solidFill>
                  <a:schemeClr val="accent5"/>
                </a:solidFill>
              </a:endParaRPr>
            </a:p>
          </p:txBody>
        </p:sp>
        <p:sp>
          <p:nvSpPr>
            <p:cNvPr id="8" name="文本框 7">
              <a:extLst>
                <a:ext uri="{FF2B5EF4-FFF2-40B4-BE49-F238E27FC236}">
                  <a16:creationId xmlns:a16="http://schemas.microsoft.com/office/drawing/2014/main" id="{2E97E5F6-F249-4744-990D-09FE295C472A}"/>
                </a:ext>
              </a:extLst>
            </p:cNvPr>
            <p:cNvSpPr txBox="1"/>
            <p:nvPr/>
          </p:nvSpPr>
          <p:spPr>
            <a:xfrm>
              <a:off x="7875927" y="2857586"/>
              <a:ext cx="3851017" cy="2126672"/>
            </a:xfrm>
            <a:prstGeom prst="rect">
              <a:avLst/>
            </a:prstGeom>
            <a:noFill/>
          </p:spPr>
          <p:txBody>
            <a:bodyPr wrap="square" rtlCol="0">
              <a:spAutoFit/>
            </a:bodyPr>
            <a:lstStyle/>
            <a:p>
              <a:pPr marL="285750" indent="-285750" defTabSz="913765">
                <a:lnSpc>
                  <a:spcPct val="150000"/>
                </a:lnSpc>
                <a:buSzPct val="100000"/>
                <a:buFont typeface="Wingdings" panose="05000000000000000000" pitchFamily="2" charset="2"/>
                <a:buChar char="l"/>
                <a:defRPr/>
              </a:pPr>
              <a:r>
                <a:rPr lang="zh-CN" altLang="en-US" dirty="0"/>
                <a:t>异常值</a:t>
              </a:r>
              <a:r>
                <a:rPr lang="en-US" altLang="zh-CN" dirty="0"/>
                <a:t>/</a:t>
              </a:r>
              <a:r>
                <a:rPr lang="zh-CN" altLang="en-US" dirty="0"/>
                <a:t>极端值</a:t>
              </a:r>
              <a:r>
                <a:rPr lang="en-US" altLang="zh-CN" dirty="0"/>
                <a:t>/</a:t>
              </a:r>
              <a:r>
                <a:rPr lang="zh-CN" altLang="en-US" dirty="0"/>
                <a:t>缺失值处理</a:t>
              </a:r>
              <a:endParaRPr lang="en-US" altLang="zh-CN" dirty="0"/>
            </a:p>
            <a:p>
              <a:pPr marL="285750" indent="-285750" defTabSz="913765">
                <a:lnSpc>
                  <a:spcPct val="150000"/>
                </a:lnSpc>
                <a:buSzPct val="100000"/>
                <a:buFont typeface="Wingdings" panose="05000000000000000000" pitchFamily="2" charset="2"/>
                <a:buChar char="l"/>
                <a:defRPr/>
              </a:pPr>
              <a:r>
                <a:rPr lang="zh-CN" altLang="en-US" dirty="0"/>
                <a:t>单个变量处理</a:t>
              </a:r>
              <a:endParaRPr lang="en-US" altLang="zh-CN" dirty="0"/>
            </a:p>
            <a:p>
              <a:pPr marL="742950" lvl="1" indent="-285750" defTabSz="913765">
                <a:lnSpc>
                  <a:spcPct val="150000"/>
                </a:lnSpc>
                <a:buSzPct val="100000"/>
                <a:buFont typeface="Arial" panose="020B0604020202020204" pitchFamily="34" charset="0"/>
                <a:buChar char="•"/>
                <a:defRPr/>
              </a:pPr>
              <a:r>
                <a:rPr lang="zh-CN" altLang="en-US" dirty="0"/>
                <a:t>连续变量</a:t>
              </a:r>
              <a:r>
                <a:rPr lang="en-US" altLang="zh-CN" dirty="0"/>
                <a:t>/</a:t>
              </a:r>
              <a:r>
                <a:rPr lang="zh-CN" altLang="en-US" dirty="0"/>
                <a:t>哑变量处理</a:t>
              </a:r>
              <a:endParaRPr lang="en-US" altLang="zh-CN" dirty="0"/>
            </a:p>
            <a:p>
              <a:pPr marL="285750" indent="-285750" defTabSz="913765">
                <a:lnSpc>
                  <a:spcPct val="150000"/>
                </a:lnSpc>
                <a:buSzPct val="100000"/>
                <a:buFont typeface="Wingdings" panose="05000000000000000000" pitchFamily="2" charset="2"/>
                <a:buChar char="l"/>
                <a:defRPr/>
              </a:pPr>
              <a:r>
                <a:rPr lang="zh-CN" altLang="en-US" dirty="0"/>
                <a:t>多个变量处理</a:t>
              </a:r>
              <a:endParaRPr lang="en-US" altLang="zh-CN" dirty="0"/>
            </a:p>
            <a:p>
              <a:pPr marL="742950" lvl="1" indent="-285750" defTabSz="913765">
                <a:lnSpc>
                  <a:spcPct val="150000"/>
                </a:lnSpc>
                <a:buSzPct val="100000"/>
                <a:buFont typeface="Arial" panose="020B0604020202020204" pitchFamily="34" charset="0"/>
                <a:buChar char="•"/>
                <a:defRPr/>
              </a:pPr>
              <a:r>
                <a:rPr lang="zh-CN" altLang="en-US" dirty="0"/>
                <a:t>降维、特征筛选</a:t>
              </a:r>
              <a:r>
                <a:rPr lang="en-US" altLang="zh-CN" dirty="0"/>
                <a:t>/</a:t>
              </a:r>
              <a:r>
                <a:rPr lang="zh-CN" altLang="en-US" dirty="0"/>
                <a:t>组合</a:t>
              </a:r>
              <a:endParaRPr lang="en-US" altLang="zh-CN" dirty="0"/>
            </a:p>
          </p:txBody>
        </p:sp>
        <p:sp>
          <p:nvSpPr>
            <p:cNvPr id="9" name="文本框 8">
              <a:extLst>
                <a:ext uri="{FF2B5EF4-FFF2-40B4-BE49-F238E27FC236}">
                  <a16:creationId xmlns:a16="http://schemas.microsoft.com/office/drawing/2014/main" id="{4DA91F28-1B56-47B5-A8C2-AB3596CB43F2}"/>
                </a:ext>
              </a:extLst>
            </p:cNvPr>
            <p:cNvSpPr txBox="1"/>
            <p:nvPr/>
          </p:nvSpPr>
          <p:spPr>
            <a:xfrm>
              <a:off x="410341" y="1192923"/>
              <a:ext cx="4000501" cy="1592429"/>
            </a:xfrm>
            <a:prstGeom prst="rect">
              <a:avLst/>
            </a:prstGeom>
            <a:noFill/>
          </p:spPr>
          <p:txBody>
            <a:bodyPr wrap="square" rtlCol="0" anchor="b">
              <a:noAutofit/>
            </a:bodyPr>
            <a:lstStyle/>
            <a:p>
              <a:pPr algn="r"/>
              <a:r>
                <a:rPr lang="zh-CN" altLang="en-US" sz="2000" b="1" dirty="0"/>
                <a:t>数据探索</a:t>
              </a:r>
              <a:endParaRPr lang="en-GB" altLang="zh-CN" sz="2000" b="1" dirty="0">
                <a:solidFill>
                  <a:schemeClr val="accent4"/>
                </a:solidFill>
              </a:endParaRPr>
            </a:p>
          </p:txBody>
        </p:sp>
        <p:sp>
          <p:nvSpPr>
            <p:cNvPr id="10" name="文本框 9">
              <a:extLst>
                <a:ext uri="{FF2B5EF4-FFF2-40B4-BE49-F238E27FC236}">
                  <a16:creationId xmlns:a16="http://schemas.microsoft.com/office/drawing/2014/main" id="{8A83FF2D-419A-40ED-A6F1-A2742E88C287}"/>
                </a:ext>
              </a:extLst>
            </p:cNvPr>
            <p:cNvSpPr txBox="1"/>
            <p:nvPr/>
          </p:nvSpPr>
          <p:spPr>
            <a:xfrm>
              <a:off x="1470567" y="2857586"/>
              <a:ext cx="2940275" cy="1295676"/>
            </a:xfrm>
            <a:prstGeom prst="rect">
              <a:avLst/>
            </a:prstGeom>
            <a:noFill/>
          </p:spPr>
          <p:txBody>
            <a:bodyPr wrap="square" rtlCol="0">
              <a:spAutoFit/>
            </a:bodyPr>
            <a:lstStyle/>
            <a:p>
              <a:pPr marL="285750" indent="-285750" algn="r" defTabSz="913765">
                <a:lnSpc>
                  <a:spcPct val="150000"/>
                </a:lnSpc>
                <a:buSzPct val="100000"/>
                <a:buFont typeface="Wingdings" panose="05000000000000000000" pitchFamily="2" charset="2"/>
                <a:buChar char="l"/>
                <a:defRPr/>
              </a:pPr>
              <a:r>
                <a:rPr lang="zh-CN" altLang="en-US" dirty="0"/>
                <a:t>特征描述</a:t>
              </a:r>
              <a:endParaRPr lang="en-US" altLang="zh-CN" dirty="0"/>
            </a:p>
            <a:p>
              <a:pPr marL="285750" indent="-285750" algn="r" defTabSz="913765">
                <a:lnSpc>
                  <a:spcPct val="150000"/>
                </a:lnSpc>
                <a:buSzPct val="100000"/>
                <a:buFont typeface="Wingdings" panose="05000000000000000000" pitchFamily="2" charset="2"/>
                <a:buChar char="l"/>
                <a:defRPr/>
              </a:pPr>
              <a:r>
                <a:rPr lang="zh-CN" altLang="en-US" dirty="0"/>
                <a:t>图形化观察</a:t>
              </a:r>
              <a:r>
                <a:rPr lang="en-US" altLang="zh-CN" dirty="0"/>
                <a:t>/</a:t>
              </a:r>
              <a:r>
                <a:rPr lang="zh-CN" altLang="en-US" dirty="0"/>
                <a:t>分布推断</a:t>
              </a:r>
              <a:endParaRPr lang="en-US" altLang="zh-CN" dirty="0"/>
            </a:p>
            <a:p>
              <a:pPr marL="285750" indent="-285750" algn="r" defTabSz="913765">
                <a:lnSpc>
                  <a:spcPct val="150000"/>
                </a:lnSpc>
                <a:buSzPct val="100000"/>
                <a:buFont typeface="Wingdings" panose="05000000000000000000" pitchFamily="2" charset="2"/>
                <a:buChar char="l"/>
                <a:defRPr/>
              </a:pPr>
              <a:r>
                <a:rPr lang="zh-CN" altLang="en-US" dirty="0"/>
                <a:t>结构优化</a:t>
              </a:r>
              <a:endParaRPr lang="en-US" altLang="zh-CN" dirty="0"/>
            </a:p>
          </p:txBody>
        </p:sp>
        <p:sp>
          <p:nvSpPr>
            <p:cNvPr id="11" name="文本框 10">
              <a:extLst>
                <a:ext uri="{FF2B5EF4-FFF2-40B4-BE49-F238E27FC236}">
                  <a16:creationId xmlns:a16="http://schemas.microsoft.com/office/drawing/2014/main" id="{7EAE3998-C17F-4A05-96E3-84F7A5FB8712}"/>
                </a:ext>
              </a:extLst>
            </p:cNvPr>
            <p:cNvSpPr txBox="1"/>
            <p:nvPr/>
          </p:nvSpPr>
          <p:spPr>
            <a:xfrm>
              <a:off x="5551496" y="1861768"/>
              <a:ext cx="894561" cy="426352"/>
            </a:xfrm>
            <a:prstGeom prst="rect">
              <a:avLst/>
            </a:prstGeom>
            <a:noFill/>
          </p:spPr>
          <p:txBody>
            <a:bodyPr wrap="square" rtlCol="0" anchor="b">
              <a:noAutofit/>
            </a:bodyPr>
            <a:lstStyle/>
            <a:p>
              <a:pPr algn="ctr"/>
              <a:r>
                <a:rPr lang="en-GB" altLang="zh-CN" sz="1400" dirty="0">
                  <a:solidFill>
                    <a:schemeClr val="bg1"/>
                  </a:solidFill>
                </a:rPr>
                <a:t>STEP</a:t>
              </a:r>
            </a:p>
          </p:txBody>
        </p:sp>
        <p:sp>
          <p:nvSpPr>
            <p:cNvPr id="12" name="文本框 11">
              <a:extLst>
                <a:ext uri="{FF2B5EF4-FFF2-40B4-BE49-F238E27FC236}">
                  <a16:creationId xmlns:a16="http://schemas.microsoft.com/office/drawing/2014/main" id="{9B0DDCE3-AABC-426C-A134-5B4880410720}"/>
                </a:ext>
              </a:extLst>
            </p:cNvPr>
            <p:cNvSpPr txBox="1"/>
            <p:nvPr/>
          </p:nvSpPr>
          <p:spPr>
            <a:xfrm>
              <a:off x="5551496" y="2242081"/>
              <a:ext cx="894561" cy="426352"/>
            </a:xfrm>
            <a:prstGeom prst="rect">
              <a:avLst/>
            </a:prstGeom>
            <a:noFill/>
          </p:spPr>
          <p:txBody>
            <a:bodyPr wrap="square" rtlCol="0" anchor="b">
              <a:noAutofit/>
            </a:bodyPr>
            <a:lstStyle/>
            <a:p>
              <a:pPr algn="ctr"/>
              <a:r>
                <a:rPr lang="en-GB" altLang="zh-CN" sz="2800" b="1" dirty="0">
                  <a:solidFill>
                    <a:schemeClr val="bg1"/>
                  </a:solidFill>
                </a:rPr>
                <a:t>01</a:t>
              </a:r>
            </a:p>
          </p:txBody>
        </p:sp>
        <p:sp>
          <p:nvSpPr>
            <p:cNvPr id="13" name="文本框 12">
              <a:extLst>
                <a:ext uri="{FF2B5EF4-FFF2-40B4-BE49-F238E27FC236}">
                  <a16:creationId xmlns:a16="http://schemas.microsoft.com/office/drawing/2014/main" id="{71CB3014-ABB2-45D2-9602-6163A667E0A5}"/>
                </a:ext>
              </a:extLst>
            </p:cNvPr>
            <p:cNvSpPr txBox="1"/>
            <p:nvPr/>
          </p:nvSpPr>
          <p:spPr>
            <a:xfrm>
              <a:off x="5902714" y="4018689"/>
              <a:ext cx="894561" cy="426352"/>
            </a:xfrm>
            <a:prstGeom prst="rect">
              <a:avLst/>
            </a:prstGeom>
            <a:noFill/>
          </p:spPr>
          <p:txBody>
            <a:bodyPr wrap="square" rtlCol="0" anchor="b">
              <a:noAutofit/>
            </a:bodyPr>
            <a:lstStyle/>
            <a:p>
              <a:pPr algn="ctr"/>
              <a:r>
                <a:rPr lang="en-GB" altLang="zh-CN" sz="1400" dirty="0">
                  <a:solidFill>
                    <a:schemeClr val="bg1"/>
                  </a:solidFill>
                </a:rPr>
                <a:t>STEP</a:t>
              </a:r>
            </a:p>
          </p:txBody>
        </p:sp>
        <p:sp>
          <p:nvSpPr>
            <p:cNvPr id="14" name="文本框 13">
              <a:extLst>
                <a:ext uri="{FF2B5EF4-FFF2-40B4-BE49-F238E27FC236}">
                  <a16:creationId xmlns:a16="http://schemas.microsoft.com/office/drawing/2014/main" id="{B575AB27-FB61-4E97-B019-883904856023}"/>
                </a:ext>
              </a:extLst>
            </p:cNvPr>
            <p:cNvSpPr txBox="1"/>
            <p:nvPr/>
          </p:nvSpPr>
          <p:spPr>
            <a:xfrm>
              <a:off x="5902714" y="4399002"/>
              <a:ext cx="894561" cy="426352"/>
            </a:xfrm>
            <a:prstGeom prst="rect">
              <a:avLst/>
            </a:prstGeom>
            <a:noFill/>
          </p:spPr>
          <p:txBody>
            <a:bodyPr wrap="square" rtlCol="0" anchor="b">
              <a:noAutofit/>
            </a:bodyPr>
            <a:lstStyle/>
            <a:p>
              <a:pPr algn="ctr"/>
              <a:r>
                <a:rPr lang="en-GB" altLang="zh-CN" sz="2800" b="1" dirty="0">
                  <a:solidFill>
                    <a:schemeClr val="bg1"/>
                  </a:solidFill>
                </a:rPr>
                <a:t>02</a:t>
              </a:r>
            </a:p>
          </p:txBody>
        </p:sp>
      </p:grpSp>
      <p:sp>
        <p:nvSpPr>
          <p:cNvPr id="17" name="文本框 16">
            <a:extLst>
              <a:ext uri="{FF2B5EF4-FFF2-40B4-BE49-F238E27FC236}">
                <a16:creationId xmlns:a16="http://schemas.microsoft.com/office/drawing/2014/main" id="{A3B48D9D-085F-4ED9-A303-9BBC6BAAA6E8}"/>
              </a:ext>
            </a:extLst>
          </p:cNvPr>
          <p:cNvSpPr txBox="1"/>
          <p:nvPr/>
        </p:nvSpPr>
        <p:spPr>
          <a:xfrm>
            <a:off x="779283" y="846190"/>
            <a:ext cx="10633435" cy="880177"/>
          </a:xfrm>
          <a:prstGeom prst="rect">
            <a:avLst/>
          </a:prstGeom>
          <a:noFill/>
        </p:spPr>
        <p:txBody>
          <a:bodyPr wrap="square" rtlCol="0">
            <a:spAutoFit/>
          </a:bodyPr>
          <a:lstStyle/>
          <a:p>
            <a:pPr algn="just">
              <a:lnSpc>
                <a:spcPct val="150000"/>
              </a:lnSpc>
            </a:pPr>
            <a:r>
              <a:rPr lang="zh-CN" altLang="en-US" dirty="0"/>
              <a:t>在对收集的数据进行分析前，要明确数据类型、规模，对数据有初步理解，同时要对数据中的“噪声”进行处理，以支持后续数据建模。</a:t>
            </a:r>
          </a:p>
        </p:txBody>
      </p:sp>
      <p:sp>
        <p:nvSpPr>
          <p:cNvPr id="18" name="文本框 17">
            <a:extLst>
              <a:ext uri="{FF2B5EF4-FFF2-40B4-BE49-F238E27FC236}">
                <a16:creationId xmlns:a16="http://schemas.microsoft.com/office/drawing/2014/main" id="{06FCA58B-3EA2-438E-9D75-3E3C81AC7805}"/>
              </a:ext>
            </a:extLst>
          </p:cNvPr>
          <p:cNvSpPr txBox="1"/>
          <p:nvPr/>
        </p:nvSpPr>
        <p:spPr>
          <a:xfrm>
            <a:off x="2989868" y="5421010"/>
            <a:ext cx="6212263" cy="369332"/>
          </a:xfrm>
          <a:prstGeom prst="rect">
            <a:avLst/>
          </a:prstGeom>
          <a:noFill/>
        </p:spPr>
        <p:txBody>
          <a:bodyPr wrap="square" rtlCol="0">
            <a:spAutoFit/>
          </a:bodyPr>
          <a:lstStyle/>
          <a:p>
            <a:pPr algn="ctr"/>
            <a:r>
              <a:rPr lang="zh-CN" altLang="en-US" dirty="0"/>
              <a:t>数据探索和数据清洗通常交互进行</a:t>
            </a:r>
          </a:p>
        </p:txBody>
      </p:sp>
    </p:spTree>
    <p:extLst>
      <p:ext uri="{BB962C8B-B14F-4D97-AF65-F5344CB8AC3E}">
        <p14:creationId xmlns:p14="http://schemas.microsoft.com/office/powerpoint/2010/main" val="66824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85D7DB-A8C1-4611-8BF2-252F4371A0E4}"/>
              </a:ext>
            </a:extLst>
          </p:cNvPr>
          <p:cNvSpPr>
            <a:spLocks noGrp="1"/>
          </p:cNvSpPr>
          <p:nvPr>
            <p:ph type="title"/>
          </p:nvPr>
        </p:nvSpPr>
        <p:spPr/>
        <p:txBody>
          <a:bodyPr/>
          <a:lstStyle/>
          <a:p>
            <a:r>
              <a:rPr lang="zh-CN" altLang="en-US" dirty="0"/>
              <a:t>数据转换</a:t>
            </a:r>
          </a:p>
        </p:txBody>
      </p:sp>
      <p:sp>
        <p:nvSpPr>
          <p:cNvPr id="3" name="灯片编号占位符 2">
            <a:extLst>
              <a:ext uri="{FF2B5EF4-FFF2-40B4-BE49-F238E27FC236}">
                <a16:creationId xmlns:a16="http://schemas.microsoft.com/office/drawing/2014/main" id="{3D5D8166-F54A-4012-BBA0-8B1E20A344EB}"/>
              </a:ext>
            </a:extLst>
          </p:cNvPr>
          <p:cNvSpPr>
            <a:spLocks noGrp="1"/>
          </p:cNvSpPr>
          <p:nvPr>
            <p:ph type="sldNum" sz="quarter" idx="12"/>
          </p:nvPr>
        </p:nvSpPr>
        <p:spPr/>
        <p:txBody>
          <a:bodyPr/>
          <a:lstStyle/>
          <a:p>
            <a:fld id="{E9982F2F-007C-48EF-ACAA-A879DE0C084A}" type="slidenum">
              <a:rPr lang="zh-CN" altLang="en-US" smtClean="0"/>
              <a:pPr/>
              <a:t>7</a:t>
            </a:fld>
            <a:endParaRPr lang="zh-CN" altLang="en-US" dirty="0"/>
          </a:p>
        </p:txBody>
      </p:sp>
      <p:sp>
        <p:nvSpPr>
          <p:cNvPr id="26" name="AutoShape 16">
            <a:extLst>
              <a:ext uri="{FF2B5EF4-FFF2-40B4-BE49-F238E27FC236}">
                <a16:creationId xmlns:a16="http://schemas.microsoft.com/office/drawing/2014/main" id="{D9EC419B-F330-4695-97CF-004B9CBC1DF9}"/>
              </a:ext>
            </a:extLst>
          </p:cNvPr>
          <p:cNvSpPr>
            <a:spLocks noChangeArrowheads="1"/>
          </p:cNvSpPr>
          <p:nvPr>
            <p:custDataLst>
              <p:tags r:id="rId1"/>
            </p:custDataLst>
          </p:nvPr>
        </p:nvSpPr>
        <p:spPr bwMode="auto">
          <a:xfrm>
            <a:off x="2193827" y="3127953"/>
            <a:ext cx="3733800" cy="1514475"/>
          </a:xfrm>
          <a:prstGeom prst="roundRect">
            <a:avLst>
              <a:gd name="adj" fmla="val 0"/>
            </a:avLst>
          </a:prstGeom>
          <a:solidFill>
            <a:srgbClr val="9DB9E0"/>
          </a:solidFill>
          <a:ln>
            <a:noFill/>
          </a:ln>
        </p:spPr>
        <p:txBody>
          <a:bodyPr lIns="252000" tIns="0" rIns="36000" bIns="154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lnSpc>
                <a:spcPct val="140000"/>
              </a:lnSpc>
              <a:buClr>
                <a:srgbClr val="0066CC"/>
              </a:buClr>
              <a:buFont typeface="Wingdings" panose="05000000000000000000" pitchFamily="2" charset="2"/>
              <a:buChar char="§"/>
            </a:pPr>
            <a:endParaRPr kumimoji="1" lang="zh-CN" altLang="zh-CN" b="1">
              <a:solidFill>
                <a:srgbClr val="000000"/>
              </a:solidFill>
              <a:ea typeface="Gulim" panose="020B0600000101010101" pitchFamily="34" charset="-127"/>
              <a:cs typeface="Arial" panose="020B0604020202020204" pitchFamily="34" charset="0"/>
            </a:endParaRPr>
          </a:p>
        </p:txBody>
      </p:sp>
      <p:sp>
        <p:nvSpPr>
          <p:cNvPr id="27" name="AutoShape 16">
            <a:extLst>
              <a:ext uri="{FF2B5EF4-FFF2-40B4-BE49-F238E27FC236}">
                <a16:creationId xmlns:a16="http://schemas.microsoft.com/office/drawing/2014/main" id="{7228C03E-E6A5-4481-881E-B666B64B8C98}"/>
              </a:ext>
            </a:extLst>
          </p:cNvPr>
          <p:cNvSpPr>
            <a:spLocks noChangeArrowheads="1"/>
          </p:cNvSpPr>
          <p:nvPr>
            <p:custDataLst>
              <p:tags r:id="rId2"/>
            </p:custDataLst>
          </p:nvPr>
        </p:nvSpPr>
        <p:spPr bwMode="auto">
          <a:xfrm>
            <a:off x="2193827" y="1821441"/>
            <a:ext cx="3733800" cy="1208087"/>
          </a:xfrm>
          <a:prstGeom prst="roundRect">
            <a:avLst>
              <a:gd name="adj" fmla="val 0"/>
            </a:avLst>
          </a:prstGeom>
          <a:solidFill>
            <a:srgbClr val="9DB9E0"/>
          </a:solidFill>
          <a:ln>
            <a:noFill/>
          </a:ln>
        </p:spPr>
        <p:txBody>
          <a:bodyPr lIns="252000" tIns="0" rIns="36000" bIns="154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lnSpc>
                <a:spcPct val="140000"/>
              </a:lnSpc>
              <a:buClr>
                <a:srgbClr val="0066CC"/>
              </a:buClr>
              <a:buFont typeface="Wingdings" panose="05000000000000000000" pitchFamily="2" charset="2"/>
              <a:buChar char="§"/>
            </a:pPr>
            <a:endParaRPr kumimoji="1" lang="zh-CN" altLang="zh-CN" b="1">
              <a:solidFill>
                <a:srgbClr val="000000"/>
              </a:solidFill>
              <a:ea typeface="Gulim" panose="020B0600000101010101" pitchFamily="34" charset="-127"/>
              <a:cs typeface="Arial" panose="020B0604020202020204" pitchFamily="34" charset="0"/>
            </a:endParaRPr>
          </a:p>
        </p:txBody>
      </p:sp>
      <p:sp>
        <p:nvSpPr>
          <p:cNvPr id="28" name="AutoShape 16">
            <a:extLst>
              <a:ext uri="{FF2B5EF4-FFF2-40B4-BE49-F238E27FC236}">
                <a16:creationId xmlns:a16="http://schemas.microsoft.com/office/drawing/2014/main" id="{074565CB-8D49-4F37-84EF-207925D727E7}"/>
              </a:ext>
            </a:extLst>
          </p:cNvPr>
          <p:cNvSpPr>
            <a:spLocks noChangeArrowheads="1"/>
          </p:cNvSpPr>
          <p:nvPr>
            <p:custDataLst>
              <p:tags r:id="rId3"/>
            </p:custDataLst>
          </p:nvPr>
        </p:nvSpPr>
        <p:spPr bwMode="auto">
          <a:xfrm>
            <a:off x="6470552" y="3127953"/>
            <a:ext cx="3582987" cy="1514475"/>
          </a:xfrm>
          <a:prstGeom prst="roundRect">
            <a:avLst>
              <a:gd name="adj" fmla="val 0"/>
            </a:avLst>
          </a:prstGeom>
          <a:solidFill>
            <a:srgbClr val="9DB9E0"/>
          </a:solidFill>
          <a:ln>
            <a:noFill/>
          </a:ln>
        </p:spPr>
        <p:txBody>
          <a:bodyPr lIns="252000" tIns="0" rIns="36000" bIns="154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lnSpc>
                <a:spcPct val="140000"/>
              </a:lnSpc>
              <a:buClr>
                <a:srgbClr val="0066CC"/>
              </a:buClr>
              <a:buFont typeface="Wingdings" panose="05000000000000000000" pitchFamily="2" charset="2"/>
              <a:buChar char="§"/>
            </a:pPr>
            <a:endParaRPr kumimoji="1" lang="zh-CN" altLang="zh-CN" b="1">
              <a:solidFill>
                <a:srgbClr val="000000"/>
              </a:solidFill>
              <a:ea typeface="Gulim" panose="020B0600000101010101" pitchFamily="34" charset="-127"/>
              <a:cs typeface="Arial" panose="020B0604020202020204" pitchFamily="34" charset="0"/>
            </a:endParaRPr>
          </a:p>
        </p:txBody>
      </p:sp>
      <p:sp>
        <p:nvSpPr>
          <p:cNvPr id="29" name="AutoShape 16">
            <a:extLst>
              <a:ext uri="{FF2B5EF4-FFF2-40B4-BE49-F238E27FC236}">
                <a16:creationId xmlns:a16="http://schemas.microsoft.com/office/drawing/2014/main" id="{7DF00152-1187-44B5-9B4A-CE149D7187C6}"/>
              </a:ext>
            </a:extLst>
          </p:cNvPr>
          <p:cNvSpPr>
            <a:spLocks noChangeArrowheads="1"/>
          </p:cNvSpPr>
          <p:nvPr>
            <p:custDataLst>
              <p:tags r:id="rId4"/>
            </p:custDataLst>
          </p:nvPr>
        </p:nvSpPr>
        <p:spPr bwMode="auto">
          <a:xfrm>
            <a:off x="6437214" y="1819853"/>
            <a:ext cx="3616325" cy="1209675"/>
          </a:xfrm>
          <a:prstGeom prst="roundRect">
            <a:avLst>
              <a:gd name="adj" fmla="val 0"/>
            </a:avLst>
          </a:prstGeom>
          <a:solidFill>
            <a:srgbClr val="9DB9E0"/>
          </a:solidFill>
          <a:ln>
            <a:noFill/>
          </a:ln>
        </p:spPr>
        <p:txBody>
          <a:bodyPr lIns="252000" tIns="0" rIns="36000" bIns="154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lnSpc>
                <a:spcPct val="140000"/>
              </a:lnSpc>
              <a:buClr>
                <a:srgbClr val="0066CC"/>
              </a:buClr>
              <a:buFont typeface="Wingdings" panose="05000000000000000000" pitchFamily="2" charset="2"/>
              <a:buChar char="§"/>
            </a:pPr>
            <a:endParaRPr kumimoji="1" lang="zh-CN" altLang="zh-CN" b="1">
              <a:solidFill>
                <a:srgbClr val="000000"/>
              </a:solidFill>
              <a:ea typeface="Gulim" panose="020B0600000101010101" pitchFamily="34" charset="-127"/>
              <a:cs typeface="Arial" panose="020B0604020202020204" pitchFamily="34" charset="0"/>
            </a:endParaRPr>
          </a:p>
        </p:txBody>
      </p:sp>
      <p:sp>
        <p:nvSpPr>
          <p:cNvPr id="30" name="Text Placeholder 1">
            <a:extLst>
              <a:ext uri="{FF2B5EF4-FFF2-40B4-BE49-F238E27FC236}">
                <a16:creationId xmlns:a16="http://schemas.microsoft.com/office/drawing/2014/main" id="{1493E715-877B-4E49-96DE-B85D32F5AFAD}"/>
              </a:ext>
            </a:extLst>
          </p:cNvPr>
          <p:cNvSpPr txBox="1">
            <a:spLocks noChangeArrowheads="1"/>
          </p:cNvSpPr>
          <p:nvPr>
            <p:custDataLst>
              <p:tags r:id="rId5"/>
            </p:custDataLst>
          </p:nvPr>
        </p:nvSpPr>
        <p:spPr bwMode="auto">
          <a:xfrm>
            <a:off x="1734475" y="800765"/>
            <a:ext cx="8741904" cy="81497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2600">
                <a:solidFill>
                  <a:schemeClr val="tx2"/>
                </a:solidFill>
                <a:latin typeface="华文楷体" panose="02010600040101010101" pitchFamily="2" charset="-122"/>
                <a:ea typeface="华文楷体" panose="02010600040101010101" pitchFamily="2" charset="-122"/>
                <a:cs typeface="Arial" panose="020B0604020202020204" pitchFamily="34" charset="0"/>
              </a:defRPr>
            </a:lvl1pPr>
            <a:lvl2pPr marL="538163" indent="-274638">
              <a:spcBef>
                <a:spcPct val="20000"/>
              </a:spcBef>
              <a:buFont typeface="Arial" panose="020B0604020202020204" pitchFamily="34" charset="0"/>
              <a:buChar char="–"/>
              <a:defRPr sz="2400">
                <a:solidFill>
                  <a:schemeClr val="tx2"/>
                </a:solidFill>
                <a:latin typeface="华文楷体" panose="02010600040101010101" pitchFamily="2" charset="-122"/>
                <a:ea typeface="华文楷体" panose="02010600040101010101" pitchFamily="2" charset="-122"/>
                <a:cs typeface="Arial" panose="020B0604020202020204" pitchFamily="34" charset="0"/>
              </a:defRPr>
            </a:lvl2pPr>
            <a:lvl3pPr marL="803275" indent="-265113">
              <a:spcBef>
                <a:spcPct val="20000"/>
              </a:spcBef>
              <a:buFont typeface="Arial" panose="020B0604020202020204" pitchFamily="34" charset="0"/>
              <a:buChar char="•"/>
              <a:defRPr sz="2200">
                <a:solidFill>
                  <a:schemeClr val="tx2"/>
                </a:solidFill>
                <a:latin typeface="华文楷体" panose="02010600040101010101" pitchFamily="2" charset="-122"/>
                <a:ea typeface="华文楷体" panose="02010600040101010101" pitchFamily="2" charset="-122"/>
                <a:cs typeface="Arial" panose="020B0604020202020204" pitchFamily="34" charset="0"/>
              </a:defRPr>
            </a:lvl3pPr>
            <a:lvl4pPr marL="1076325" indent="-273050">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4pPr>
            <a:lvl5pPr marL="1341438" indent="-265113">
              <a:spcBef>
                <a:spcPct val="20000"/>
              </a:spcBef>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5pPr>
            <a:lvl6pPr marL="17986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6pPr>
            <a:lvl7pPr marL="22558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7pPr>
            <a:lvl8pPr marL="27130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8pPr>
            <a:lvl9pPr marL="3170238" indent="-265113" fontAlgn="base">
              <a:spcBef>
                <a:spcPct val="20000"/>
              </a:spcBef>
              <a:spcAft>
                <a:spcPct val="0"/>
              </a:spcAft>
              <a:buFont typeface="Arial" panose="020B0604020202020204" pitchFamily="34" charset="0"/>
              <a:buChar char="•"/>
              <a:defRPr sz="2000">
                <a:solidFill>
                  <a:schemeClr val="tx2"/>
                </a:solidFill>
                <a:latin typeface="华文楷体" panose="02010600040101010101" pitchFamily="2" charset="-122"/>
                <a:ea typeface="华文楷体" panose="02010600040101010101" pitchFamily="2" charset="-122"/>
                <a:cs typeface="Arial" panose="020B0604020202020204" pitchFamily="34" charset="0"/>
              </a:defRPr>
            </a:lvl9pPr>
          </a:lstStyle>
          <a:p>
            <a:pPr marL="285750" indent="-285750" algn="just" eaLnBrk="1" hangingPunct="1">
              <a:lnSpc>
                <a:spcPct val="150000"/>
              </a:lnSpc>
              <a:buFont typeface="Wingdings" panose="05000000000000000000" pitchFamily="2" charset="2"/>
              <a:buChar char="l"/>
            </a:pPr>
            <a:r>
              <a:rPr lang="zh-CN" altLang="en-US" sz="1600" dirty="0">
                <a:solidFill>
                  <a:srgbClr val="000000"/>
                </a:solidFill>
                <a:latin typeface="+mn-ea"/>
                <a:ea typeface="+mn-ea"/>
              </a:rPr>
              <a:t> 数据转换或统一成适合于挖掘的形式，通常的做法有数据泛化、标准化、属性构造等，本文详细介绍数据标准化的方法，即统一数据的量纲及数量级，将数据处理为统一的基准的方法。</a:t>
            </a:r>
          </a:p>
        </p:txBody>
      </p:sp>
      <p:sp>
        <p:nvSpPr>
          <p:cNvPr id="31" name="Rectangle 10">
            <a:extLst>
              <a:ext uri="{FF2B5EF4-FFF2-40B4-BE49-F238E27FC236}">
                <a16:creationId xmlns:a16="http://schemas.microsoft.com/office/drawing/2014/main" id="{CC9A6696-C352-44DD-AD75-BD8F47F528D0}"/>
              </a:ext>
            </a:extLst>
          </p:cNvPr>
          <p:cNvSpPr/>
          <p:nvPr>
            <p:custDataLst>
              <p:tags r:id="rId6"/>
            </p:custDataLst>
          </p:nvPr>
        </p:nvSpPr>
        <p:spPr>
          <a:xfrm>
            <a:off x="2200177" y="1808741"/>
            <a:ext cx="1316037" cy="319087"/>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prstClr val="white"/>
                </a:solidFill>
                <a:latin typeface="华文楷体" panose="02010600040101010101" pitchFamily="2" charset="-122"/>
              </a:rPr>
              <a:t>基期标准化法</a:t>
            </a:r>
            <a:endParaRPr lang="en-US" sz="1400" b="1" dirty="0">
              <a:solidFill>
                <a:prstClr val="white"/>
              </a:solidFill>
              <a:latin typeface="华文楷体" panose="02010600040101010101" pitchFamily="2" charset="-122"/>
              <a:ea typeface="华文楷体" panose="02010600040101010101" pitchFamily="2" charset="-122"/>
            </a:endParaRPr>
          </a:p>
        </p:txBody>
      </p:sp>
      <p:sp>
        <p:nvSpPr>
          <p:cNvPr id="32" name="Rectangle 11">
            <a:extLst>
              <a:ext uri="{FF2B5EF4-FFF2-40B4-BE49-F238E27FC236}">
                <a16:creationId xmlns:a16="http://schemas.microsoft.com/office/drawing/2014/main" id="{6DDD3038-F7E1-41FF-849D-FB26846850C4}"/>
              </a:ext>
            </a:extLst>
          </p:cNvPr>
          <p:cNvSpPr/>
          <p:nvPr>
            <p:custDataLst>
              <p:tags r:id="rId7"/>
            </p:custDataLst>
          </p:nvPr>
        </p:nvSpPr>
        <p:spPr>
          <a:xfrm>
            <a:off x="6437214" y="1819853"/>
            <a:ext cx="1316038" cy="319088"/>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prstClr val="white"/>
                </a:solidFill>
                <a:latin typeface="华文楷体" panose="02010600040101010101" pitchFamily="2" charset="-122"/>
              </a:rPr>
              <a:t>直线法</a:t>
            </a:r>
            <a:endParaRPr lang="en-US" sz="1400" b="1" dirty="0">
              <a:solidFill>
                <a:prstClr val="white"/>
              </a:solidFill>
              <a:latin typeface="华文楷体" panose="02010600040101010101" pitchFamily="2" charset="-122"/>
              <a:ea typeface="华文楷体" panose="02010600040101010101" pitchFamily="2" charset="-122"/>
            </a:endParaRPr>
          </a:p>
        </p:txBody>
      </p:sp>
      <p:sp>
        <p:nvSpPr>
          <p:cNvPr id="33" name="Rectangle 12">
            <a:extLst>
              <a:ext uri="{FF2B5EF4-FFF2-40B4-BE49-F238E27FC236}">
                <a16:creationId xmlns:a16="http://schemas.microsoft.com/office/drawing/2014/main" id="{42D6A1F8-493F-4561-ACB2-8B6CA45D7CE6}"/>
              </a:ext>
            </a:extLst>
          </p:cNvPr>
          <p:cNvSpPr/>
          <p:nvPr>
            <p:custDataLst>
              <p:tags r:id="rId8"/>
            </p:custDataLst>
          </p:nvPr>
        </p:nvSpPr>
        <p:spPr>
          <a:xfrm>
            <a:off x="2200177" y="3127953"/>
            <a:ext cx="1316037" cy="319088"/>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prstClr val="white"/>
                </a:solidFill>
                <a:latin typeface="华文楷体" panose="02010600040101010101" pitchFamily="2" charset="-122"/>
              </a:rPr>
              <a:t>折线法</a:t>
            </a:r>
            <a:endParaRPr lang="en-US" sz="1400" b="1" dirty="0">
              <a:solidFill>
                <a:prstClr val="white"/>
              </a:solidFill>
              <a:latin typeface="华文楷体" panose="02010600040101010101" pitchFamily="2" charset="-122"/>
              <a:ea typeface="华文楷体" panose="02010600040101010101" pitchFamily="2" charset="-122"/>
            </a:endParaRPr>
          </a:p>
        </p:txBody>
      </p:sp>
      <p:sp>
        <p:nvSpPr>
          <p:cNvPr id="34" name="Rectangle 13">
            <a:extLst>
              <a:ext uri="{FF2B5EF4-FFF2-40B4-BE49-F238E27FC236}">
                <a16:creationId xmlns:a16="http://schemas.microsoft.com/office/drawing/2014/main" id="{0593D18C-165A-469E-B2D2-9F39BBB4D36A}"/>
              </a:ext>
            </a:extLst>
          </p:cNvPr>
          <p:cNvSpPr/>
          <p:nvPr>
            <p:custDataLst>
              <p:tags r:id="rId9"/>
            </p:custDataLst>
          </p:nvPr>
        </p:nvSpPr>
        <p:spPr>
          <a:xfrm>
            <a:off x="6472139" y="3118428"/>
            <a:ext cx="1316038" cy="317500"/>
          </a:xfrm>
          <a:prstGeom prst="rect">
            <a:avLst/>
          </a:prstGeom>
          <a:solidFill>
            <a:srgbClr val="799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400" b="1" dirty="0">
                <a:solidFill>
                  <a:prstClr val="white"/>
                </a:solidFill>
                <a:latin typeface="华文楷体" panose="02010600040101010101" pitchFamily="2" charset="-122"/>
              </a:rPr>
              <a:t>曲线法</a:t>
            </a:r>
            <a:endParaRPr lang="en-US" sz="1400" b="1" dirty="0">
              <a:solidFill>
                <a:prstClr val="white"/>
              </a:solidFill>
              <a:latin typeface="华文楷体" panose="02010600040101010101" pitchFamily="2" charset="-122"/>
              <a:ea typeface="华文楷体" panose="02010600040101010101" pitchFamily="2" charset="-122"/>
            </a:endParaRPr>
          </a:p>
        </p:txBody>
      </p:sp>
      <p:sp>
        <p:nvSpPr>
          <p:cNvPr id="35" name="Rectangle 14">
            <a:extLst>
              <a:ext uri="{FF2B5EF4-FFF2-40B4-BE49-F238E27FC236}">
                <a16:creationId xmlns:a16="http://schemas.microsoft.com/office/drawing/2014/main" id="{5BF393ED-E404-4925-8029-23A475215E16}"/>
              </a:ext>
            </a:extLst>
          </p:cNvPr>
          <p:cNvSpPr/>
          <p:nvPr/>
        </p:nvSpPr>
        <p:spPr>
          <a:xfrm>
            <a:off x="2200177" y="2134178"/>
            <a:ext cx="3186112" cy="631825"/>
          </a:xfrm>
          <a:prstGeom prst="rect">
            <a:avLst/>
          </a:prstGeom>
        </p:spPr>
        <p:txBody>
          <a:bodyPr>
            <a:spAutoFit/>
          </a:bodyPr>
          <a:lstStyle/>
          <a:p>
            <a:pPr marL="171450" indent="-171450" eaLnBrk="1" fontAlgn="auto" hangingPunct="1">
              <a:lnSpc>
                <a:spcPts val="2060"/>
              </a:lnSpc>
              <a:spcBef>
                <a:spcPts val="0"/>
              </a:spcBef>
              <a:spcAft>
                <a:spcPts val="0"/>
              </a:spcAft>
              <a:buFont typeface="Arial" panose="020B0604020202020204" pitchFamily="34" charset="0"/>
              <a:buChar char="•"/>
              <a:defRPr/>
            </a:pPr>
            <a:r>
              <a:rPr lang="zh-CN" altLang="en-US" sz="1200" dirty="0">
                <a:solidFill>
                  <a:prstClr val="black"/>
                </a:solidFill>
                <a:latin typeface="华文楷体" pitchFamily="2" charset="-122"/>
                <a:cs typeface="Arial" charset="0"/>
              </a:rPr>
              <a:t>选择基期作为参照，</a:t>
            </a:r>
            <a:endParaRPr lang="en-US" altLang="zh-CN" sz="1200" dirty="0">
              <a:solidFill>
                <a:prstClr val="black"/>
              </a:solidFill>
              <a:latin typeface="华文楷体" pitchFamily="2" charset="-122"/>
              <a:cs typeface="Arial" charset="0"/>
            </a:endParaRPr>
          </a:p>
          <a:p>
            <a:pPr eaLnBrk="1" fontAlgn="auto" hangingPunct="1">
              <a:lnSpc>
                <a:spcPts val="2060"/>
              </a:lnSpc>
              <a:spcBef>
                <a:spcPts val="0"/>
              </a:spcBef>
              <a:spcAft>
                <a:spcPts val="0"/>
              </a:spcAft>
              <a:defRPr/>
            </a:pPr>
            <a:r>
              <a:rPr lang="en-US" altLang="zh-CN" sz="1200" dirty="0">
                <a:solidFill>
                  <a:prstClr val="black"/>
                </a:solidFill>
                <a:latin typeface="华文楷体" pitchFamily="2" charset="-122"/>
                <a:cs typeface="Arial" charset="0"/>
              </a:rPr>
              <a:t>      </a:t>
            </a:r>
            <a:r>
              <a:rPr lang="zh-CN" altLang="en-US" sz="1200" dirty="0">
                <a:solidFill>
                  <a:prstClr val="black"/>
                </a:solidFill>
                <a:latin typeface="华文楷体" pitchFamily="2" charset="-122"/>
                <a:cs typeface="Arial" charset="0"/>
              </a:rPr>
              <a:t>各期标准化数据＝各期数据</a:t>
            </a:r>
            <a:r>
              <a:rPr lang="en-US" altLang="zh-CN" sz="1200" dirty="0">
                <a:solidFill>
                  <a:prstClr val="black"/>
                </a:solidFill>
                <a:latin typeface="华文楷体" pitchFamily="2" charset="-122"/>
                <a:cs typeface="Arial" charset="0"/>
              </a:rPr>
              <a:t>/</a:t>
            </a:r>
            <a:r>
              <a:rPr lang="zh-CN" altLang="en-US" sz="1200" dirty="0">
                <a:solidFill>
                  <a:prstClr val="black"/>
                </a:solidFill>
                <a:latin typeface="华文楷体" pitchFamily="2" charset="-122"/>
                <a:cs typeface="Arial" charset="0"/>
              </a:rPr>
              <a:t>基期数据</a:t>
            </a:r>
          </a:p>
        </p:txBody>
      </p:sp>
      <p:sp>
        <p:nvSpPr>
          <p:cNvPr id="36" name="TextBox 23">
            <a:extLst>
              <a:ext uri="{FF2B5EF4-FFF2-40B4-BE49-F238E27FC236}">
                <a16:creationId xmlns:a16="http://schemas.microsoft.com/office/drawing/2014/main" id="{C52E34CA-4621-4104-9FC0-603C692A2A11}"/>
              </a:ext>
            </a:extLst>
          </p:cNvPr>
          <p:cNvSpPr txBox="1">
            <a:spLocks noChangeArrowheads="1"/>
          </p:cNvSpPr>
          <p:nvPr>
            <p:custDataLst>
              <p:tags r:id="rId10"/>
            </p:custDataLst>
          </p:nvPr>
        </p:nvSpPr>
        <p:spPr bwMode="auto">
          <a:xfrm>
            <a:off x="1638661" y="5002437"/>
            <a:ext cx="8837718" cy="116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pPr>
            <a:r>
              <a:rPr lang="zh-CN" altLang="en-US" sz="1600" dirty="0">
                <a:solidFill>
                  <a:srgbClr val="000000"/>
                </a:solidFill>
                <a:latin typeface="华文楷体" panose="02010600040101010101" pitchFamily="2" charset="-122"/>
                <a:cs typeface="Arial" panose="020B0604020202020204" pitchFamily="34" charset="0"/>
              </a:rPr>
              <a:t>各方法都有缺点，要根据客观事物的特征及所选用的分析方法来确定，如聚类分析、关联分析等常用直线法，且聚类分析必须满足无量纲标准；而综合评价则折线和曲线方法用得较多</a:t>
            </a:r>
            <a:endParaRPr lang="en-US" altLang="zh-CN" sz="1600" dirty="0">
              <a:solidFill>
                <a:srgbClr val="000000"/>
              </a:solidFill>
              <a:latin typeface="华文楷体" panose="02010600040101010101" pitchFamily="2" charset="-122"/>
              <a:cs typeface="Arial" panose="020B0604020202020204" pitchFamily="34" charset="0"/>
            </a:endParaRPr>
          </a:p>
          <a:p>
            <a:pPr algn="just" eaLnBrk="1" hangingPunct="1">
              <a:lnSpc>
                <a:spcPct val="150000"/>
              </a:lnSpc>
              <a:buFont typeface="Arial" panose="020B0604020202020204" pitchFamily="34" charset="0"/>
              <a:buChar char="•"/>
            </a:pPr>
            <a:r>
              <a:rPr lang="zh-CN" altLang="en-US" sz="1600" b="1" dirty="0">
                <a:solidFill>
                  <a:srgbClr val="000000"/>
                </a:solidFill>
                <a:latin typeface="华文楷体" panose="02010600040101010101" pitchFamily="2" charset="-122"/>
                <a:cs typeface="Arial" panose="020B0604020202020204" pitchFamily="34" charset="0"/>
              </a:rPr>
              <a:t>能简就简，</a:t>
            </a:r>
            <a:r>
              <a:rPr lang="zh-CN" altLang="en-US" sz="1600" dirty="0">
                <a:solidFill>
                  <a:srgbClr val="000000"/>
                </a:solidFill>
                <a:latin typeface="华文楷体" panose="02010600040101010101" pitchFamily="2" charset="-122"/>
                <a:cs typeface="Arial" panose="020B0604020202020204" pitchFamily="34" charset="0"/>
              </a:rPr>
              <a:t>能用直线尽量不用曲线。</a:t>
            </a:r>
            <a:endParaRPr lang="en-US" altLang="zh-CN" b="1" dirty="0">
              <a:solidFill>
                <a:srgbClr val="000000"/>
              </a:solidFill>
              <a:latin typeface="华文楷体" panose="02010600040101010101" pitchFamily="2" charset="-122"/>
              <a:cs typeface="Arial" panose="020B0604020202020204" pitchFamily="34" charset="0"/>
            </a:endParaRPr>
          </a:p>
        </p:txBody>
      </p:sp>
      <p:sp>
        <p:nvSpPr>
          <p:cNvPr id="37" name="Rectangle 31">
            <a:extLst>
              <a:ext uri="{FF2B5EF4-FFF2-40B4-BE49-F238E27FC236}">
                <a16:creationId xmlns:a16="http://schemas.microsoft.com/office/drawing/2014/main" id="{1A94D97D-B34D-489D-8FB0-D9176309A61A}"/>
              </a:ext>
            </a:extLst>
          </p:cNvPr>
          <p:cNvSpPr>
            <a:spLocks noChangeArrowheads="1"/>
          </p:cNvSpPr>
          <p:nvPr/>
        </p:nvSpPr>
        <p:spPr bwMode="auto">
          <a:xfrm>
            <a:off x="6437214" y="2146878"/>
            <a:ext cx="31861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063"/>
              </a:lnSpc>
              <a:buFont typeface="Arial" panose="020B0604020202020204" pitchFamily="34" charset="0"/>
              <a:buChar char="•"/>
            </a:pPr>
            <a:r>
              <a:rPr lang="zh-CN" altLang="en-US" sz="1200">
                <a:solidFill>
                  <a:srgbClr val="000000"/>
                </a:solidFill>
                <a:latin typeface="华文楷体" panose="02010600040101010101" pitchFamily="2" charset="-122"/>
                <a:cs typeface="Arial" panose="020B0604020202020204" pitchFamily="34" charset="0"/>
              </a:rPr>
              <a:t>极值法：</a:t>
            </a:r>
            <a:endParaRPr lang="en-US" altLang="zh-CN" sz="1200">
              <a:solidFill>
                <a:srgbClr val="000000"/>
              </a:solidFill>
              <a:latin typeface="华文楷体" panose="02010600040101010101" pitchFamily="2" charset="-122"/>
              <a:cs typeface="Arial" panose="020B0604020202020204" pitchFamily="34" charset="0"/>
            </a:endParaRPr>
          </a:p>
          <a:p>
            <a:pPr eaLnBrk="1" hangingPunct="1">
              <a:lnSpc>
                <a:spcPts val="2063"/>
              </a:lnSpc>
              <a:spcBef>
                <a:spcPts val="1200"/>
              </a:spcBef>
              <a:buFont typeface="Arial" panose="020B0604020202020204" pitchFamily="34" charset="0"/>
              <a:buChar char="•"/>
            </a:pPr>
            <a:r>
              <a:rPr lang="en-US" altLang="zh-CN" sz="1200">
                <a:solidFill>
                  <a:srgbClr val="000000"/>
                </a:solidFill>
                <a:latin typeface="华文楷体" panose="02010600040101010101" pitchFamily="2" charset="-122"/>
                <a:cs typeface="Arial" panose="020B0604020202020204" pitchFamily="34" charset="0"/>
              </a:rPr>
              <a:t>z-score</a:t>
            </a:r>
            <a:r>
              <a:rPr lang="zh-CN" altLang="en-US" sz="1200">
                <a:solidFill>
                  <a:srgbClr val="000000"/>
                </a:solidFill>
                <a:latin typeface="华文楷体" panose="02010600040101010101" pitchFamily="2" charset="-122"/>
                <a:cs typeface="Arial" panose="020B0604020202020204" pitchFamily="34" charset="0"/>
              </a:rPr>
              <a:t>法</a:t>
            </a:r>
            <a:r>
              <a:rPr lang="en-US" altLang="zh-CN" sz="1200">
                <a:solidFill>
                  <a:srgbClr val="000000"/>
                </a:solidFill>
                <a:latin typeface="华文楷体" panose="02010600040101010101" pitchFamily="2" charset="-122"/>
                <a:cs typeface="Arial" panose="020B0604020202020204" pitchFamily="34" charset="0"/>
              </a:rPr>
              <a:t>:</a:t>
            </a:r>
          </a:p>
        </p:txBody>
      </p:sp>
      <p:graphicFrame>
        <p:nvGraphicFramePr>
          <p:cNvPr id="38" name="Object 4">
            <a:extLst>
              <a:ext uri="{FF2B5EF4-FFF2-40B4-BE49-F238E27FC236}">
                <a16:creationId xmlns:a16="http://schemas.microsoft.com/office/drawing/2014/main" id="{366A1C84-3E7E-4971-9845-4B16C50CEC18}"/>
              </a:ext>
            </a:extLst>
          </p:cNvPr>
          <p:cNvGraphicFramePr>
            <a:graphicFrameLocks noChangeAspect="1"/>
          </p:cNvGraphicFramePr>
          <p:nvPr>
            <p:custDataLst>
              <p:tags r:id="rId11"/>
            </p:custDataLst>
            <p:extLst>
              <p:ext uri="{D42A27DB-BD31-4B8C-83A1-F6EECF244321}">
                <p14:modId xmlns:p14="http://schemas.microsoft.com/office/powerpoint/2010/main" val="343657671"/>
              </p:ext>
            </p:extLst>
          </p:nvPr>
        </p:nvGraphicFramePr>
        <p:xfrm>
          <a:off x="7234139" y="2191328"/>
          <a:ext cx="2819400" cy="350838"/>
        </p:xfrm>
        <a:graphic>
          <a:graphicData uri="http://schemas.openxmlformats.org/presentationml/2006/ole">
            <mc:AlternateContent xmlns:mc="http://schemas.openxmlformats.org/markup-compatibility/2006">
              <mc:Choice xmlns:v="urn:schemas-microsoft-com:vml" Requires="v">
                <p:oleObj name="Equation" r:id="rId17" imgW="3467100" imgH="431800" progId="Equation.DSMT4">
                  <p:embed/>
                </p:oleObj>
              </mc:Choice>
              <mc:Fallback>
                <p:oleObj name="Equation" r:id="rId17" imgW="3467100" imgH="431800" progId="Equation.DSMT4">
                  <p:embed/>
                  <p:pic>
                    <p:nvPicPr>
                      <p:cNvPr id="45072" name="Object 4">
                        <a:extLst>
                          <a:ext uri="{FF2B5EF4-FFF2-40B4-BE49-F238E27FC236}">
                            <a16:creationId xmlns:a16="http://schemas.microsoft.com/office/drawing/2014/main" id="{D6EB57AB-B120-4B7C-94FD-847E0F263B6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39" y="2191328"/>
                        <a:ext cx="2819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5">
            <a:extLst>
              <a:ext uri="{FF2B5EF4-FFF2-40B4-BE49-F238E27FC236}">
                <a16:creationId xmlns:a16="http://schemas.microsoft.com/office/drawing/2014/main" id="{8B76E45E-21FE-407C-AF8D-5286D4F5C38E}"/>
              </a:ext>
            </a:extLst>
          </p:cNvPr>
          <p:cNvGraphicFramePr>
            <a:graphicFrameLocks noChangeAspect="1"/>
          </p:cNvGraphicFramePr>
          <p:nvPr>
            <p:custDataLst>
              <p:tags r:id="rId12"/>
            </p:custDataLst>
            <p:extLst>
              <p:ext uri="{D42A27DB-BD31-4B8C-83A1-F6EECF244321}">
                <p14:modId xmlns:p14="http://schemas.microsoft.com/office/powerpoint/2010/main" val="1545760833"/>
              </p:ext>
            </p:extLst>
          </p:nvPr>
        </p:nvGraphicFramePr>
        <p:xfrm>
          <a:off x="7546877" y="2599316"/>
          <a:ext cx="1931987" cy="366712"/>
        </p:xfrm>
        <a:graphic>
          <a:graphicData uri="http://schemas.openxmlformats.org/presentationml/2006/ole">
            <mc:AlternateContent xmlns:mc="http://schemas.openxmlformats.org/markup-compatibility/2006">
              <mc:Choice xmlns:v="urn:schemas-microsoft-com:vml" Requires="v">
                <p:oleObj name="Equation" r:id="rId19" imgW="2349500" imgH="444500" progId="Equation.DSMT4">
                  <p:embed/>
                </p:oleObj>
              </mc:Choice>
              <mc:Fallback>
                <p:oleObj name="Equation" r:id="rId19" imgW="2349500" imgH="444500" progId="Equation.DSMT4">
                  <p:embed/>
                  <p:pic>
                    <p:nvPicPr>
                      <p:cNvPr id="45073" name="Object 5">
                        <a:extLst>
                          <a:ext uri="{FF2B5EF4-FFF2-40B4-BE49-F238E27FC236}">
                            <a16:creationId xmlns:a16="http://schemas.microsoft.com/office/drawing/2014/main" id="{0B1C2354-8B47-4A16-8000-5CB40A850A7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6877" y="2599316"/>
                        <a:ext cx="1931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6">
            <a:extLst>
              <a:ext uri="{FF2B5EF4-FFF2-40B4-BE49-F238E27FC236}">
                <a16:creationId xmlns:a16="http://schemas.microsoft.com/office/drawing/2014/main" id="{63B04A20-D4B9-4C8E-AC13-535087E5A553}"/>
              </a:ext>
            </a:extLst>
          </p:cNvPr>
          <p:cNvGraphicFramePr>
            <a:graphicFrameLocks noChangeAspect="1"/>
          </p:cNvGraphicFramePr>
          <p:nvPr>
            <p:extLst>
              <p:ext uri="{D42A27DB-BD31-4B8C-83A1-F6EECF244321}">
                <p14:modId xmlns:p14="http://schemas.microsoft.com/office/powerpoint/2010/main" val="2033985682"/>
              </p:ext>
            </p:extLst>
          </p:nvPr>
        </p:nvGraphicFramePr>
        <p:xfrm>
          <a:off x="4373464" y="3494666"/>
          <a:ext cx="1377950" cy="847725"/>
        </p:xfrm>
        <a:graphic>
          <a:graphicData uri="http://schemas.openxmlformats.org/presentationml/2006/ole">
            <mc:AlternateContent xmlns:mc="http://schemas.openxmlformats.org/markup-compatibility/2006">
              <mc:Choice xmlns:v="urn:schemas-microsoft-com:vml" Requires="v">
                <p:oleObj name="Equation" r:id="rId21" imgW="1485900" imgH="914400" progId="Equation.DSMT4">
                  <p:embed/>
                </p:oleObj>
              </mc:Choice>
              <mc:Fallback>
                <p:oleObj name="Equation" r:id="rId21" imgW="1485900" imgH="914400" progId="Equation.DSMT4">
                  <p:embed/>
                  <p:pic>
                    <p:nvPicPr>
                      <p:cNvPr id="45074" name="Object 6">
                        <a:extLst>
                          <a:ext uri="{FF2B5EF4-FFF2-40B4-BE49-F238E27FC236}">
                            <a16:creationId xmlns:a16="http://schemas.microsoft.com/office/drawing/2014/main" id="{C2BDE08A-C8BF-4DD7-9A55-B55EB811D68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73464" y="3494666"/>
                        <a:ext cx="1377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Rectangle 32">
            <a:extLst>
              <a:ext uri="{FF2B5EF4-FFF2-40B4-BE49-F238E27FC236}">
                <a16:creationId xmlns:a16="http://schemas.microsoft.com/office/drawing/2014/main" id="{CF2ABC95-2131-459A-AFEC-15F1CE2ADAED}"/>
              </a:ext>
            </a:extLst>
          </p:cNvPr>
          <p:cNvSpPr>
            <a:spLocks noChangeArrowheads="1"/>
          </p:cNvSpPr>
          <p:nvPr>
            <p:custDataLst>
              <p:tags r:id="rId13"/>
            </p:custDataLst>
          </p:nvPr>
        </p:nvSpPr>
        <p:spPr bwMode="auto">
          <a:xfrm>
            <a:off x="2193827" y="3454978"/>
            <a:ext cx="21796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063"/>
              </a:lnSpc>
              <a:buFont typeface="Arial" panose="020B0604020202020204" pitchFamily="34" charset="0"/>
              <a:buChar char="•"/>
            </a:pPr>
            <a:r>
              <a:rPr lang="zh-CN" altLang="en-US" sz="1200">
                <a:solidFill>
                  <a:srgbClr val="000000"/>
                </a:solidFill>
                <a:latin typeface="华文楷体" panose="02010600040101010101" pitchFamily="2" charset="-122"/>
                <a:cs typeface="Arial" panose="020B0604020202020204" pitchFamily="34" charset="0"/>
              </a:rPr>
              <a:t>某些数据在不同值范围，采用不同的标准化方法，通常用于综合评价</a:t>
            </a:r>
          </a:p>
        </p:txBody>
      </p:sp>
      <p:sp>
        <p:nvSpPr>
          <p:cNvPr id="42" name="Rounded Rectangle 33">
            <a:extLst>
              <a:ext uri="{FF2B5EF4-FFF2-40B4-BE49-F238E27FC236}">
                <a16:creationId xmlns:a16="http://schemas.microsoft.com/office/drawing/2014/main" id="{81BD66B9-B70C-43D0-8B1C-EAB7D3A3277C}"/>
              </a:ext>
            </a:extLst>
          </p:cNvPr>
          <p:cNvSpPr/>
          <p:nvPr>
            <p:custDataLst>
              <p:tags r:id="rId14"/>
            </p:custDataLst>
          </p:nvPr>
        </p:nvSpPr>
        <p:spPr>
          <a:xfrm>
            <a:off x="4248052" y="3407353"/>
            <a:ext cx="1554162" cy="1085850"/>
          </a:xfrm>
          <a:prstGeom prst="roundRect">
            <a:avLst>
              <a:gd name="adj" fmla="val 3796"/>
            </a:avLst>
          </a:prstGeom>
          <a:noFill/>
          <a:ln w="3175">
            <a:prstDash val="dashDot"/>
          </a:ln>
        </p:spPr>
        <p:style>
          <a:lnRef idx="2">
            <a:schemeClr val="accent1">
              <a:shade val="50000"/>
            </a:schemeClr>
          </a:lnRef>
          <a:fillRef idx="1">
            <a:schemeClr val="accent1"/>
          </a:fillRef>
          <a:effectRef idx="0">
            <a:schemeClr val="accent1"/>
          </a:effectRef>
          <a:fontRef idx="minor">
            <a:schemeClr val="lt1"/>
          </a:fontRef>
        </p:style>
        <p:txBody>
          <a:bodyPr rIns="0"/>
          <a:lstStyle/>
          <a:p>
            <a:pPr eaLnBrk="1" hangingPunct="1">
              <a:defRPr/>
            </a:pPr>
            <a:endParaRPr lang="en-US" altLang="zh-CN" sz="1200" dirty="0">
              <a:solidFill>
                <a:prstClr val="black"/>
              </a:solidFill>
              <a:latin typeface="华文楷体" pitchFamily="2" charset="-122"/>
            </a:endParaRPr>
          </a:p>
        </p:txBody>
      </p:sp>
      <p:sp>
        <p:nvSpPr>
          <p:cNvPr id="43" name="TextBox 7">
            <a:extLst>
              <a:ext uri="{FF2B5EF4-FFF2-40B4-BE49-F238E27FC236}">
                <a16:creationId xmlns:a16="http://schemas.microsoft.com/office/drawing/2014/main" id="{68CFA88B-AD64-48D7-A4FF-8EAC62F1AA62}"/>
              </a:ext>
            </a:extLst>
          </p:cNvPr>
          <p:cNvSpPr txBox="1">
            <a:spLocks noChangeArrowheads="1"/>
          </p:cNvSpPr>
          <p:nvPr/>
        </p:nvSpPr>
        <p:spPr bwMode="auto">
          <a:xfrm>
            <a:off x="5260877" y="3342266"/>
            <a:ext cx="5413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solidFill>
                  <a:srgbClr val="000000"/>
                </a:solidFill>
                <a:cs typeface="Arial" panose="020B0604020202020204" pitchFamily="34" charset="0"/>
              </a:rPr>
              <a:t>示例</a:t>
            </a:r>
          </a:p>
        </p:txBody>
      </p:sp>
      <p:sp>
        <p:nvSpPr>
          <p:cNvPr id="44" name="Rectangle 34">
            <a:extLst>
              <a:ext uri="{FF2B5EF4-FFF2-40B4-BE49-F238E27FC236}">
                <a16:creationId xmlns:a16="http://schemas.microsoft.com/office/drawing/2014/main" id="{B903522C-B2A8-42ED-9785-98C31B0C0063}"/>
              </a:ext>
            </a:extLst>
          </p:cNvPr>
          <p:cNvSpPr>
            <a:spLocks noChangeArrowheads="1"/>
          </p:cNvSpPr>
          <p:nvPr>
            <p:custDataLst>
              <p:tags r:id="rId15"/>
            </p:custDataLst>
          </p:nvPr>
        </p:nvSpPr>
        <p:spPr bwMode="auto">
          <a:xfrm>
            <a:off x="6470552" y="3434341"/>
            <a:ext cx="318611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063"/>
              </a:lnSpc>
              <a:buFont typeface="Arial" panose="020B0604020202020204" pitchFamily="34" charset="0"/>
              <a:buChar char="•"/>
            </a:pPr>
            <a:r>
              <a:rPr lang="en-US" altLang="zh-CN" sz="1200" dirty="0">
                <a:solidFill>
                  <a:srgbClr val="000000"/>
                </a:solidFill>
                <a:latin typeface="华文楷体" panose="02010600040101010101" pitchFamily="2" charset="-122"/>
                <a:cs typeface="Arial" panose="020B0604020202020204" pitchFamily="34" charset="0"/>
              </a:rPr>
              <a:t>Log</a:t>
            </a:r>
            <a:r>
              <a:rPr lang="zh-CN" altLang="en-US" sz="1200" dirty="0">
                <a:solidFill>
                  <a:srgbClr val="000000"/>
                </a:solidFill>
                <a:latin typeface="华文楷体" panose="02010600040101010101" pitchFamily="2" charset="-122"/>
                <a:cs typeface="Arial" panose="020B0604020202020204" pitchFamily="34" charset="0"/>
              </a:rPr>
              <a:t>函数法：</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lnSpc>
                <a:spcPts val="2063"/>
              </a:lnSpc>
              <a:spcBef>
                <a:spcPts val="1200"/>
              </a:spcBef>
              <a:buFont typeface="Arial" panose="020B0604020202020204" pitchFamily="34" charset="0"/>
              <a:buChar char="•"/>
            </a:pPr>
            <a:r>
              <a:rPr lang="en-US" altLang="zh-CN" sz="1200" dirty="0">
                <a:solidFill>
                  <a:srgbClr val="000000"/>
                </a:solidFill>
                <a:latin typeface="华文楷体" panose="02010600040101010101" pitchFamily="2" charset="-122"/>
                <a:cs typeface="Arial" panose="020B0604020202020204" pitchFamily="34" charset="0"/>
              </a:rPr>
              <a:t>Arctan</a:t>
            </a:r>
            <a:r>
              <a:rPr lang="zh-CN" altLang="en-US" sz="1200" dirty="0">
                <a:solidFill>
                  <a:srgbClr val="000000"/>
                </a:solidFill>
                <a:latin typeface="华文楷体" panose="02010600040101010101" pitchFamily="2" charset="-122"/>
                <a:cs typeface="Arial" panose="020B0604020202020204" pitchFamily="34" charset="0"/>
              </a:rPr>
              <a:t>函数法：</a:t>
            </a:r>
            <a:endParaRPr lang="en-US" altLang="zh-CN" sz="1200" dirty="0">
              <a:solidFill>
                <a:srgbClr val="000000"/>
              </a:solidFill>
              <a:latin typeface="华文楷体" panose="02010600040101010101" pitchFamily="2" charset="-122"/>
              <a:cs typeface="Arial" panose="020B0604020202020204" pitchFamily="34" charset="0"/>
            </a:endParaRPr>
          </a:p>
          <a:p>
            <a:pPr eaLnBrk="1" hangingPunct="1">
              <a:lnSpc>
                <a:spcPts val="2063"/>
              </a:lnSpc>
              <a:spcBef>
                <a:spcPts val="1200"/>
              </a:spcBef>
              <a:buFont typeface="Arial" panose="020B0604020202020204" pitchFamily="34" charset="0"/>
              <a:buChar char="•"/>
            </a:pPr>
            <a:r>
              <a:rPr lang="zh-CN" altLang="en-US" sz="1200" dirty="0">
                <a:solidFill>
                  <a:srgbClr val="000000"/>
                </a:solidFill>
                <a:latin typeface="华文楷体" panose="02010600040101010101" pitchFamily="2" charset="-122"/>
                <a:cs typeface="Arial" panose="020B0604020202020204" pitchFamily="34" charset="0"/>
              </a:rPr>
              <a:t>对数函数法、模糊量化模式等</a:t>
            </a:r>
            <a:endParaRPr lang="en-US" altLang="zh-CN" sz="1200" dirty="0">
              <a:solidFill>
                <a:srgbClr val="000000"/>
              </a:solidFill>
              <a:latin typeface="华文楷体" panose="02010600040101010101" pitchFamily="2" charset="-122"/>
              <a:cs typeface="Arial" panose="020B0604020202020204" pitchFamily="34" charset="0"/>
            </a:endParaRPr>
          </a:p>
        </p:txBody>
      </p:sp>
      <p:pic>
        <p:nvPicPr>
          <p:cNvPr id="48" name="图片 47">
            <a:extLst>
              <a:ext uri="{FF2B5EF4-FFF2-40B4-BE49-F238E27FC236}">
                <a16:creationId xmlns:a16="http://schemas.microsoft.com/office/drawing/2014/main" id="{7FA66EAA-B1A5-4AD0-9BF4-FED9876C2560}"/>
              </a:ext>
            </a:extLst>
          </p:cNvPr>
          <p:cNvPicPr>
            <a:picLocks noChangeAspect="1"/>
          </p:cNvPicPr>
          <p:nvPr/>
        </p:nvPicPr>
        <p:blipFill>
          <a:blip r:embed="rId23"/>
          <a:stretch>
            <a:fillRect/>
          </a:stretch>
        </p:blipFill>
        <p:spPr>
          <a:xfrm>
            <a:off x="7023337" y="3487962"/>
            <a:ext cx="2950720" cy="274344"/>
          </a:xfrm>
          <a:prstGeom prst="rect">
            <a:avLst/>
          </a:prstGeom>
        </p:spPr>
      </p:pic>
      <p:pic>
        <p:nvPicPr>
          <p:cNvPr id="50" name="图片 49">
            <a:extLst>
              <a:ext uri="{FF2B5EF4-FFF2-40B4-BE49-F238E27FC236}">
                <a16:creationId xmlns:a16="http://schemas.microsoft.com/office/drawing/2014/main" id="{56843362-0E29-4C21-A1DF-4F6F1138ABE4}"/>
              </a:ext>
            </a:extLst>
          </p:cNvPr>
          <p:cNvPicPr>
            <a:picLocks noChangeAspect="1"/>
          </p:cNvPicPr>
          <p:nvPr/>
        </p:nvPicPr>
        <p:blipFill>
          <a:blip r:embed="rId24"/>
          <a:stretch>
            <a:fillRect/>
          </a:stretch>
        </p:blipFill>
        <p:spPr>
          <a:xfrm>
            <a:off x="7011577" y="3902299"/>
            <a:ext cx="2950720" cy="274344"/>
          </a:xfrm>
          <a:prstGeom prst="rect">
            <a:avLst/>
          </a:prstGeom>
        </p:spPr>
      </p:pic>
    </p:spTree>
    <p:extLst>
      <p:ext uri="{BB962C8B-B14F-4D97-AF65-F5344CB8AC3E}">
        <p14:creationId xmlns:p14="http://schemas.microsoft.com/office/powerpoint/2010/main" val="317105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FC662-1643-4108-A64B-12455128399E}"/>
              </a:ext>
            </a:extLst>
          </p:cNvPr>
          <p:cNvSpPr>
            <a:spLocks noGrp="1"/>
          </p:cNvSpPr>
          <p:nvPr>
            <p:ph type="title"/>
          </p:nvPr>
        </p:nvSpPr>
        <p:spPr/>
        <p:txBody>
          <a:bodyPr/>
          <a:lstStyle/>
          <a:p>
            <a:endParaRPr lang="zh-CN" altLang="en-US" dirty="0"/>
          </a:p>
        </p:txBody>
      </p:sp>
      <p:sp>
        <p:nvSpPr>
          <p:cNvPr id="3" name="灯片编号占位符 2">
            <a:extLst>
              <a:ext uri="{FF2B5EF4-FFF2-40B4-BE49-F238E27FC236}">
                <a16:creationId xmlns:a16="http://schemas.microsoft.com/office/drawing/2014/main" id="{F0DDB0C1-4595-4469-9CF6-741DC3999C12}"/>
              </a:ext>
            </a:extLst>
          </p:cNvPr>
          <p:cNvSpPr>
            <a:spLocks noGrp="1"/>
          </p:cNvSpPr>
          <p:nvPr>
            <p:ph type="sldNum" sz="quarter" idx="12"/>
          </p:nvPr>
        </p:nvSpPr>
        <p:spPr/>
        <p:txBody>
          <a:bodyPr/>
          <a:lstStyle/>
          <a:p>
            <a:fld id="{E9982F2F-007C-48EF-ACAA-A879DE0C084A}" type="slidenum">
              <a:rPr lang="zh-CN" altLang="en-US" smtClean="0"/>
              <a:pPr/>
              <a:t>8</a:t>
            </a:fld>
            <a:endParaRPr lang="zh-CN" altLang="en-US" dirty="0"/>
          </a:p>
        </p:txBody>
      </p:sp>
      <p:sp>
        <p:nvSpPr>
          <p:cNvPr id="43" name="TextBox 10">
            <a:extLst>
              <a:ext uri="{FF2B5EF4-FFF2-40B4-BE49-F238E27FC236}">
                <a16:creationId xmlns:a16="http://schemas.microsoft.com/office/drawing/2014/main" id="{2B9F578A-C122-44A3-9196-3E6E006917AB}"/>
              </a:ext>
            </a:extLst>
          </p:cNvPr>
          <p:cNvSpPr txBox="1"/>
          <p:nvPr/>
        </p:nvSpPr>
        <p:spPr>
          <a:xfrm>
            <a:off x="1679575" y="1106488"/>
            <a:ext cx="8788400" cy="2070100"/>
          </a:xfrm>
          <a:prstGeom prst="rect">
            <a:avLst/>
          </a:prstGeom>
          <a:noFill/>
        </p:spPr>
        <p:txBody>
          <a:bodyPr>
            <a:spAutoFit/>
          </a:bodyPr>
          <a:lstStyle/>
          <a:p>
            <a:pPr marL="180000" eaLnBrk="1" hangingPunct="1">
              <a:spcBef>
                <a:spcPct val="20000"/>
              </a:spcBef>
              <a:defRPr/>
            </a:pPr>
            <a:r>
              <a:rPr lang="zh-CN" altLang="en-US" sz="1600" b="1" dirty="0">
                <a:solidFill>
                  <a:prstClr val="black"/>
                </a:solidFill>
                <a:latin typeface="华文楷体"/>
                <a:cs typeface="Arial" charset="0"/>
              </a:rPr>
              <a:t>定义：</a:t>
            </a:r>
            <a:endParaRPr lang="en-US" altLang="zh-CN" sz="1600" b="1" dirty="0">
              <a:solidFill>
                <a:prstClr val="black"/>
              </a:solidFill>
              <a:latin typeface="华文楷体"/>
              <a:cs typeface="Arial" charset="0"/>
            </a:endParaRPr>
          </a:p>
          <a:p>
            <a:pPr marL="36000" indent="-342900" eaLnBrk="1" hangingPunct="1">
              <a:lnSpc>
                <a:spcPct val="125000"/>
              </a:lnSpc>
              <a:spcBef>
                <a:spcPct val="20000"/>
              </a:spcBef>
              <a:defRPr/>
            </a:pPr>
            <a:r>
              <a:rPr lang="zh-CN" altLang="en-US" sz="1600" b="1" dirty="0">
                <a:solidFill>
                  <a:srgbClr val="666666">
                    <a:lumMod val="75000"/>
                  </a:srgbClr>
                </a:solidFill>
                <a:latin typeface="华文楷体"/>
                <a:cs typeface="Arial" charset="0"/>
              </a:rPr>
              <a:t>      </a:t>
            </a:r>
            <a:r>
              <a:rPr lang="zh-CN" altLang="en-US" sz="1600" dirty="0">
                <a:solidFill>
                  <a:prstClr val="black"/>
                </a:solidFill>
                <a:latin typeface="华文楷体"/>
                <a:cs typeface="Arial" charset="0"/>
              </a:rPr>
              <a:t>按照某种指定的属性特征将数据归类。需要确定类别的概念描述，并找出类判别准则。</a:t>
            </a:r>
            <a:r>
              <a:rPr lang="zh-CN" altLang="en-US" sz="1600" dirty="0">
                <a:solidFill>
                  <a:prstClr val="black"/>
                </a:solidFill>
                <a:latin typeface="宋体" pitchFamily="2" charset="-122"/>
                <a:cs typeface="Arial" charset="0"/>
              </a:rPr>
              <a:t>分类的目的是获得一个分类函数或分类模型（也常常称作分类器），该模型能把数据集合中的数据项映射到某一个给定类别。</a:t>
            </a:r>
            <a:endParaRPr lang="zh-CN" altLang="en-US" sz="1600" dirty="0">
              <a:solidFill>
                <a:prstClr val="black"/>
              </a:solidFill>
              <a:latin typeface="华文楷体"/>
              <a:cs typeface="Arial" charset="0"/>
            </a:endParaRPr>
          </a:p>
          <a:p>
            <a:pPr marL="342900" indent="-342900" eaLnBrk="1" hangingPunct="1">
              <a:lnSpc>
                <a:spcPct val="125000"/>
              </a:lnSpc>
              <a:spcBef>
                <a:spcPct val="20000"/>
              </a:spcBef>
              <a:defRPr/>
            </a:pPr>
            <a:r>
              <a:rPr lang="zh-CN" altLang="en-US" sz="1600" b="1" dirty="0">
                <a:solidFill>
                  <a:srgbClr val="666666">
                    <a:lumMod val="75000"/>
                  </a:srgbClr>
                </a:solidFill>
                <a:latin typeface="华文楷体"/>
                <a:cs typeface="Arial" charset="0"/>
              </a:rPr>
              <a:t>      </a:t>
            </a:r>
            <a:r>
              <a:rPr lang="zh-CN" altLang="en-US" sz="1600" dirty="0">
                <a:solidFill>
                  <a:prstClr val="black"/>
                </a:solidFill>
                <a:latin typeface="宋体" pitchFamily="2" charset="-122"/>
                <a:cs typeface="Arial" charset="0"/>
              </a:rPr>
              <a:t>分类是利用训练数据集通过一定的算法而求得分类规则的。是模式识别的基础。</a:t>
            </a:r>
            <a:endParaRPr lang="en-US" altLang="zh-CN" sz="1600" dirty="0">
              <a:solidFill>
                <a:prstClr val="black"/>
              </a:solidFill>
              <a:latin typeface="宋体" pitchFamily="2" charset="-122"/>
              <a:cs typeface="Arial" charset="0"/>
            </a:endParaRPr>
          </a:p>
          <a:p>
            <a:pPr marL="342900" indent="-342900" eaLnBrk="1" hangingPunct="1">
              <a:lnSpc>
                <a:spcPct val="125000"/>
              </a:lnSpc>
              <a:spcBef>
                <a:spcPct val="20000"/>
              </a:spcBef>
              <a:defRPr/>
            </a:pPr>
            <a:r>
              <a:rPr lang="zh-CN" altLang="en-US" sz="1600" dirty="0">
                <a:solidFill>
                  <a:prstClr val="black"/>
                </a:solidFill>
                <a:latin typeface="宋体" pitchFamily="2" charset="-122"/>
                <a:cs typeface="Arial" charset="0"/>
              </a:rPr>
              <a:t>   分类可用于提取描述重要数据类的模型或预测未来的数据趋势。</a:t>
            </a:r>
            <a:endParaRPr lang="zh-CN" altLang="en-US" sz="1600" b="1" dirty="0">
              <a:solidFill>
                <a:srgbClr val="666666">
                  <a:lumMod val="75000"/>
                </a:srgbClr>
              </a:solidFill>
              <a:latin typeface="华文楷体"/>
              <a:cs typeface="Arial" charset="0"/>
            </a:endParaRPr>
          </a:p>
        </p:txBody>
      </p:sp>
      <p:sp>
        <p:nvSpPr>
          <p:cNvPr id="44" name="Text Box 14">
            <a:extLst>
              <a:ext uri="{FF2B5EF4-FFF2-40B4-BE49-F238E27FC236}">
                <a16:creationId xmlns:a16="http://schemas.microsoft.com/office/drawing/2014/main" id="{975BC153-608A-48D7-AB7A-A2E680A7ABAA}"/>
              </a:ext>
            </a:extLst>
          </p:cNvPr>
          <p:cNvSpPr txBox="1">
            <a:spLocks noChangeArrowheads="1"/>
          </p:cNvSpPr>
          <p:nvPr/>
        </p:nvSpPr>
        <p:spPr bwMode="black">
          <a:xfrm>
            <a:off x="1771651" y="3584576"/>
            <a:ext cx="21891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indent="-1206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1F3F5F"/>
              </a:buClr>
            </a:pPr>
            <a:r>
              <a:rPr lang="en-US" altLang="zh-CN" sz="1400">
                <a:solidFill>
                  <a:srgbClr val="000000"/>
                </a:solidFill>
                <a:latin typeface="华文楷体" panose="02010600040101010101" pitchFamily="2" charset="-122"/>
                <a:cs typeface="Arial" panose="020B0604020202020204" pitchFamily="34" charset="0"/>
              </a:rPr>
              <a:t>  </a:t>
            </a:r>
            <a:r>
              <a:rPr lang="zh-CN" altLang="en-US" sz="1200">
                <a:solidFill>
                  <a:srgbClr val="000000"/>
                </a:solidFill>
                <a:latin typeface="华文楷体" panose="02010600040101010101" pitchFamily="2" charset="-122"/>
                <a:cs typeface="Arial" panose="020B0604020202020204" pitchFamily="34" charset="0"/>
              </a:rPr>
              <a:t>银行根据客户以往贷款记录情况，将客户分为低风险客户和高风险客户，学习得到分类器。对一个新来的申请者，根据分类器计算风险，决定接受或拒绝该申请</a:t>
            </a:r>
          </a:p>
        </p:txBody>
      </p:sp>
      <p:pic>
        <p:nvPicPr>
          <p:cNvPr id="45" name="Picture 2">
            <a:extLst>
              <a:ext uri="{FF2B5EF4-FFF2-40B4-BE49-F238E27FC236}">
                <a16:creationId xmlns:a16="http://schemas.microsoft.com/office/drawing/2014/main" id="{2E0780E7-2C29-45DF-AD4E-D2CCA4B02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4" y="4799013"/>
            <a:ext cx="15716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21">
            <a:extLst>
              <a:ext uri="{FF2B5EF4-FFF2-40B4-BE49-F238E27FC236}">
                <a16:creationId xmlns:a16="http://schemas.microsoft.com/office/drawing/2014/main" id="{C4330CF4-7293-445F-A04E-7D78D85145E9}"/>
              </a:ext>
            </a:extLst>
          </p:cNvPr>
          <p:cNvSpPr txBox="1">
            <a:spLocks noChangeArrowheads="1"/>
          </p:cNvSpPr>
          <p:nvPr/>
        </p:nvSpPr>
        <p:spPr bwMode="auto">
          <a:xfrm>
            <a:off x="3984625" y="3654425"/>
            <a:ext cx="2089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1200">
                <a:solidFill>
                  <a:srgbClr val="000000"/>
                </a:solidFill>
                <a:latin typeface="华文楷体" panose="02010600040101010101" pitchFamily="2" charset="-122"/>
                <a:cs typeface="Arial" panose="020B0604020202020204" pitchFamily="34" charset="0"/>
              </a:rPr>
              <a:t>分析影响变压器正常运行的因素，预测变压器是否有故障，若有故障，故障为放电故障、过热故障、短路故障等的哪一种。</a:t>
            </a:r>
          </a:p>
        </p:txBody>
      </p:sp>
      <p:pic>
        <p:nvPicPr>
          <p:cNvPr id="47" name="Picture 2" descr="C:\Documents and Settings\Administrator\桌面\ppt图片\变压器.bmp">
            <a:extLst>
              <a:ext uri="{FF2B5EF4-FFF2-40B4-BE49-F238E27FC236}">
                <a16:creationId xmlns:a16="http://schemas.microsoft.com/office/drawing/2014/main" id="{7E721BB9-4D5B-4CB9-9B24-DD8305ADE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4941888"/>
            <a:ext cx="11430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组合 549">
            <a:extLst>
              <a:ext uri="{FF2B5EF4-FFF2-40B4-BE49-F238E27FC236}">
                <a16:creationId xmlns:a16="http://schemas.microsoft.com/office/drawing/2014/main" id="{9D99A0FC-B08A-417F-9041-376253405668}"/>
              </a:ext>
            </a:extLst>
          </p:cNvPr>
          <p:cNvGrpSpPr>
            <a:grpSpLocks/>
          </p:cNvGrpSpPr>
          <p:nvPr/>
        </p:nvGrpSpPr>
        <p:grpSpPr bwMode="auto">
          <a:xfrm>
            <a:off x="7334251" y="3584575"/>
            <a:ext cx="2379663" cy="2286000"/>
            <a:chOff x="4900617" y="2260600"/>
            <a:chExt cx="3176583" cy="3917950"/>
          </a:xfrm>
        </p:grpSpPr>
        <p:sp>
          <p:nvSpPr>
            <p:cNvPr id="49" name="Oval 2">
              <a:extLst>
                <a:ext uri="{FF2B5EF4-FFF2-40B4-BE49-F238E27FC236}">
                  <a16:creationId xmlns:a16="http://schemas.microsoft.com/office/drawing/2014/main" id="{E9786154-A6CF-4CFA-A30D-444B30FECE00}"/>
                </a:ext>
              </a:extLst>
            </p:cNvPr>
            <p:cNvSpPr>
              <a:spLocks noChangeArrowheads="1"/>
            </p:cNvSpPr>
            <p:nvPr/>
          </p:nvSpPr>
          <p:spPr bwMode="auto">
            <a:xfrm>
              <a:off x="5924550" y="2260600"/>
              <a:ext cx="292100" cy="269875"/>
            </a:xfrm>
            <a:prstGeom prst="ellipse">
              <a:avLst/>
            </a:prstGeom>
            <a:gradFill rotWithShape="0">
              <a:gsLst>
                <a:gs pos="0">
                  <a:srgbClr val="004800"/>
                </a:gs>
                <a:gs pos="50000">
                  <a:srgbClr val="008000"/>
                </a:gs>
                <a:gs pos="100000">
                  <a:srgbClr val="004800"/>
                </a:gs>
              </a:gsLst>
              <a:lin ang="5400000" scaled="1"/>
            </a:gradFill>
            <a:ln w="12700">
              <a:solidFill>
                <a:srgbClr val="008000"/>
              </a:solidFill>
              <a:round/>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grpSp>
          <p:nvGrpSpPr>
            <p:cNvPr id="50" name="Group 3">
              <a:extLst>
                <a:ext uri="{FF2B5EF4-FFF2-40B4-BE49-F238E27FC236}">
                  <a16:creationId xmlns:a16="http://schemas.microsoft.com/office/drawing/2014/main" id="{A80A0696-17E6-419F-8F7F-7DAA1FA9D94E}"/>
                </a:ext>
              </a:extLst>
            </p:cNvPr>
            <p:cNvGrpSpPr>
              <a:grpSpLocks/>
            </p:cNvGrpSpPr>
            <p:nvPr/>
          </p:nvGrpSpPr>
          <p:grpSpPr bwMode="auto">
            <a:xfrm>
              <a:off x="5181600" y="4348163"/>
              <a:ext cx="2895600" cy="1830387"/>
              <a:chOff x="3264" y="2739"/>
              <a:chExt cx="1824" cy="1153"/>
            </a:xfrm>
          </p:grpSpPr>
          <p:sp>
            <p:nvSpPr>
              <p:cNvPr id="68" name="Line 4">
                <a:extLst>
                  <a:ext uri="{FF2B5EF4-FFF2-40B4-BE49-F238E27FC236}">
                    <a16:creationId xmlns:a16="http://schemas.microsoft.com/office/drawing/2014/main" id="{3B2C13AA-128F-4DF5-A72C-659FC2BA7C3A}"/>
                  </a:ext>
                </a:extLst>
              </p:cNvPr>
              <p:cNvSpPr>
                <a:spLocks noChangeShapeType="1"/>
              </p:cNvSpPr>
              <p:nvPr/>
            </p:nvSpPr>
            <p:spPr bwMode="auto">
              <a:xfrm flipH="1">
                <a:off x="3520" y="2748"/>
                <a:ext cx="409" cy="604"/>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9" name="Rectangle 5">
                <a:extLst>
                  <a:ext uri="{FF2B5EF4-FFF2-40B4-BE49-F238E27FC236}">
                    <a16:creationId xmlns:a16="http://schemas.microsoft.com/office/drawing/2014/main" id="{A4460047-D735-497F-9884-848708CB0D2E}"/>
                  </a:ext>
                </a:extLst>
              </p:cNvPr>
              <p:cNvSpPr>
                <a:spLocks noChangeArrowheads="1"/>
              </p:cNvSpPr>
              <p:nvPr/>
            </p:nvSpPr>
            <p:spPr bwMode="auto">
              <a:xfrm>
                <a:off x="3843" y="2885"/>
                <a:ext cx="72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b="1" baseline="-25000">
                    <a:solidFill>
                      <a:srgbClr val="6688BB"/>
                    </a:solidFill>
                    <a:latin typeface="华文楷体" panose="02010600040101010101" pitchFamily="2" charset="-122"/>
                    <a:cs typeface="Arial" panose="020B0604020202020204" pitchFamily="34" charset="0"/>
                  </a:rPr>
                  <a:t>持续时长</a:t>
                </a:r>
                <a:r>
                  <a:rPr lang="en-US" altLang="ko-KR" sz="1200" b="1" baseline="-25000">
                    <a:solidFill>
                      <a:srgbClr val="6688BB"/>
                    </a:solidFill>
                    <a:latin typeface="HY엽서L"/>
                    <a:cs typeface="Arial" panose="020B0604020202020204" pitchFamily="34" charset="0"/>
                  </a:rPr>
                  <a:t> </a:t>
                </a:r>
                <a:r>
                  <a:rPr lang="en-US" altLang="ko-KR" sz="1000" b="1">
                    <a:solidFill>
                      <a:srgbClr val="6688BB"/>
                    </a:solidFill>
                    <a:ea typeface="HY헤드라인M"/>
                    <a:cs typeface="Arial" panose="020B0604020202020204" pitchFamily="34" charset="0"/>
                  </a:rPr>
                  <a:t>&gt;13</a:t>
                </a:r>
              </a:p>
            </p:txBody>
          </p:sp>
          <p:sp>
            <p:nvSpPr>
              <p:cNvPr id="70" name="Rectangle 6">
                <a:extLst>
                  <a:ext uri="{FF2B5EF4-FFF2-40B4-BE49-F238E27FC236}">
                    <a16:creationId xmlns:a16="http://schemas.microsoft.com/office/drawing/2014/main" id="{7E307B57-C0AA-4130-A3D6-E307E8F676B3}"/>
                  </a:ext>
                </a:extLst>
              </p:cNvPr>
              <p:cNvSpPr>
                <a:spLocks noChangeArrowheads="1"/>
              </p:cNvSpPr>
              <p:nvPr/>
            </p:nvSpPr>
            <p:spPr bwMode="auto">
              <a:xfrm>
                <a:off x="3278" y="3048"/>
                <a:ext cx="334"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ko-KR" sz="1000" b="1">
                    <a:solidFill>
                      <a:srgbClr val="000000"/>
                    </a:solidFill>
                    <a:ea typeface="HY헤드라인M"/>
                    <a:cs typeface="Arial" panose="020B0604020202020204" pitchFamily="34" charset="0"/>
                  </a:rPr>
                  <a:t>yes</a:t>
                </a:r>
              </a:p>
            </p:txBody>
          </p:sp>
          <p:sp>
            <p:nvSpPr>
              <p:cNvPr id="71" name="Rectangle 7">
                <a:extLst>
                  <a:ext uri="{FF2B5EF4-FFF2-40B4-BE49-F238E27FC236}">
                    <a16:creationId xmlns:a16="http://schemas.microsoft.com/office/drawing/2014/main" id="{7147A14F-27A6-4BC8-98DD-7410E0C2E2E7}"/>
                  </a:ext>
                </a:extLst>
              </p:cNvPr>
              <p:cNvSpPr>
                <a:spLocks noChangeArrowheads="1"/>
              </p:cNvSpPr>
              <p:nvPr/>
            </p:nvSpPr>
            <p:spPr bwMode="auto">
              <a:xfrm>
                <a:off x="4690" y="3048"/>
                <a:ext cx="34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ko-KR" sz="1000" b="1">
                    <a:solidFill>
                      <a:srgbClr val="000000"/>
                    </a:solidFill>
                    <a:ea typeface="HY헤드라인M"/>
                    <a:cs typeface="Arial" panose="020B0604020202020204" pitchFamily="34" charset="0"/>
                  </a:rPr>
                  <a:t>  no</a:t>
                </a:r>
              </a:p>
            </p:txBody>
          </p:sp>
          <p:sp>
            <p:nvSpPr>
              <p:cNvPr id="72" name="Rectangle 8">
                <a:extLst>
                  <a:ext uri="{FF2B5EF4-FFF2-40B4-BE49-F238E27FC236}">
                    <a16:creationId xmlns:a16="http://schemas.microsoft.com/office/drawing/2014/main" id="{1186DBDC-476D-483F-B9A5-A7BCE11F57B9}"/>
                  </a:ext>
                </a:extLst>
              </p:cNvPr>
              <p:cNvSpPr>
                <a:spLocks noChangeArrowheads="1"/>
              </p:cNvSpPr>
              <p:nvPr/>
            </p:nvSpPr>
            <p:spPr bwMode="auto">
              <a:xfrm>
                <a:off x="4512" y="3375"/>
                <a:ext cx="560" cy="517"/>
              </a:xfrm>
              <a:prstGeom prst="rect">
                <a:avLst/>
              </a:prstGeom>
              <a:solidFill>
                <a:srgbClr val="FFCC66"/>
              </a:solidFill>
              <a:ln w="25400">
                <a:solidFill>
                  <a:srgbClr val="CC9900"/>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73" name="Rectangle 9">
                <a:extLst>
                  <a:ext uri="{FF2B5EF4-FFF2-40B4-BE49-F238E27FC236}">
                    <a16:creationId xmlns:a16="http://schemas.microsoft.com/office/drawing/2014/main" id="{BCABE104-6EE4-4F22-9CD1-4F89A77A64E0}"/>
                  </a:ext>
                </a:extLst>
              </p:cNvPr>
              <p:cNvSpPr>
                <a:spLocks noChangeArrowheads="1"/>
              </p:cNvSpPr>
              <p:nvPr/>
            </p:nvSpPr>
            <p:spPr bwMode="auto">
              <a:xfrm>
                <a:off x="4569" y="3408"/>
                <a:ext cx="51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ko-KR" altLang="en-US" sz="1200" b="1">
                    <a:solidFill>
                      <a:srgbClr val="6688BB"/>
                    </a:solidFill>
                    <a:ea typeface="HY헤드라인M"/>
                    <a:cs typeface="Arial" panose="020B0604020202020204" pitchFamily="34" charset="0"/>
                  </a:rPr>
                  <a:t>7</a:t>
                </a:r>
              </a:p>
              <a:p>
                <a:pPr>
                  <a:lnSpc>
                    <a:spcPct val="80000"/>
                  </a:lnSpc>
                </a:pPr>
                <a:r>
                  <a:rPr lang="en-US" altLang="ko-KR" sz="1200" b="1">
                    <a:solidFill>
                      <a:srgbClr val="6688BB"/>
                    </a:solidFill>
                    <a:ea typeface="HY헤드라인M"/>
                    <a:cs typeface="Arial" panose="020B0604020202020204" pitchFamily="34" charset="0"/>
                  </a:rPr>
                  <a:t>2</a:t>
                </a:r>
                <a:r>
                  <a:rPr lang="ko-KR" altLang="en-US" sz="1200" b="1">
                    <a:solidFill>
                      <a:srgbClr val="6688BB"/>
                    </a:solidFill>
                    <a:ea typeface="HY헤드라인M"/>
                    <a:cs typeface="Arial" panose="020B0604020202020204" pitchFamily="34" charset="0"/>
                  </a:rPr>
                  <a:t>%</a:t>
                </a:r>
              </a:p>
            </p:txBody>
          </p:sp>
          <p:sp>
            <p:nvSpPr>
              <p:cNvPr id="74" name="Rectangle 10">
                <a:extLst>
                  <a:ext uri="{FF2B5EF4-FFF2-40B4-BE49-F238E27FC236}">
                    <a16:creationId xmlns:a16="http://schemas.microsoft.com/office/drawing/2014/main" id="{31AEFE88-D91E-4886-B8B5-BA88CDC19F74}"/>
                  </a:ext>
                </a:extLst>
              </p:cNvPr>
              <p:cNvSpPr>
                <a:spLocks noChangeArrowheads="1"/>
              </p:cNvSpPr>
              <p:nvPr/>
            </p:nvSpPr>
            <p:spPr bwMode="auto">
              <a:xfrm>
                <a:off x="3264" y="3375"/>
                <a:ext cx="560" cy="517"/>
              </a:xfrm>
              <a:prstGeom prst="rect">
                <a:avLst/>
              </a:prstGeom>
              <a:gradFill rotWithShape="0">
                <a:gsLst>
                  <a:gs pos="0">
                    <a:srgbClr val="003B00"/>
                  </a:gs>
                  <a:gs pos="50000">
                    <a:srgbClr val="008000"/>
                  </a:gs>
                  <a:gs pos="100000">
                    <a:srgbClr val="003B00"/>
                  </a:gs>
                </a:gsLst>
                <a:lin ang="5400000" scaled="1"/>
              </a:gradFill>
              <a:ln w="25400">
                <a:solidFill>
                  <a:srgbClr val="008000"/>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200" b="1">
                  <a:solidFill>
                    <a:srgbClr val="000000"/>
                  </a:solidFill>
                  <a:cs typeface="Arial" panose="020B0604020202020204" pitchFamily="34" charset="0"/>
                </a:endParaRPr>
              </a:p>
            </p:txBody>
          </p:sp>
          <p:sp>
            <p:nvSpPr>
              <p:cNvPr id="75" name="Rectangle 11">
                <a:extLst>
                  <a:ext uri="{FF2B5EF4-FFF2-40B4-BE49-F238E27FC236}">
                    <a16:creationId xmlns:a16="http://schemas.microsoft.com/office/drawing/2014/main" id="{B5FF640A-CFE7-44E9-9FE4-72B5C99EE6B1}"/>
                  </a:ext>
                </a:extLst>
              </p:cNvPr>
              <p:cNvSpPr>
                <a:spLocks noChangeArrowheads="1"/>
              </p:cNvSpPr>
              <p:nvPr/>
            </p:nvSpPr>
            <p:spPr bwMode="auto">
              <a:xfrm>
                <a:off x="3264" y="3440"/>
                <a:ext cx="57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ko-KR" altLang="en-US" sz="1200" b="1">
                    <a:solidFill>
                      <a:srgbClr val="FFFFFF"/>
                    </a:solidFill>
                    <a:ea typeface="HY헤드라인M"/>
                    <a:cs typeface="Arial" panose="020B0604020202020204" pitchFamily="34" charset="0"/>
                  </a:rPr>
                  <a:t>96</a:t>
                </a:r>
              </a:p>
              <a:p>
                <a:pPr>
                  <a:lnSpc>
                    <a:spcPct val="80000"/>
                  </a:lnSpc>
                </a:pPr>
                <a:r>
                  <a:rPr lang="en-US" altLang="ko-KR" sz="1200" b="1">
                    <a:solidFill>
                      <a:srgbClr val="FFFFFF"/>
                    </a:solidFill>
                    <a:ea typeface="HY헤드라인M"/>
                    <a:cs typeface="Arial" panose="020B0604020202020204" pitchFamily="34" charset="0"/>
                  </a:rPr>
                  <a:t>98</a:t>
                </a:r>
                <a:r>
                  <a:rPr lang="ko-KR" altLang="en-US" sz="1200" b="1">
                    <a:solidFill>
                      <a:srgbClr val="FFFFFF"/>
                    </a:solidFill>
                    <a:ea typeface="HY헤드라인M"/>
                    <a:cs typeface="Arial" panose="020B0604020202020204" pitchFamily="34" charset="0"/>
                  </a:rPr>
                  <a:t>%</a:t>
                </a:r>
              </a:p>
            </p:txBody>
          </p:sp>
          <p:sp>
            <p:nvSpPr>
              <p:cNvPr id="76" name="Line 12">
                <a:extLst>
                  <a:ext uri="{FF2B5EF4-FFF2-40B4-BE49-F238E27FC236}">
                    <a16:creationId xmlns:a16="http://schemas.microsoft.com/office/drawing/2014/main" id="{5486355B-D4B7-44F5-ABB4-2F3567CF2D3E}"/>
                  </a:ext>
                </a:extLst>
              </p:cNvPr>
              <p:cNvSpPr>
                <a:spLocks noChangeShapeType="1"/>
              </p:cNvSpPr>
              <p:nvPr/>
            </p:nvSpPr>
            <p:spPr bwMode="auto">
              <a:xfrm>
                <a:off x="4417" y="2739"/>
                <a:ext cx="383" cy="643"/>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1" name="Group 13">
              <a:extLst>
                <a:ext uri="{FF2B5EF4-FFF2-40B4-BE49-F238E27FC236}">
                  <a16:creationId xmlns:a16="http://schemas.microsoft.com/office/drawing/2014/main" id="{8DB9BDC9-3B38-491D-B7A3-FBA622E67A93}"/>
                </a:ext>
              </a:extLst>
            </p:cNvPr>
            <p:cNvGrpSpPr>
              <a:grpSpLocks/>
            </p:cNvGrpSpPr>
            <p:nvPr/>
          </p:nvGrpSpPr>
          <p:grpSpPr bwMode="auto">
            <a:xfrm>
              <a:off x="5943600" y="2995615"/>
              <a:ext cx="1358900" cy="539751"/>
              <a:chOff x="3732" y="1875"/>
              <a:chExt cx="856" cy="340"/>
            </a:xfrm>
          </p:grpSpPr>
          <p:sp>
            <p:nvSpPr>
              <p:cNvPr id="64" name="Rectangle 14">
                <a:extLst>
                  <a:ext uri="{FF2B5EF4-FFF2-40B4-BE49-F238E27FC236}">
                    <a16:creationId xmlns:a16="http://schemas.microsoft.com/office/drawing/2014/main" id="{5022EDFF-1E7B-4E1D-A9C9-8969B3440E26}"/>
                  </a:ext>
                </a:extLst>
              </p:cNvPr>
              <p:cNvSpPr>
                <a:spLocks noChangeArrowheads="1"/>
              </p:cNvSpPr>
              <p:nvPr/>
            </p:nvSpPr>
            <p:spPr bwMode="auto">
              <a:xfrm>
                <a:off x="3732" y="2045"/>
                <a:ext cx="184" cy="170"/>
              </a:xfrm>
              <a:prstGeom prst="rect">
                <a:avLst/>
              </a:prstGeom>
              <a:solidFill>
                <a:srgbClr val="FFCC66"/>
              </a:solidFill>
              <a:ln w="12700">
                <a:solidFill>
                  <a:srgbClr val="CC9900"/>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65" name="Oval 15">
                <a:extLst>
                  <a:ext uri="{FF2B5EF4-FFF2-40B4-BE49-F238E27FC236}">
                    <a16:creationId xmlns:a16="http://schemas.microsoft.com/office/drawing/2014/main" id="{500EB769-0F6C-419C-A058-8F88BF676B01}"/>
                  </a:ext>
                </a:extLst>
              </p:cNvPr>
              <p:cNvSpPr>
                <a:spLocks noChangeArrowheads="1"/>
              </p:cNvSpPr>
              <p:nvPr/>
            </p:nvSpPr>
            <p:spPr bwMode="auto">
              <a:xfrm>
                <a:off x="4404" y="2045"/>
                <a:ext cx="184" cy="170"/>
              </a:xfrm>
              <a:prstGeom prst="ellipse">
                <a:avLst/>
              </a:prstGeom>
              <a:gradFill rotWithShape="0">
                <a:gsLst>
                  <a:gs pos="0">
                    <a:srgbClr val="003B00"/>
                  </a:gs>
                  <a:gs pos="50000">
                    <a:srgbClr val="008000"/>
                  </a:gs>
                  <a:gs pos="100000">
                    <a:srgbClr val="003B00"/>
                  </a:gs>
                </a:gsLst>
                <a:lin ang="5400000" scaled="1"/>
              </a:gradFill>
              <a:ln w="12700">
                <a:solidFill>
                  <a:srgbClr val="008000"/>
                </a:solidFill>
                <a:round/>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66" name="Line 18">
                <a:extLst>
                  <a:ext uri="{FF2B5EF4-FFF2-40B4-BE49-F238E27FC236}">
                    <a16:creationId xmlns:a16="http://schemas.microsoft.com/office/drawing/2014/main" id="{EB6FC6E0-599A-4E86-A234-FEB25A294F70}"/>
                  </a:ext>
                </a:extLst>
              </p:cNvPr>
              <p:cNvSpPr>
                <a:spLocks noChangeShapeType="1"/>
              </p:cNvSpPr>
              <p:nvPr/>
            </p:nvSpPr>
            <p:spPr bwMode="auto">
              <a:xfrm flipH="1">
                <a:off x="3824" y="1908"/>
                <a:ext cx="336" cy="134"/>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17">
                <a:extLst>
                  <a:ext uri="{FF2B5EF4-FFF2-40B4-BE49-F238E27FC236}">
                    <a16:creationId xmlns:a16="http://schemas.microsoft.com/office/drawing/2014/main" id="{24FB9493-7158-4647-98F5-E926E7598CEB}"/>
                  </a:ext>
                </a:extLst>
              </p:cNvPr>
              <p:cNvSpPr>
                <a:spLocks noChangeShapeType="1"/>
              </p:cNvSpPr>
              <p:nvPr/>
            </p:nvSpPr>
            <p:spPr bwMode="auto">
              <a:xfrm>
                <a:off x="4190" y="1875"/>
                <a:ext cx="306" cy="167"/>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2" name="Group 19">
              <a:extLst>
                <a:ext uri="{FF2B5EF4-FFF2-40B4-BE49-F238E27FC236}">
                  <a16:creationId xmlns:a16="http://schemas.microsoft.com/office/drawing/2014/main" id="{E2019F34-D5B6-4712-80F3-46DBD8821FF3}"/>
                </a:ext>
              </a:extLst>
            </p:cNvPr>
            <p:cNvGrpSpPr>
              <a:grpSpLocks/>
            </p:cNvGrpSpPr>
            <p:nvPr/>
          </p:nvGrpSpPr>
          <p:grpSpPr bwMode="auto">
            <a:xfrm>
              <a:off x="4900617" y="2536823"/>
              <a:ext cx="1868489" cy="944563"/>
              <a:chOff x="3075" y="1598"/>
              <a:chExt cx="1177" cy="595"/>
            </a:xfrm>
          </p:grpSpPr>
          <p:sp>
            <p:nvSpPr>
              <p:cNvPr id="59" name="Rectangle 20">
                <a:extLst>
                  <a:ext uri="{FF2B5EF4-FFF2-40B4-BE49-F238E27FC236}">
                    <a16:creationId xmlns:a16="http://schemas.microsoft.com/office/drawing/2014/main" id="{650268B1-E114-439E-8A19-BA9560B2BE08}"/>
                  </a:ext>
                </a:extLst>
              </p:cNvPr>
              <p:cNvSpPr>
                <a:spLocks noChangeArrowheads="1"/>
              </p:cNvSpPr>
              <p:nvPr/>
            </p:nvSpPr>
            <p:spPr bwMode="auto">
              <a:xfrm>
                <a:off x="3396" y="1735"/>
                <a:ext cx="184" cy="170"/>
              </a:xfrm>
              <a:prstGeom prst="rect">
                <a:avLst/>
              </a:prstGeom>
              <a:solidFill>
                <a:srgbClr val="FFCC66"/>
              </a:solidFill>
              <a:ln w="12700">
                <a:solidFill>
                  <a:srgbClr val="CC9900"/>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60" name="Oval 21">
                <a:extLst>
                  <a:ext uri="{FF2B5EF4-FFF2-40B4-BE49-F238E27FC236}">
                    <a16:creationId xmlns:a16="http://schemas.microsoft.com/office/drawing/2014/main" id="{59D59D3A-97BE-4253-AF3B-596D8E0239A8}"/>
                  </a:ext>
                </a:extLst>
              </p:cNvPr>
              <p:cNvSpPr>
                <a:spLocks noChangeArrowheads="1"/>
              </p:cNvSpPr>
              <p:nvPr/>
            </p:nvSpPr>
            <p:spPr bwMode="auto">
              <a:xfrm>
                <a:off x="4068" y="1735"/>
                <a:ext cx="184" cy="170"/>
              </a:xfrm>
              <a:prstGeom prst="ellipse">
                <a:avLst/>
              </a:prstGeom>
              <a:gradFill rotWithShape="0">
                <a:gsLst>
                  <a:gs pos="0">
                    <a:srgbClr val="003B00"/>
                  </a:gs>
                  <a:gs pos="50000">
                    <a:srgbClr val="008000"/>
                  </a:gs>
                  <a:gs pos="100000">
                    <a:srgbClr val="003B00"/>
                  </a:gs>
                </a:gsLst>
                <a:lin ang="5400000" scaled="1"/>
              </a:gradFill>
              <a:ln w="12700">
                <a:solidFill>
                  <a:srgbClr val="008000"/>
                </a:solidFill>
                <a:round/>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61" name="Rectangle 22">
                <a:extLst>
                  <a:ext uri="{FF2B5EF4-FFF2-40B4-BE49-F238E27FC236}">
                    <a16:creationId xmlns:a16="http://schemas.microsoft.com/office/drawing/2014/main" id="{CCD16BA3-73AF-4DEC-B225-236108B98596}"/>
                  </a:ext>
                </a:extLst>
              </p:cNvPr>
              <p:cNvSpPr>
                <a:spLocks noChangeArrowheads="1"/>
              </p:cNvSpPr>
              <p:nvPr/>
            </p:nvSpPr>
            <p:spPr bwMode="auto">
              <a:xfrm>
                <a:off x="3075" y="1943"/>
                <a:ext cx="6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900" b="1">
                    <a:solidFill>
                      <a:srgbClr val="6688BB"/>
                    </a:solidFill>
                    <a:latin typeface="华文楷体" panose="02010600040101010101" pitchFamily="2" charset="-122"/>
                    <a:cs typeface="Arial" panose="020B0604020202020204" pitchFamily="34" charset="0"/>
                  </a:rPr>
                  <a:t>设备类型</a:t>
                </a:r>
                <a:r>
                  <a:rPr lang="en-US" altLang="ko-KR" sz="900" b="1">
                    <a:solidFill>
                      <a:srgbClr val="6688BB"/>
                    </a:solidFill>
                    <a:latin typeface="HY엽서L"/>
                    <a:cs typeface="Arial" panose="020B0604020202020204" pitchFamily="34" charset="0"/>
                  </a:rPr>
                  <a:t> 1</a:t>
                </a:r>
              </a:p>
            </p:txBody>
          </p:sp>
          <p:sp>
            <p:nvSpPr>
              <p:cNvPr id="62" name="Line 23">
                <a:extLst>
                  <a:ext uri="{FF2B5EF4-FFF2-40B4-BE49-F238E27FC236}">
                    <a16:creationId xmlns:a16="http://schemas.microsoft.com/office/drawing/2014/main" id="{FB45170F-2F6D-4E6F-8DD1-12CD9DC0CB58}"/>
                  </a:ext>
                </a:extLst>
              </p:cNvPr>
              <p:cNvSpPr>
                <a:spLocks noChangeShapeType="1"/>
              </p:cNvSpPr>
              <p:nvPr/>
            </p:nvSpPr>
            <p:spPr bwMode="auto">
              <a:xfrm>
                <a:off x="3824" y="1598"/>
                <a:ext cx="336" cy="133"/>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 name="Line 24">
                <a:extLst>
                  <a:ext uri="{FF2B5EF4-FFF2-40B4-BE49-F238E27FC236}">
                    <a16:creationId xmlns:a16="http://schemas.microsoft.com/office/drawing/2014/main" id="{7F3CD465-9D2B-4726-8D7C-41D777F9A662}"/>
                  </a:ext>
                </a:extLst>
              </p:cNvPr>
              <p:cNvSpPr>
                <a:spLocks noChangeShapeType="1"/>
              </p:cNvSpPr>
              <p:nvPr/>
            </p:nvSpPr>
            <p:spPr bwMode="auto">
              <a:xfrm flipH="1">
                <a:off x="3488" y="1598"/>
                <a:ext cx="336" cy="133"/>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3" name="Group 25">
              <a:extLst>
                <a:ext uri="{FF2B5EF4-FFF2-40B4-BE49-F238E27FC236}">
                  <a16:creationId xmlns:a16="http://schemas.microsoft.com/office/drawing/2014/main" id="{ED8CE684-E879-46B4-97D4-268385C5E17F}"/>
                </a:ext>
              </a:extLst>
            </p:cNvPr>
            <p:cNvGrpSpPr>
              <a:grpSpLocks/>
            </p:cNvGrpSpPr>
            <p:nvPr/>
          </p:nvGrpSpPr>
          <p:grpSpPr bwMode="auto">
            <a:xfrm>
              <a:off x="6175375" y="3522663"/>
              <a:ext cx="1641475" cy="1036637"/>
              <a:chOff x="3890" y="2219"/>
              <a:chExt cx="1034" cy="653"/>
            </a:xfrm>
          </p:grpSpPr>
          <p:sp>
            <p:nvSpPr>
              <p:cNvPr id="54" name="Rectangle 26">
                <a:extLst>
                  <a:ext uri="{FF2B5EF4-FFF2-40B4-BE49-F238E27FC236}">
                    <a16:creationId xmlns:a16="http://schemas.microsoft.com/office/drawing/2014/main" id="{7368487C-13A1-4043-80CC-05428AD9432B}"/>
                  </a:ext>
                </a:extLst>
              </p:cNvPr>
              <p:cNvSpPr>
                <a:spLocks noChangeArrowheads="1"/>
              </p:cNvSpPr>
              <p:nvPr/>
            </p:nvSpPr>
            <p:spPr bwMode="auto">
              <a:xfrm>
                <a:off x="4740" y="2356"/>
                <a:ext cx="184" cy="170"/>
              </a:xfrm>
              <a:prstGeom prst="rect">
                <a:avLst/>
              </a:prstGeom>
              <a:solidFill>
                <a:srgbClr val="FFCC66"/>
              </a:solidFill>
              <a:ln w="12700">
                <a:solidFill>
                  <a:srgbClr val="CC9900"/>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55" name="Line 28">
                <a:extLst>
                  <a:ext uri="{FF2B5EF4-FFF2-40B4-BE49-F238E27FC236}">
                    <a16:creationId xmlns:a16="http://schemas.microsoft.com/office/drawing/2014/main" id="{0580C4E5-4A4C-4EC8-915E-F739076155B2}"/>
                  </a:ext>
                </a:extLst>
              </p:cNvPr>
              <p:cNvSpPr>
                <a:spLocks noChangeShapeType="1"/>
              </p:cNvSpPr>
              <p:nvPr/>
            </p:nvSpPr>
            <p:spPr bwMode="auto">
              <a:xfrm>
                <a:off x="4496" y="2219"/>
                <a:ext cx="336" cy="133"/>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6" name="Oval 29">
                <a:extLst>
                  <a:ext uri="{FF2B5EF4-FFF2-40B4-BE49-F238E27FC236}">
                    <a16:creationId xmlns:a16="http://schemas.microsoft.com/office/drawing/2014/main" id="{1D703F0D-5B05-430D-956F-1EA489924FC7}"/>
                  </a:ext>
                </a:extLst>
              </p:cNvPr>
              <p:cNvSpPr>
                <a:spLocks noChangeArrowheads="1"/>
              </p:cNvSpPr>
              <p:nvPr/>
            </p:nvSpPr>
            <p:spPr bwMode="auto">
              <a:xfrm>
                <a:off x="3890" y="2354"/>
                <a:ext cx="560" cy="518"/>
              </a:xfrm>
              <a:prstGeom prst="ellipse">
                <a:avLst/>
              </a:prstGeom>
              <a:gradFill rotWithShape="0">
                <a:gsLst>
                  <a:gs pos="0">
                    <a:srgbClr val="003B00"/>
                  </a:gs>
                  <a:gs pos="50000">
                    <a:srgbClr val="008000"/>
                  </a:gs>
                  <a:gs pos="100000">
                    <a:srgbClr val="003B00"/>
                  </a:gs>
                </a:gsLst>
                <a:lin ang="5400000" scaled="1"/>
              </a:gradFill>
              <a:ln w="19050">
                <a:solidFill>
                  <a:srgbClr val="008000"/>
                </a:solidFill>
                <a:round/>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000" b="1">
                  <a:solidFill>
                    <a:srgbClr val="000000"/>
                  </a:solidFill>
                  <a:cs typeface="Arial" panose="020B0604020202020204" pitchFamily="34" charset="0"/>
                </a:endParaRPr>
              </a:p>
            </p:txBody>
          </p:sp>
          <p:sp>
            <p:nvSpPr>
              <p:cNvPr id="57" name="Rectangle 30">
                <a:extLst>
                  <a:ext uri="{FF2B5EF4-FFF2-40B4-BE49-F238E27FC236}">
                    <a16:creationId xmlns:a16="http://schemas.microsoft.com/office/drawing/2014/main" id="{F645D665-5159-42EF-987A-AD65F66783BD}"/>
                  </a:ext>
                </a:extLst>
              </p:cNvPr>
              <p:cNvSpPr>
                <a:spLocks noChangeArrowheads="1"/>
              </p:cNvSpPr>
              <p:nvPr/>
            </p:nvSpPr>
            <p:spPr bwMode="auto">
              <a:xfrm>
                <a:off x="4013" y="2438"/>
                <a:ext cx="34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ko-KR" altLang="en-US" sz="1000" b="1">
                    <a:solidFill>
                      <a:srgbClr val="FFFFFF"/>
                    </a:solidFill>
                    <a:latin typeface="HY헤드라인M"/>
                    <a:ea typeface="HY헤드라인M"/>
                    <a:cs typeface="Arial" panose="020B0604020202020204" pitchFamily="34" charset="0"/>
                  </a:rPr>
                  <a:t>103</a:t>
                </a:r>
              </a:p>
              <a:p>
                <a:pPr>
                  <a:lnSpc>
                    <a:spcPct val="80000"/>
                  </a:lnSpc>
                </a:pPr>
                <a:r>
                  <a:rPr lang="ko-KR" altLang="en-US" sz="1000" b="1">
                    <a:solidFill>
                      <a:srgbClr val="FFFFFF"/>
                    </a:solidFill>
                    <a:latin typeface="HY헤드라인M"/>
                    <a:ea typeface="HY헤드라인M"/>
                    <a:cs typeface="Arial" panose="020B0604020202020204" pitchFamily="34" charset="0"/>
                  </a:rPr>
                  <a:t>59%</a:t>
                </a:r>
              </a:p>
            </p:txBody>
          </p:sp>
          <p:sp>
            <p:nvSpPr>
              <p:cNvPr id="58" name="Line 31">
                <a:extLst>
                  <a:ext uri="{FF2B5EF4-FFF2-40B4-BE49-F238E27FC236}">
                    <a16:creationId xmlns:a16="http://schemas.microsoft.com/office/drawing/2014/main" id="{16F8C0C1-B183-428A-A97A-3F84FA7136A0}"/>
                  </a:ext>
                </a:extLst>
              </p:cNvPr>
              <p:cNvSpPr>
                <a:spLocks noChangeShapeType="1"/>
              </p:cNvSpPr>
              <p:nvPr/>
            </p:nvSpPr>
            <p:spPr bwMode="auto">
              <a:xfrm flipH="1">
                <a:off x="4160" y="2219"/>
                <a:ext cx="336" cy="133"/>
              </a:xfrm>
              <a:prstGeom prst="line">
                <a:avLst/>
              </a:prstGeom>
              <a:noFill/>
              <a:ln w="19050">
                <a:solidFill>
                  <a:schemeClr val="tx1"/>
                </a:solidFill>
                <a:round/>
                <a:headEnd type="none" w="sm" len="sm"/>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77" name="Rectangle 22">
            <a:extLst>
              <a:ext uri="{FF2B5EF4-FFF2-40B4-BE49-F238E27FC236}">
                <a16:creationId xmlns:a16="http://schemas.microsoft.com/office/drawing/2014/main" id="{76A07CD9-45CC-4381-A279-E3AF3BE46033}"/>
              </a:ext>
            </a:extLst>
          </p:cNvPr>
          <p:cNvSpPr>
            <a:spLocks noChangeArrowheads="1"/>
          </p:cNvSpPr>
          <p:nvPr/>
        </p:nvSpPr>
        <p:spPr bwMode="auto">
          <a:xfrm>
            <a:off x="8675689" y="3835401"/>
            <a:ext cx="730969" cy="23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900" b="1">
                <a:solidFill>
                  <a:srgbClr val="6688BB"/>
                </a:solidFill>
                <a:latin typeface="华文楷体" panose="02010600040101010101" pitchFamily="2" charset="-122"/>
                <a:cs typeface="Arial" panose="020B0604020202020204" pitchFamily="34" charset="0"/>
              </a:rPr>
              <a:t>设备类型</a:t>
            </a:r>
            <a:r>
              <a:rPr lang="en-US" altLang="ko-KR" sz="900" b="1">
                <a:solidFill>
                  <a:srgbClr val="6688BB"/>
                </a:solidFill>
                <a:latin typeface="HY엽서L"/>
                <a:cs typeface="Arial" panose="020B0604020202020204" pitchFamily="34" charset="0"/>
              </a:rPr>
              <a:t> 2</a:t>
            </a:r>
          </a:p>
        </p:txBody>
      </p:sp>
      <p:sp>
        <p:nvSpPr>
          <p:cNvPr id="78" name="Rectangle 22">
            <a:extLst>
              <a:ext uri="{FF2B5EF4-FFF2-40B4-BE49-F238E27FC236}">
                <a16:creationId xmlns:a16="http://schemas.microsoft.com/office/drawing/2014/main" id="{AB768075-6F95-4AAE-9413-044C0F631BCD}"/>
              </a:ext>
            </a:extLst>
          </p:cNvPr>
          <p:cNvSpPr>
            <a:spLocks noChangeArrowheads="1"/>
          </p:cNvSpPr>
          <p:nvPr/>
        </p:nvSpPr>
        <p:spPr bwMode="auto">
          <a:xfrm>
            <a:off x="7780338" y="4332289"/>
            <a:ext cx="6080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900" b="1">
                <a:solidFill>
                  <a:srgbClr val="6688BB"/>
                </a:solidFill>
                <a:latin typeface="华文楷体" panose="02010600040101010101" pitchFamily="2" charset="-122"/>
                <a:cs typeface="Arial" panose="020B0604020202020204" pitchFamily="34" charset="0"/>
              </a:rPr>
              <a:t>负荷</a:t>
            </a:r>
            <a:r>
              <a:rPr lang="en-US" altLang="zh-CN" sz="900" b="1">
                <a:solidFill>
                  <a:srgbClr val="6688BB"/>
                </a:solidFill>
                <a:latin typeface="华文楷体" panose="02010600040101010101" pitchFamily="2" charset="-122"/>
                <a:cs typeface="Arial" panose="020B0604020202020204" pitchFamily="34" charset="0"/>
              </a:rPr>
              <a:t>&gt;…</a:t>
            </a:r>
            <a:endParaRPr lang="en-US" altLang="ko-KR" sz="900" b="1">
              <a:solidFill>
                <a:srgbClr val="6688BB"/>
              </a:solidFill>
              <a:latin typeface="HY엽서L"/>
              <a:cs typeface="Arial" panose="020B0604020202020204" pitchFamily="34" charset="0"/>
            </a:endParaRPr>
          </a:p>
        </p:txBody>
      </p:sp>
      <p:sp>
        <p:nvSpPr>
          <p:cNvPr id="79" name="Rectangle 22">
            <a:extLst>
              <a:ext uri="{FF2B5EF4-FFF2-40B4-BE49-F238E27FC236}">
                <a16:creationId xmlns:a16="http://schemas.microsoft.com/office/drawing/2014/main" id="{976BD853-AECE-4FD7-A718-67A2BD62F901}"/>
              </a:ext>
            </a:extLst>
          </p:cNvPr>
          <p:cNvSpPr>
            <a:spLocks noChangeArrowheads="1"/>
          </p:cNvSpPr>
          <p:nvPr/>
        </p:nvSpPr>
        <p:spPr bwMode="auto">
          <a:xfrm>
            <a:off x="9163050" y="4089401"/>
            <a:ext cx="609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900" b="1">
                <a:solidFill>
                  <a:srgbClr val="6688BB"/>
                </a:solidFill>
                <a:latin typeface="华文楷体" panose="02010600040101010101" pitchFamily="2" charset="-122"/>
                <a:cs typeface="Arial" panose="020B0604020202020204" pitchFamily="34" charset="0"/>
              </a:rPr>
              <a:t>负荷</a:t>
            </a:r>
            <a:r>
              <a:rPr lang="en-US" altLang="zh-CN" sz="900" b="1">
                <a:solidFill>
                  <a:srgbClr val="6688BB"/>
                </a:solidFill>
                <a:latin typeface="华文楷体" panose="02010600040101010101" pitchFamily="2" charset="-122"/>
                <a:cs typeface="Arial" panose="020B0604020202020204" pitchFamily="34" charset="0"/>
              </a:rPr>
              <a:t>&lt;…</a:t>
            </a:r>
            <a:endParaRPr lang="en-US" altLang="ko-KR" sz="900" b="1">
              <a:solidFill>
                <a:srgbClr val="6688BB"/>
              </a:solidFill>
              <a:latin typeface="HY엽서L"/>
              <a:cs typeface="Arial" panose="020B0604020202020204" pitchFamily="34" charset="0"/>
            </a:endParaRPr>
          </a:p>
        </p:txBody>
      </p:sp>
      <p:sp>
        <p:nvSpPr>
          <p:cNvPr id="80" name="右箭头 632">
            <a:extLst>
              <a:ext uri="{FF2B5EF4-FFF2-40B4-BE49-F238E27FC236}">
                <a16:creationId xmlns:a16="http://schemas.microsoft.com/office/drawing/2014/main" id="{F70A2FD6-58CE-4B24-8032-6C977C3B2484}"/>
              </a:ext>
            </a:extLst>
          </p:cNvPr>
          <p:cNvSpPr/>
          <p:nvPr/>
        </p:nvSpPr>
        <p:spPr>
          <a:xfrm>
            <a:off x="6361113" y="4083050"/>
            <a:ext cx="785812" cy="642938"/>
          </a:xfrm>
          <a:prstGeom prst="rightArrow">
            <a:avLst/>
          </a:prstGeom>
          <a:solidFill>
            <a:srgbClr val="FF0000"/>
          </a:solidFill>
          <a:ln>
            <a:noFill/>
          </a:ln>
        </p:spPr>
        <p:style>
          <a:lnRef idx="3">
            <a:schemeClr val="lt1"/>
          </a:lnRef>
          <a:fillRef idx="1">
            <a:schemeClr val="accent4"/>
          </a:fillRef>
          <a:effectRef idx="1">
            <a:schemeClr val="accent4"/>
          </a:effectRef>
          <a:fontRef idx="minor">
            <a:schemeClr val="lt1"/>
          </a:fontRef>
        </p:style>
        <p:txBody>
          <a:bodyPr lIns="0" rIns="0" anchor="ctr"/>
          <a:lstStyle/>
          <a:p>
            <a:pPr algn="ctr" eaLnBrk="1" hangingPunct="1">
              <a:defRPr/>
            </a:pPr>
            <a:endParaRPr lang="zh-CN" altLang="en-US" sz="1600" dirty="0">
              <a:solidFill>
                <a:prstClr val="white"/>
              </a:solidFill>
              <a:latin typeface="华文楷体"/>
            </a:endParaRPr>
          </a:p>
        </p:txBody>
      </p:sp>
    </p:spTree>
    <p:extLst>
      <p:ext uri="{BB962C8B-B14F-4D97-AF65-F5344CB8AC3E}">
        <p14:creationId xmlns:p14="http://schemas.microsoft.com/office/powerpoint/2010/main" val="185114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78CBE0-7F51-4356-B3A8-7961736BE1EE}"/>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44C08233-8E95-4385-94EC-55E915E91567}"/>
              </a:ext>
            </a:extLst>
          </p:cNvPr>
          <p:cNvSpPr>
            <a:spLocks noGrp="1"/>
          </p:cNvSpPr>
          <p:nvPr>
            <p:ph type="sldNum" sz="quarter" idx="12"/>
          </p:nvPr>
        </p:nvSpPr>
        <p:spPr/>
        <p:txBody>
          <a:bodyPr/>
          <a:lstStyle/>
          <a:p>
            <a:fld id="{E9982F2F-007C-48EF-ACAA-A879DE0C084A}" type="slidenum">
              <a:rPr lang="zh-CN" altLang="en-US" smtClean="0"/>
              <a:pPr/>
              <a:t>9</a:t>
            </a:fld>
            <a:endParaRPr lang="zh-CN" altLang="en-US" dirty="0"/>
          </a:p>
        </p:txBody>
      </p:sp>
      <p:grpSp>
        <p:nvGrpSpPr>
          <p:cNvPr id="4" name="Group 14">
            <a:extLst>
              <a:ext uri="{FF2B5EF4-FFF2-40B4-BE49-F238E27FC236}">
                <a16:creationId xmlns:a16="http://schemas.microsoft.com/office/drawing/2014/main" id="{9406A205-EEAD-46DE-94C0-7ABB4335AD8D}"/>
              </a:ext>
            </a:extLst>
          </p:cNvPr>
          <p:cNvGrpSpPr>
            <a:grpSpLocks/>
          </p:cNvGrpSpPr>
          <p:nvPr>
            <p:custDataLst>
              <p:tags r:id="rId1"/>
            </p:custDataLst>
          </p:nvPr>
        </p:nvGrpSpPr>
        <p:grpSpPr bwMode="auto">
          <a:xfrm>
            <a:off x="9213850" y="4954589"/>
            <a:ext cx="890588" cy="566737"/>
            <a:chOff x="4187" y="2008"/>
            <a:chExt cx="1122" cy="514"/>
          </a:xfrm>
        </p:grpSpPr>
        <p:pic>
          <p:nvPicPr>
            <p:cNvPr id="5" name="Picture 15">
              <a:extLst>
                <a:ext uri="{FF2B5EF4-FFF2-40B4-BE49-F238E27FC236}">
                  <a16:creationId xmlns:a16="http://schemas.microsoft.com/office/drawing/2014/main" id="{8EC65447-E7CE-4F9D-AF34-693B3B0A99B2}"/>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87" y="2008"/>
              <a:ext cx="112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a:extLst>
                <a:ext uri="{FF2B5EF4-FFF2-40B4-BE49-F238E27FC236}">
                  <a16:creationId xmlns:a16="http://schemas.microsoft.com/office/drawing/2014/main" id="{0E1311E9-4E82-4C77-9659-3687F7D4C116}"/>
                </a:ext>
              </a:extLst>
            </p:cNvPr>
            <p:cNvSpPr>
              <a:spLocks noChangeArrowheads="1"/>
            </p:cNvSpPr>
            <p:nvPr/>
          </p:nvSpPr>
          <p:spPr bwMode="auto">
            <a:xfrm>
              <a:off x="4251" y="2202"/>
              <a:ext cx="97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未知数据</a:t>
              </a:r>
              <a:endParaRPr lang="en-US" altLang="zh-CN" sz="1000">
                <a:solidFill>
                  <a:srgbClr val="000000"/>
                </a:solidFill>
                <a:latin typeface="华文楷体" panose="02010600040101010101" pitchFamily="2" charset="-122"/>
                <a:cs typeface="Arial" panose="020B0604020202020204" pitchFamily="34" charset="0"/>
              </a:endParaRPr>
            </a:p>
          </p:txBody>
        </p:sp>
      </p:grpSp>
      <p:sp>
        <p:nvSpPr>
          <p:cNvPr id="7" name="TextBox 10">
            <a:extLst>
              <a:ext uri="{FF2B5EF4-FFF2-40B4-BE49-F238E27FC236}">
                <a16:creationId xmlns:a16="http://schemas.microsoft.com/office/drawing/2014/main" id="{ED2B667C-7966-4D9A-BB87-D87DE21DD7EC}"/>
              </a:ext>
            </a:extLst>
          </p:cNvPr>
          <p:cNvSpPr txBox="1">
            <a:spLocks noChangeArrowheads="1"/>
          </p:cNvSpPr>
          <p:nvPr>
            <p:custDataLst>
              <p:tags r:id="rId2"/>
            </p:custDataLst>
          </p:nvPr>
        </p:nvSpPr>
        <p:spPr bwMode="auto">
          <a:xfrm>
            <a:off x="1649413" y="1030289"/>
            <a:ext cx="878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zh-CN" altLang="en-US" sz="1600" b="1">
                <a:solidFill>
                  <a:srgbClr val="000000"/>
                </a:solidFill>
                <a:latin typeface="华文楷体" panose="02010600040101010101" pitchFamily="2" charset="-122"/>
                <a:cs typeface="Arial" panose="020B0604020202020204" pitchFamily="34" charset="0"/>
              </a:rPr>
              <a:t>分类的实现：</a:t>
            </a:r>
            <a:endParaRPr lang="en-US" altLang="zh-CN" sz="1600" b="1">
              <a:solidFill>
                <a:srgbClr val="000000"/>
              </a:solidFill>
              <a:latin typeface="华文楷体" panose="02010600040101010101" pitchFamily="2" charset="-122"/>
              <a:cs typeface="Arial" panose="020B0604020202020204" pitchFamily="34" charset="0"/>
            </a:endParaRPr>
          </a:p>
        </p:txBody>
      </p:sp>
      <p:sp>
        <p:nvSpPr>
          <p:cNvPr id="8" name="五边形 40">
            <a:extLst>
              <a:ext uri="{FF2B5EF4-FFF2-40B4-BE49-F238E27FC236}">
                <a16:creationId xmlns:a16="http://schemas.microsoft.com/office/drawing/2014/main" id="{C7863750-C3CA-4439-9572-25BDEF582465}"/>
              </a:ext>
            </a:extLst>
          </p:cNvPr>
          <p:cNvSpPr/>
          <p:nvPr>
            <p:custDataLst>
              <p:tags r:id="rId3"/>
            </p:custDataLst>
          </p:nvPr>
        </p:nvSpPr>
        <p:spPr>
          <a:xfrm>
            <a:off x="1968500" y="1368425"/>
            <a:ext cx="1625600" cy="3365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white"/>
                </a:solidFill>
              </a:rPr>
              <a:t>模型的构建</a:t>
            </a:r>
          </a:p>
        </p:txBody>
      </p:sp>
      <p:sp>
        <p:nvSpPr>
          <p:cNvPr id="9" name="TextBox 41">
            <a:extLst>
              <a:ext uri="{FF2B5EF4-FFF2-40B4-BE49-F238E27FC236}">
                <a16:creationId xmlns:a16="http://schemas.microsoft.com/office/drawing/2014/main" id="{6C41EFC0-B624-4B65-87D9-1B5C7DE601BE}"/>
              </a:ext>
            </a:extLst>
          </p:cNvPr>
          <p:cNvSpPr txBox="1">
            <a:spLocks noChangeArrowheads="1"/>
          </p:cNvSpPr>
          <p:nvPr>
            <p:custDataLst>
              <p:tags r:id="rId4"/>
            </p:custDataLst>
          </p:nvPr>
        </p:nvSpPr>
        <p:spPr bwMode="auto">
          <a:xfrm>
            <a:off x="2263775" y="1712914"/>
            <a:ext cx="3779838" cy="954087"/>
          </a:xfrm>
          <a:prstGeom prst="rect">
            <a:avLst/>
          </a:prstGeom>
          <a:noFill/>
          <a:ln w="9525">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p"/>
            </a:pPr>
            <a:r>
              <a:rPr lang="zh-CN" altLang="en-US" sz="1400">
                <a:solidFill>
                  <a:srgbClr val="000000"/>
                </a:solidFill>
                <a:latin typeface="宋体" panose="02010600030101010101" pitchFamily="2" charset="-122"/>
                <a:cs typeface="Arial" panose="020B0604020202020204" pitchFamily="34" charset="0"/>
              </a:rPr>
              <a:t>对每个样本进行类别标记</a:t>
            </a:r>
          </a:p>
          <a:p>
            <a:pPr eaLnBrk="1" hangingPunct="1">
              <a:buFont typeface="Wingdings" panose="05000000000000000000" pitchFamily="2" charset="2"/>
              <a:buChar char="p"/>
            </a:pPr>
            <a:r>
              <a:rPr lang="zh-CN" altLang="en-US" sz="1400">
                <a:solidFill>
                  <a:srgbClr val="000000"/>
                </a:solidFill>
                <a:latin typeface="宋体" panose="02010600030101010101" pitchFamily="2" charset="-122"/>
                <a:cs typeface="Arial" panose="020B0604020202020204" pitchFamily="34" charset="0"/>
              </a:rPr>
              <a:t>训练集构成分类模型</a:t>
            </a:r>
          </a:p>
          <a:p>
            <a:pPr eaLnBrk="1" hangingPunct="1">
              <a:buFont typeface="Wingdings" panose="05000000000000000000" pitchFamily="2" charset="2"/>
              <a:buChar char="p"/>
            </a:pPr>
            <a:r>
              <a:rPr lang="zh-CN" altLang="en-US" sz="1400">
                <a:solidFill>
                  <a:srgbClr val="000000"/>
                </a:solidFill>
                <a:latin typeface="宋体" panose="02010600030101010101" pitchFamily="2" charset="-122"/>
                <a:cs typeface="Arial" panose="020B0604020202020204" pitchFamily="34" charset="0"/>
              </a:rPr>
              <a:t>分类模型可表示为：分类规则、决策树或数学公式</a:t>
            </a:r>
            <a:endParaRPr lang="zh-CN" altLang="en-US" sz="1400" b="1">
              <a:solidFill>
                <a:srgbClr val="000000"/>
              </a:solidFill>
              <a:latin typeface="宋体" panose="02010600030101010101" pitchFamily="2" charset="-122"/>
              <a:cs typeface="Arial" panose="020B0604020202020204" pitchFamily="34" charset="0"/>
            </a:endParaRPr>
          </a:p>
        </p:txBody>
      </p:sp>
      <p:sp>
        <p:nvSpPr>
          <p:cNvPr id="10" name="Rectangle 9">
            <a:extLst>
              <a:ext uri="{FF2B5EF4-FFF2-40B4-BE49-F238E27FC236}">
                <a16:creationId xmlns:a16="http://schemas.microsoft.com/office/drawing/2014/main" id="{0A6E562B-A3A9-47B1-808B-B03013D693A5}"/>
              </a:ext>
            </a:extLst>
          </p:cNvPr>
          <p:cNvSpPr>
            <a:spLocks noChangeArrowheads="1"/>
          </p:cNvSpPr>
          <p:nvPr>
            <p:custDataLst>
              <p:tags r:id="rId5"/>
            </p:custDataLst>
          </p:nvPr>
        </p:nvSpPr>
        <p:spPr bwMode="auto">
          <a:xfrm>
            <a:off x="8855075" y="1520826"/>
            <a:ext cx="698500" cy="246063"/>
          </a:xfrm>
          <a:prstGeom prst="rect">
            <a:avLst/>
          </a:prstGeom>
          <a:solidFill>
            <a:srgbClr val="CCFFFF"/>
          </a:solidFill>
          <a:ln w="12700">
            <a:solidFill>
              <a:schemeClr val="tx1"/>
            </a:solidFill>
            <a:miter lim="800000"/>
            <a:headEnd/>
            <a:tailEnd/>
          </a:ln>
        </p:spPr>
        <p:txBody>
          <a:bodyPr wrap="none"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分类算法</a:t>
            </a:r>
            <a:endParaRPr lang="en-US" altLang="zh-CN" sz="1000">
              <a:solidFill>
                <a:srgbClr val="000000"/>
              </a:solidFill>
              <a:latin typeface="华文楷体" panose="02010600040101010101" pitchFamily="2" charset="-122"/>
              <a:cs typeface="Arial" panose="020B0604020202020204" pitchFamily="34" charset="0"/>
            </a:endParaRPr>
          </a:p>
        </p:txBody>
      </p:sp>
      <p:sp>
        <p:nvSpPr>
          <p:cNvPr id="11" name="AutoShape 10">
            <a:extLst>
              <a:ext uri="{FF2B5EF4-FFF2-40B4-BE49-F238E27FC236}">
                <a16:creationId xmlns:a16="http://schemas.microsoft.com/office/drawing/2014/main" id="{32ECF12F-AEBC-48EA-9153-94FAF4112A69}"/>
              </a:ext>
            </a:extLst>
          </p:cNvPr>
          <p:cNvSpPr>
            <a:spLocks noChangeArrowheads="1"/>
          </p:cNvSpPr>
          <p:nvPr>
            <p:custDataLst>
              <p:tags r:id="rId6"/>
            </p:custDataLst>
          </p:nvPr>
        </p:nvSpPr>
        <p:spPr bwMode="auto">
          <a:xfrm>
            <a:off x="7939089" y="1450975"/>
            <a:ext cx="725487" cy="484188"/>
          </a:xfrm>
          <a:prstGeom prst="rightArrow">
            <a:avLst>
              <a:gd name="adj1" fmla="val 50000"/>
              <a:gd name="adj2" fmla="val 48190"/>
            </a:avLst>
          </a:prstGeom>
          <a:solidFill>
            <a:srgbClr val="2597B8"/>
          </a:solidFill>
          <a:ln w="1270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kumimoji="1" lang="zh-CN" altLang="en-US" sz="1000" b="1">
              <a:solidFill>
                <a:srgbClr val="000000"/>
              </a:solidFill>
              <a:latin typeface="Times New Roman" panose="02020603050405020304" pitchFamily="18" charset="0"/>
              <a:ea typeface="宋体" panose="02010600030101010101" pitchFamily="2" charset="-122"/>
              <a:cs typeface="Arial" panose="020B0604020202020204" pitchFamily="34" charset="0"/>
            </a:endParaRPr>
          </a:p>
        </p:txBody>
      </p:sp>
      <p:grpSp>
        <p:nvGrpSpPr>
          <p:cNvPr id="12" name="组合 1">
            <a:extLst>
              <a:ext uri="{FF2B5EF4-FFF2-40B4-BE49-F238E27FC236}">
                <a16:creationId xmlns:a16="http://schemas.microsoft.com/office/drawing/2014/main" id="{5B130B5E-1712-4F2E-B74A-44D413DDA7B3}"/>
              </a:ext>
            </a:extLst>
          </p:cNvPr>
          <p:cNvGrpSpPr>
            <a:grpSpLocks/>
          </p:cNvGrpSpPr>
          <p:nvPr>
            <p:custDataLst>
              <p:tags r:id="rId7"/>
            </p:custDataLst>
          </p:nvPr>
        </p:nvGrpSpPr>
        <p:grpSpPr bwMode="auto">
          <a:xfrm>
            <a:off x="8664576" y="2135189"/>
            <a:ext cx="1425575" cy="1303337"/>
            <a:chOff x="6310671" y="3216275"/>
            <a:chExt cx="1425071" cy="1302752"/>
          </a:xfrm>
        </p:grpSpPr>
        <p:sp>
          <p:nvSpPr>
            <p:cNvPr id="13" name="Rectangle 11">
              <a:extLst>
                <a:ext uri="{FF2B5EF4-FFF2-40B4-BE49-F238E27FC236}">
                  <a16:creationId xmlns:a16="http://schemas.microsoft.com/office/drawing/2014/main" id="{2903A3C4-6F11-4016-84D1-25C6D8F361AA}"/>
                </a:ext>
              </a:extLst>
            </p:cNvPr>
            <p:cNvSpPr>
              <a:spLocks noChangeArrowheads="1"/>
            </p:cNvSpPr>
            <p:nvPr/>
          </p:nvSpPr>
          <p:spPr bwMode="auto">
            <a:xfrm>
              <a:off x="6310672" y="3964387"/>
              <a:ext cx="1425070" cy="554640"/>
            </a:xfrm>
            <a:prstGeom prst="rect">
              <a:avLst/>
            </a:prstGeom>
            <a:solidFill>
              <a:srgbClr val="CCFFCC"/>
            </a:solidFill>
            <a:ln w="12700">
              <a:solidFill>
                <a:schemeClr val="tx1"/>
              </a:solidFill>
              <a:miter lim="800000"/>
              <a:headEnd/>
              <a:tailEnd/>
            </a:ln>
          </p:spPr>
          <p:txBody>
            <a:bodyPr wrap="none"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IF </a:t>
              </a:r>
              <a:r>
                <a:rPr lang="zh-CN" altLang="en-US" sz="1000">
                  <a:solidFill>
                    <a:srgbClr val="000000"/>
                  </a:solidFill>
                  <a:latin typeface="Times New Roman" panose="02020603050405020304" pitchFamily="18" charset="0"/>
                  <a:ea typeface="宋体" panose="02010600030101010101" pitchFamily="2" charset="-122"/>
                  <a:cs typeface="Arial" panose="020B0604020202020204" pitchFamily="34" charset="0"/>
                </a:rPr>
                <a:t>岗级</a:t>
              </a:r>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 = ‘</a:t>
              </a:r>
              <a:r>
                <a:rPr lang="zh-CN" altLang="en-US" sz="1000">
                  <a:solidFill>
                    <a:srgbClr val="000000"/>
                  </a:solidFill>
                  <a:latin typeface="Times New Roman" panose="02020603050405020304" pitchFamily="18" charset="0"/>
                  <a:ea typeface="宋体" panose="02010600030101010101" pitchFamily="2" charset="-122"/>
                  <a:cs typeface="Arial" panose="020B0604020202020204" pitchFamily="34" charset="0"/>
                </a:rPr>
                <a:t>高级</a:t>
              </a:r>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a:t>
              </a:r>
            </a:p>
            <a:p>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OR years &gt; 6</a:t>
              </a:r>
            </a:p>
            <a:p>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THEN </a:t>
              </a:r>
              <a:r>
                <a:rPr lang="zh-CN" altLang="en-US" sz="1000">
                  <a:solidFill>
                    <a:srgbClr val="000000"/>
                  </a:solidFill>
                  <a:latin typeface="Times New Roman" panose="02020603050405020304" pitchFamily="18" charset="0"/>
                  <a:ea typeface="宋体" panose="02010600030101010101" pitchFamily="2" charset="-122"/>
                  <a:cs typeface="Arial" panose="020B0604020202020204" pitchFamily="34" charset="0"/>
                </a:rPr>
                <a:t>是否提薪</a:t>
              </a:r>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 ‘</a:t>
              </a:r>
              <a:r>
                <a:rPr lang="zh-CN" altLang="en-US" sz="1000">
                  <a:solidFill>
                    <a:srgbClr val="000000"/>
                  </a:solidFill>
                  <a:latin typeface="Times New Roman" panose="02020603050405020304" pitchFamily="18" charset="0"/>
                  <a:ea typeface="宋体" panose="02010600030101010101" pitchFamily="2" charset="-122"/>
                  <a:cs typeface="Arial" panose="020B0604020202020204" pitchFamily="34" charset="0"/>
                </a:rPr>
                <a:t>是</a:t>
              </a:r>
              <a:r>
                <a:rPr lang="en-US" altLang="zh-CN" sz="1000">
                  <a:solidFill>
                    <a:srgbClr val="000000"/>
                  </a:solidFill>
                  <a:latin typeface="Times New Roman" panose="02020603050405020304" pitchFamily="18" charset="0"/>
                  <a:ea typeface="宋体" panose="02010600030101010101" pitchFamily="2" charset="-122"/>
                  <a:cs typeface="Arial" panose="020B0604020202020204" pitchFamily="34" charset="0"/>
                </a:rPr>
                <a:t>’ </a:t>
              </a:r>
            </a:p>
          </p:txBody>
        </p:sp>
        <p:grpSp>
          <p:nvGrpSpPr>
            <p:cNvPr id="14" name="Group 12">
              <a:extLst>
                <a:ext uri="{FF2B5EF4-FFF2-40B4-BE49-F238E27FC236}">
                  <a16:creationId xmlns:a16="http://schemas.microsoft.com/office/drawing/2014/main" id="{DB27705C-7F5B-4534-97AF-89CE9F5DF70C}"/>
                </a:ext>
              </a:extLst>
            </p:cNvPr>
            <p:cNvGrpSpPr>
              <a:grpSpLocks/>
            </p:cNvGrpSpPr>
            <p:nvPr/>
          </p:nvGrpSpPr>
          <p:grpSpPr bwMode="auto">
            <a:xfrm>
              <a:off x="6478588" y="3216275"/>
              <a:ext cx="843549" cy="570721"/>
              <a:chOff x="4081" y="2026"/>
              <a:chExt cx="1190" cy="949"/>
            </a:xfrm>
          </p:grpSpPr>
          <p:pic>
            <p:nvPicPr>
              <p:cNvPr id="17" name="Picture 13">
                <a:extLst>
                  <a:ext uri="{FF2B5EF4-FFF2-40B4-BE49-F238E27FC236}">
                    <a16:creationId xmlns:a16="http://schemas.microsoft.com/office/drawing/2014/main" id="{72D4DC64-B808-4237-B9DE-10DAA6BD795D}"/>
                  </a:ext>
                </a:extLst>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1" y="2026"/>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4">
                <a:extLst>
                  <a:ext uri="{FF2B5EF4-FFF2-40B4-BE49-F238E27FC236}">
                    <a16:creationId xmlns:a16="http://schemas.microsoft.com/office/drawing/2014/main" id="{97A134BD-175F-4272-858A-213B607B3D08}"/>
                  </a:ext>
                </a:extLst>
              </p:cNvPr>
              <p:cNvSpPr>
                <a:spLocks noChangeArrowheads="1"/>
              </p:cNvSpPr>
              <p:nvPr/>
            </p:nvSpPr>
            <p:spPr bwMode="auto">
              <a:xfrm>
                <a:off x="4245" y="2232"/>
                <a:ext cx="986"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分类模型</a:t>
                </a:r>
                <a:endParaRPr lang="en-US" altLang="zh-CN" sz="1000">
                  <a:solidFill>
                    <a:srgbClr val="000000"/>
                  </a:solidFill>
                  <a:latin typeface="华文楷体" panose="02010600040101010101" pitchFamily="2" charset="-122"/>
                  <a:cs typeface="Arial" panose="020B0604020202020204" pitchFamily="34" charset="0"/>
                </a:endParaRPr>
              </a:p>
              <a:p>
                <a:r>
                  <a:rPr lang="en-US" altLang="zh-CN" sz="1000">
                    <a:solidFill>
                      <a:srgbClr val="000000"/>
                    </a:solidFill>
                    <a:latin typeface="华文楷体" panose="02010600040101010101" pitchFamily="2" charset="-122"/>
                    <a:cs typeface="Arial" panose="020B0604020202020204" pitchFamily="34" charset="0"/>
                  </a:rPr>
                  <a:t>(Model)</a:t>
                </a:r>
              </a:p>
            </p:txBody>
          </p:sp>
        </p:grpSp>
        <p:sp>
          <p:nvSpPr>
            <p:cNvPr id="15" name="Line 15">
              <a:extLst>
                <a:ext uri="{FF2B5EF4-FFF2-40B4-BE49-F238E27FC236}">
                  <a16:creationId xmlns:a16="http://schemas.microsoft.com/office/drawing/2014/main" id="{49FE348C-BBFD-4A7C-9F51-A4DEC6E4980C}"/>
                </a:ext>
              </a:extLst>
            </p:cNvPr>
            <p:cNvSpPr>
              <a:spLocks noChangeShapeType="1"/>
            </p:cNvSpPr>
            <p:nvPr/>
          </p:nvSpPr>
          <p:spPr bwMode="auto">
            <a:xfrm flipH="1">
              <a:off x="6310671" y="3717985"/>
              <a:ext cx="167915" cy="2464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Line 16">
              <a:extLst>
                <a:ext uri="{FF2B5EF4-FFF2-40B4-BE49-F238E27FC236}">
                  <a16:creationId xmlns:a16="http://schemas.microsoft.com/office/drawing/2014/main" id="{107CE01C-43B1-4CCA-A375-0DC5186C0E65}"/>
                </a:ext>
              </a:extLst>
            </p:cNvPr>
            <p:cNvSpPr>
              <a:spLocks noChangeShapeType="1"/>
            </p:cNvSpPr>
            <p:nvPr/>
          </p:nvSpPr>
          <p:spPr bwMode="auto">
            <a:xfrm>
              <a:off x="7322137" y="3715650"/>
              <a:ext cx="362309" cy="2487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 name="AutoShape 17">
            <a:extLst>
              <a:ext uri="{FF2B5EF4-FFF2-40B4-BE49-F238E27FC236}">
                <a16:creationId xmlns:a16="http://schemas.microsoft.com/office/drawing/2014/main" id="{C3A93302-AF96-4076-A7FE-E33C190DF02D}"/>
              </a:ext>
            </a:extLst>
          </p:cNvPr>
          <p:cNvSpPr>
            <a:spLocks noChangeArrowheads="1"/>
          </p:cNvSpPr>
          <p:nvPr>
            <p:custDataLst>
              <p:tags r:id="rId8"/>
            </p:custDataLst>
          </p:nvPr>
        </p:nvSpPr>
        <p:spPr bwMode="auto">
          <a:xfrm>
            <a:off x="8997950" y="1874838"/>
            <a:ext cx="431800" cy="260350"/>
          </a:xfrm>
          <a:prstGeom prst="downArrow">
            <a:avLst>
              <a:gd name="adj1" fmla="val 50000"/>
              <a:gd name="adj2" fmla="val 27116"/>
            </a:avLst>
          </a:prstGeom>
          <a:solidFill>
            <a:srgbClr val="2597B8"/>
          </a:solidFill>
          <a:ln w="1270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kumimoji="1" lang="zh-CN" altLang="en-US" sz="1000" b="1">
              <a:solidFill>
                <a:srgbClr val="000000"/>
              </a:solidFill>
              <a:latin typeface="Times New Roman" panose="02020603050405020304" pitchFamily="18" charset="0"/>
              <a:ea typeface="宋体" panose="02010600030101010101" pitchFamily="2" charset="-122"/>
              <a:cs typeface="Arial" panose="020B0604020202020204" pitchFamily="34" charset="0"/>
            </a:endParaRPr>
          </a:p>
        </p:txBody>
      </p:sp>
      <p:grpSp>
        <p:nvGrpSpPr>
          <p:cNvPr id="20" name="组合 3">
            <a:extLst>
              <a:ext uri="{FF2B5EF4-FFF2-40B4-BE49-F238E27FC236}">
                <a16:creationId xmlns:a16="http://schemas.microsoft.com/office/drawing/2014/main" id="{A3B0E0FC-C4BB-430D-9196-7C15F0F492B9}"/>
              </a:ext>
            </a:extLst>
          </p:cNvPr>
          <p:cNvGrpSpPr>
            <a:grpSpLocks/>
          </p:cNvGrpSpPr>
          <p:nvPr>
            <p:custDataLst>
              <p:tags r:id="rId9"/>
            </p:custDataLst>
          </p:nvPr>
        </p:nvGrpSpPr>
        <p:grpSpPr bwMode="auto">
          <a:xfrm>
            <a:off x="6256339" y="1443038"/>
            <a:ext cx="2046287" cy="893762"/>
            <a:chOff x="1507587" y="2528093"/>
            <a:chExt cx="2045807" cy="892661"/>
          </a:xfrm>
        </p:grpSpPr>
        <p:grpSp>
          <p:nvGrpSpPr>
            <p:cNvPr id="21" name="Group 3">
              <a:extLst>
                <a:ext uri="{FF2B5EF4-FFF2-40B4-BE49-F238E27FC236}">
                  <a16:creationId xmlns:a16="http://schemas.microsoft.com/office/drawing/2014/main" id="{409BF156-E1B0-4079-ADA7-1714ABD8C6EE}"/>
                </a:ext>
              </a:extLst>
            </p:cNvPr>
            <p:cNvGrpSpPr>
              <a:grpSpLocks/>
            </p:cNvGrpSpPr>
            <p:nvPr/>
          </p:nvGrpSpPr>
          <p:grpSpPr bwMode="auto">
            <a:xfrm>
              <a:off x="2036764" y="2528093"/>
              <a:ext cx="834332" cy="753269"/>
              <a:chOff x="1283" y="1118"/>
              <a:chExt cx="1191" cy="949"/>
            </a:xfrm>
          </p:grpSpPr>
          <p:pic>
            <p:nvPicPr>
              <p:cNvPr id="24" name="Picture 4">
                <a:extLst>
                  <a:ext uri="{FF2B5EF4-FFF2-40B4-BE49-F238E27FC236}">
                    <a16:creationId xmlns:a16="http://schemas.microsoft.com/office/drawing/2014/main" id="{8A28CE3E-D463-4BB7-B312-03DF18968F41}"/>
                  </a:ext>
                </a:extLst>
              </p:cNvPr>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83" y="1118"/>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5">
                <a:extLst>
                  <a:ext uri="{FF2B5EF4-FFF2-40B4-BE49-F238E27FC236}">
                    <a16:creationId xmlns:a16="http://schemas.microsoft.com/office/drawing/2014/main" id="{63C13CDC-77AE-4604-9E46-E13DE170B745}"/>
                  </a:ext>
                </a:extLst>
              </p:cNvPr>
              <p:cNvSpPr>
                <a:spLocks noChangeArrowheads="1"/>
              </p:cNvSpPr>
              <p:nvPr/>
            </p:nvSpPr>
            <p:spPr bwMode="auto">
              <a:xfrm>
                <a:off x="1347" y="1502"/>
                <a:ext cx="112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训练数据</a:t>
                </a:r>
                <a:endParaRPr lang="en-US" altLang="zh-CN" sz="1000">
                  <a:solidFill>
                    <a:srgbClr val="000000"/>
                  </a:solidFill>
                  <a:latin typeface="华文楷体" panose="02010600040101010101" pitchFamily="2" charset="-122"/>
                  <a:cs typeface="Arial" panose="020B0604020202020204" pitchFamily="34" charset="0"/>
                </a:endParaRPr>
              </a:p>
            </p:txBody>
          </p:sp>
        </p:grpSp>
        <p:sp>
          <p:nvSpPr>
            <p:cNvPr id="22" name="Line 7">
              <a:extLst>
                <a:ext uri="{FF2B5EF4-FFF2-40B4-BE49-F238E27FC236}">
                  <a16:creationId xmlns:a16="http://schemas.microsoft.com/office/drawing/2014/main" id="{2BAD12B8-BA44-4990-A3E4-D0AEB1C5D64A}"/>
                </a:ext>
              </a:extLst>
            </p:cNvPr>
            <p:cNvSpPr>
              <a:spLocks noChangeShapeType="1"/>
            </p:cNvSpPr>
            <p:nvPr/>
          </p:nvSpPr>
          <p:spPr bwMode="auto">
            <a:xfrm flipH="1">
              <a:off x="1507587" y="3168650"/>
              <a:ext cx="529177" cy="25210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8">
              <a:extLst>
                <a:ext uri="{FF2B5EF4-FFF2-40B4-BE49-F238E27FC236}">
                  <a16:creationId xmlns:a16="http://schemas.microsoft.com/office/drawing/2014/main" id="{4D1FE307-410A-4081-964E-BC837ACE3F7B}"/>
                </a:ext>
              </a:extLst>
            </p:cNvPr>
            <p:cNvSpPr>
              <a:spLocks noChangeShapeType="1"/>
            </p:cNvSpPr>
            <p:nvPr/>
          </p:nvSpPr>
          <p:spPr bwMode="auto">
            <a:xfrm>
              <a:off x="2786332" y="3168650"/>
              <a:ext cx="767062" cy="25210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6" name="五边形 60">
            <a:extLst>
              <a:ext uri="{FF2B5EF4-FFF2-40B4-BE49-F238E27FC236}">
                <a16:creationId xmlns:a16="http://schemas.microsoft.com/office/drawing/2014/main" id="{E8B0881B-2701-4A93-AC1F-0A90F9D11CC0}"/>
              </a:ext>
            </a:extLst>
          </p:cNvPr>
          <p:cNvSpPr/>
          <p:nvPr>
            <p:custDataLst>
              <p:tags r:id="rId10"/>
            </p:custDataLst>
          </p:nvPr>
        </p:nvSpPr>
        <p:spPr>
          <a:xfrm>
            <a:off x="1865313" y="4033838"/>
            <a:ext cx="1625600" cy="3365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200" dirty="0">
                <a:solidFill>
                  <a:prstClr val="white"/>
                </a:solidFill>
              </a:rPr>
              <a:t>模型的使用</a:t>
            </a:r>
          </a:p>
        </p:txBody>
      </p:sp>
      <p:sp>
        <p:nvSpPr>
          <p:cNvPr id="27" name="TextBox 61">
            <a:extLst>
              <a:ext uri="{FF2B5EF4-FFF2-40B4-BE49-F238E27FC236}">
                <a16:creationId xmlns:a16="http://schemas.microsoft.com/office/drawing/2014/main" id="{708230ED-C75B-4E7E-A0A6-16551B0A475B}"/>
              </a:ext>
            </a:extLst>
          </p:cNvPr>
          <p:cNvSpPr txBox="1"/>
          <p:nvPr>
            <p:custDataLst>
              <p:tags r:id="rId11"/>
            </p:custDataLst>
          </p:nvPr>
        </p:nvSpPr>
        <p:spPr>
          <a:xfrm>
            <a:off x="2160589" y="4378325"/>
            <a:ext cx="3779837" cy="1600200"/>
          </a:xfrm>
          <a:prstGeom prst="rect">
            <a:avLst/>
          </a:prstGeom>
          <a:noFill/>
          <a:ln>
            <a:solidFill>
              <a:schemeClr val="accent1"/>
            </a:solidFill>
            <a:prstDash val="sysDash"/>
          </a:ln>
        </p:spPr>
        <p:txBody>
          <a:bodyPr>
            <a:spAutoFit/>
          </a:bodyPr>
          <a:lstStyle/>
          <a:p>
            <a:pPr marL="171450" indent="-171450" eaLnBrk="1" hangingPunct="1">
              <a:buFont typeface="Wingdings" panose="05000000000000000000" pitchFamily="2" charset="2"/>
              <a:buChar char="p"/>
              <a:defRPr/>
            </a:pPr>
            <a:r>
              <a:rPr lang="zh-CN" altLang="en-US" sz="1400" dirty="0">
                <a:solidFill>
                  <a:prstClr val="black"/>
                </a:solidFill>
                <a:latin typeface="宋体" pitchFamily="2" charset="-122"/>
                <a:cs typeface="Arial" charset="0"/>
              </a:rPr>
              <a:t>识别未知对象的所属类别</a:t>
            </a:r>
          </a:p>
          <a:p>
            <a:pPr marL="171450" indent="-171450" eaLnBrk="1" hangingPunct="1">
              <a:buFont typeface="Wingdings" panose="05000000000000000000" pitchFamily="2" charset="2"/>
              <a:buChar char="p"/>
              <a:defRPr/>
            </a:pPr>
            <a:r>
              <a:rPr lang="zh-CN" altLang="en-US" sz="1400" dirty="0">
                <a:solidFill>
                  <a:prstClr val="black"/>
                </a:solidFill>
                <a:latin typeface="宋体" pitchFamily="2" charset="-122"/>
                <a:cs typeface="Arial" charset="0"/>
              </a:rPr>
              <a:t>模型正确性的评价</a:t>
            </a:r>
            <a:endParaRPr lang="en-US" altLang="zh-CN" sz="1400" dirty="0">
              <a:solidFill>
                <a:prstClr val="black"/>
              </a:solidFill>
              <a:latin typeface="宋体" pitchFamily="2" charset="-122"/>
              <a:cs typeface="Arial" charset="0"/>
            </a:endParaRPr>
          </a:p>
          <a:p>
            <a:pPr marL="628650" lvl="1" indent="-171450" eaLnBrk="1" hangingPunct="1">
              <a:buFont typeface="Wingdings" panose="05000000000000000000" pitchFamily="2" charset="2"/>
              <a:buChar char="ü"/>
              <a:defRPr/>
            </a:pPr>
            <a:r>
              <a:rPr lang="zh-CN" altLang="en-US" sz="1400" dirty="0">
                <a:solidFill>
                  <a:prstClr val="black"/>
                </a:solidFill>
                <a:latin typeface="宋体" pitchFamily="2" charset="-122"/>
                <a:cs typeface="Arial" charset="0"/>
              </a:rPr>
              <a:t>已标记分类的测试样本与模型的实际分类结果进行比较</a:t>
            </a:r>
            <a:endParaRPr lang="en-US" altLang="zh-CN" sz="1400" b="1" dirty="0">
              <a:solidFill>
                <a:prstClr val="black"/>
              </a:solidFill>
              <a:latin typeface="宋体" pitchFamily="2" charset="-122"/>
              <a:cs typeface="Arial" charset="0"/>
            </a:endParaRPr>
          </a:p>
          <a:p>
            <a:pPr marL="36000" lvl="1" eaLnBrk="1" hangingPunct="1">
              <a:defRPr/>
            </a:pPr>
            <a:r>
              <a:rPr lang="zh-CN" altLang="en-US" sz="1400" dirty="0">
                <a:solidFill>
                  <a:prstClr val="black"/>
                </a:solidFill>
                <a:latin typeface="宋体" pitchFamily="2" charset="-122"/>
                <a:cs typeface="Arial" charset="0"/>
              </a:rPr>
              <a:t>模型的正确率是指测试集中被正确分类的样本数与样本总数的百分比。测试集与训练集相分离，否则将出现过拟合（</a:t>
            </a:r>
            <a:r>
              <a:rPr lang="en-US" altLang="zh-CN" sz="1400" dirty="0">
                <a:solidFill>
                  <a:prstClr val="black"/>
                </a:solidFill>
                <a:latin typeface="华文楷体" panose="02010600040101010101" pitchFamily="2" charset="-122"/>
                <a:cs typeface="Arial" charset="0"/>
              </a:rPr>
              <a:t>over-fitting</a:t>
            </a:r>
            <a:r>
              <a:rPr lang="zh-CN" altLang="en-US" sz="1400" dirty="0">
                <a:solidFill>
                  <a:prstClr val="black"/>
                </a:solidFill>
                <a:latin typeface="宋体" pitchFamily="2" charset="-122"/>
                <a:cs typeface="Arial" charset="0"/>
              </a:rPr>
              <a:t>）现象</a:t>
            </a:r>
            <a:endParaRPr lang="en-US" altLang="zh-CN" sz="1400" dirty="0">
              <a:solidFill>
                <a:prstClr val="black"/>
              </a:solidFill>
              <a:latin typeface="宋体" pitchFamily="2" charset="-122"/>
              <a:cs typeface="Arial" charset="0"/>
            </a:endParaRPr>
          </a:p>
        </p:txBody>
      </p:sp>
      <p:grpSp>
        <p:nvGrpSpPr>
          <p:cNvPr id="28" name="Group 3">
            <a:extLst>
              <a:ext uri="{FF2B5EF4-FFF2-40B4-BE49-F238E27FC236}">
                <a16:creationId xmlns:a16="http://schemas.microsoft.com/office/drawing/2014/main" id="{092B8280-15C3-4321-8167-1AE483B9BDC4}"/>
              </a:ext>
            </a:extLst>
          </p:cNvPr>
          <p:cNvGrpSpPr>
            <a:grpSpLocks/>
          </p:cNvGrpSpPr>
          <p:nvPr>
            <p:custDataLst>
              <p:tags r:id="rId12"/>
            </p:custDataLst>
          </p:nvPr>
        </p:nvGrpSpPr>
        <p:grpSpPr bwMode="auto">
          <a:xfrm>
            <a:off x="8756651" y="3989389"/>
            <a:ext cx="765175" cy="668337"/>
            <a:chOff x="2800" y="989"/>
            <a:chExt cx="1203" cy="949"/>
          </a:xfrm>
        </p:grpSpPr>
        <p:pic>
          <p:nvPicPr>
            <p:cNvPr id="29" name="Picture 4">
              <a:extLst>
                <a:ext uri="{FF2B5EF4-FFF2-40B4-BE49-F238E27FC236}">
                  <a16:creationId xmlns:a16="http://schemas.microsoft.com/office/drawing/2014/main" id="{B528358C-1802-487C-BAE7-4148C8EA6E33}"/>
                </a:ext>
              </a:extLst>
            </p:cNvPr>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00" y="989"/>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5">
              <a:extLst>
                <a:ext uri="{FF2B5EF4-FFF2-40B4-BE49-F238E27FC236}">
                  <a16:creationId xmlns:a16="http://schemas.microsoft.com/office/drawing/2014/main" id="{D5C502D8-D47C-48C0-A832-2E0F37BB13D7}"/>
                </a:ext>
              </a:extLst>
            </p:cNvPr>
            <p:cNvSpPr>
              <a:spLocks noChangeArrowheads="1"/>
            </p:cNvSpPr>
            <p:nvPr/>
          </p:nvSpPr>
          <p:spPr bwMode="auto">
            <a:xfrm>
              <a:off x="2904" y="1353"/>
              <a:ext cx="109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分类模型</a:t>
              </a:r>
              <a:endParaRPr lang="en-US" altLang="zh-CN" sz="1000">
                <a:solidFill>
                  <a:srgbClr val="000000"/>
                </a:solidFill>
                <a:latin typeface="华文楷体" panose="02010600040101010101" pitchFamily="2" charset="-122"/>
                <a:cs typeface="Arial" panose="020B0604020202020204" pitchFamily="34" charset="0"/>
              </a:endParaRPr>
            </a:p>
          </p:txBody>
        </p:sp>
      </p:grpSp>
      <p:grpSp>
        <p:nvGrpSpPr>
          <p:cNvPr id="31" name="Group 6">
            <a:extLst>
              <a:ext uri="{FF2B5EF4-FFF2-40B4-BE49-F238E27FC236}">
                <a16:creationId xmlns:a16="http://schemas.microsoft.com/office/drawing/2014/main" id="{F690F400-9003-4662-B19C-89262AF379F3}"/>
              </a:ext>
            </a:extLst>
          </p:cNvPr>
          <p:cNvGrpSpPr>
            <a:grpSpLocks/>
          </p:cNvGrpSpPr>
          <p:nvPr>
            <p:custDataLst>
              <p:tags r:id="rId13"/>
            </p:custDataLst>
          </p:nvPr>
        </p:nvGrpSpPr>
        <p:grpSpPr bwMode="auto">
          <a:xfrm>
            <a:off x="7080251" y="4713288"/>
            <a:ext cx="766763" cy="665162"/>
            <a:chOff x="1359" y="1723"/>
            <a:chExt cx="1070" cy="949"/>
          </a:xfrm>
        </p:grpSpPr>
        <p:pic>
          <p:nvPicPr>
            <p:cNvPr id="32" name="Picture 7">
              <a:extLst>
                <a:ext uri="{FF2B5EF4-FFF2-40B4-BE49-F238E27FC236}">
                  <a16:creationId xmlns:a16="http://schemas.microsoft.com/office/drawing/2014/main" id="{77116CBF-C13E-4DD3-B130-D368C5E7F8EF}"/>
                </a:ext>
              </a:extLst>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9" y="1723"/>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8">
              <a:extLst>
                <a:ext uri="{FF2B5EF4-FFF2-40B4-BE49-F238E27FC236}">
                  <a16:creationId xmlns:a16="http://schemas.microsoft.com/office/drawing/2014/main" id="{D0AD928A-C544-4E3B-B9E4-3790B52EB3B6}"/>
                </a:ext>
              </a:extLst>
            </p:cNvPr>
            <p:cNvSpPr>
              <a:spLocks noChangeArrowheads="1"/>
            </p:cNvSpPr>
            <p:nvPr/>
          </p:nvSpPr>
          <p:spPr bwMode="auto">
            <a:xfrm>
              <a:off x="1423" y="2086"/>
              <a:ext cx="100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000">
                  <a:solidFill>
                    <a:srgbClr val="000000"/>
                  </a:solidFill>
                  <a:latin typeface="华文楷体" panose="02010600040101010101" pitchFamily="2" charset="-122"/>
                  <a:cs typeface="Arial" panose="020B0604020202020204" pitchFamily="34" charset="0"/>
                </a:rPr>
                <a:t>测试数据</a:t>
              </a:r>
              <a:endParaRPr lang="en-US" altLang="zh-CN" sz="1000">
                <a:solidFill>
                  <a:srgbClr val="000000"/>
                </a:solidFill>
                <a:latin typeface="华文楷体" panose="02010600040101010101" pitchFamily="2" charset="-122"/>
                <a:cs typeface="Arial" panose="020B0604020202020204" pitchFamily="34" charset="0"/>
              </a:endParaRPr>
            </a:p>
          </p:txBody>
        </p:sp>
      </p:grpSp>
      <p:sp>
        <p:nvSpPr>
          <p:cNvPr id="34" name="Line 10">
            <a:extLst>
              <a:ext uri="{FF2B5EF4-FFF2-40B4-BE49-F238E27FC236}">
                <a16:creationId xmlns:a16="http://schemas.microsoft.com/office/drawing/2014/main" id="{366773E9-5D30-4291-B270-08EEB4D1FA2D}"/>
              </a:ext>
            </a:extLst>
          </p:cNvPr>
          <p:cNvSpPr>
            <a:spLocks noChangeShapeType="1"/>
          </p:cNvSpPr>
          <p:nvPr>
            <p:custDataLst>
              <p:tags r:id="rId14"/>
            </p:custDataLst>
          </p:nvPr>
        </p:nvSpPr>
        <p:spPr bwMode="auto">
          <a:xfrm flipH="1">
            <a:off x="6276976" y="5284789"/>
            <a:ext cx="803275" cy="2365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11">
            <a:extLst>
              <a:ext uri="{FF2B5EF4-FFF2-40B4-BE49-F238E27FC236}">
                <a16:creationId xmlns:a16="http://schemas.microsoft.com/office/drawing/2014/main" id="{D3FCFB3F-F6F3-4B30-9680-54CBA4C7A496}"/>
              </a:ext>
            </a:extLst>
          </p:cNvPr>
          <p:cNvSpPr>
            <a:spLocks noChangeShapeType="1"/>
          </p:cNvSpPr>
          <p:nvPr>
            <p:custDataLst>
              <p:tags r:id="rId15"/>
            </p:custDataLst>
          </p:nvPr>
        </p:nvSpPr>
        <p:spPr bwMode="auto">
          <a:xfrm>
            <a:off x="7842250" y="5284788"/>
            <a:ext cx="406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AutoShape 12">
            <a:extLst>
              <a:ext uri="{FF2B5EF4-FFF2-40B4-BE49-F238E27FC236}">
                <a16:creationId xmlns:a16="http://schemas.microsoft.com/office/drawing/2014/main" id="{CEADC296-7851-45CA-A676-9AACD1D6DC19}"/>
              </a:ext>
            </a:extLst>
          </p:cNvPr>
          <p:cNvSpPr>
            <a:spLocks noChangeArrowheads="1"/>
          </p:cNvSpPr>
          <p:nvPr>
            <p:custDataLst>
              <p:tags r:id="rId16"/>
            </p:custDataLst>
          </p:nvPr>
        </p:nvSpPr>
        <p:spPr bwMode="auto">
          <a:xfrm>
            <a:off x="9363075" y="5911851"/>
            <a:ext cx="546100" cy="295275"/>
          </a:xfrm>
          <a:prstGeom prst="downArrow">
            <a:avLst>
              <a:gd name="adj1" fmla="val 50000"/>
              <a:gd name="adj2" fmla="val 41685"/>
            </a:avLst>
          </a:prstGeom>
          <a:solidFill>
            <a:srgbClr val="2597B8"/>
          </a:solidFill>
          <a:ln w="12700">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kumimoji="1" lang="zh-CN" altLang="en-US" sz="1000" b="1">
              <a:solidFill>
                <a:srgbClr val="000000"/>
              </a:solidFill>
              <a:latin typeface="Times New Roman" panose="02020603050405020304" pitchFamily="18" charset="0"/>
              <a:ea typeface="宋体" panose="02010600030101010101" pitchFamily="2" charset="-122"/>
              <a:cs typeface="Arial" panose="020B0604020202020204" pitchFamily="34" charset="0"/>
            </a:endParaRPr>
          </a:p>
        </p:txBody>
      </p:sp>
      <p:sp>
        <p:nvSpPr>
          <p:cNvPr id="37" name="Freeform 13">
            <a:extLst>
              <a:ext uri="{FF2B5EF4-FFF2-40B4-BE49-F238E27FC236}">
                <a16:creationId xmlns:a16="http://schemas.microsoft.com/office/drawing/2014/main" id="{A9BBFF1A-95EE-495B-AE1D-59D3594C0BFB}"/>
              </a:ext>
            </a:extLst>
          </p:cNvPr>
          <p:cNvSpPr>
            <a:spLocks/>
          </p:cNvSpPr>
          <p:nvPr>
            <p:custDataLst>
              <p:tags r:id="rId17"/>
            </p:custDataLst>
          </p:nvPr>
        </p:nvSpPr>
        <p:spPr bwMode="auto">
          <a:xfrm>
            <a:off x="9128125" y="4646614"/>
            <a:ext cx="547688" cy="377825"/>
          </a:xfrm>
          <a:custGeom>
            <a:avLst/>
            <a:gdLst>
              <a:gd name="T0" fmla="*/ 0 w 593"/>
              <a:gd name="T1" fmla="*/ 26568 h 483"/>
              <a:gd name="T2" fmla="*/ 185096 w 593"/>
              <a:gd name="T3" fmla="*/ 0 h 483"/>
              <a:gd name="T4" fmla="*/ 147151 w 593"/>
              <a:gd name="T5" fmla="*/ 45322 h 483"/>
              <a:gd name="T6" fmla="*/ 476622 w 593"/>
              <a:gd name="T7" fmla="*/ 239115 h 483"/>
              <a:gd name="T8" fmla="*/ 513641 w 593"/>
              <a:gd name="T9" fmla="*/ 193792 h 483"/>
              <a:gd name="T10" fmla="*/ 547884 w 593"/>
              <a:gd name="T11" fmla="*/ 350076 h 483"/>
              <a:gd name="T12" fmla="*/ 362788 w 593"/>
              <a:gd name="T13" fmla="*/ 376645 h 483"/>
              <a:gd name="T14" fmla="*/ 400732 w 593"/>
              <a:gd name="T15" fmla="*/ 331322 h 483"/>
              <a:gd name="T16" fmla="*/ 71262 w 593"/>
              <a:gd name="T17" fmla="*/ 137530 h 483"/>
              <a:gd name="T18" fmla="*/ 34243 w 593"/>
              <a:gd name="T19" fmla="*/ 182852 h 483"/>
              <a:gd name="T20" fmla="*/ 0 w 593"/>
              <a:gd name="T21" fmla="*/ 26568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483"/>
              <a:gd name="T35" fmla="*/ 593 w 593"/>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483">
                <a:moveTo>
                  <a:pt x="0" y="34"/>
                </a:moveTo>
                <a:lnTo>
                  <a:pt x="200" y="0"/>
                </a:lnTo>
                <a:lnTo>
                  <a:pt x="159" y="58"/>
                </a:lnTo>
                <a:lnTo>
                  <a:pt x="515" y="306"/>
                </a:lnTo>
                <a:lnTo>
                  <a:pt x="555" y="248"/>
                </a:lnTo>
                <a:lnTo>
                  <a:pt x="592" y="448"/>
                </a:lnTo>
                <a:lnTo>
                  <a:pt x="392" y="482"/>
                </a:lnTo>
                <a:lnTo>
                  <a:pt x="433" y="424"/>
                </a:lnTo>
                <a:lnTo>
                  <a:pt x="77" y="176"/>
                </a:lnTo>
                <a:lnTo>
                  <a:pt x="37" y="234"/>
                </a:lnTo>
                <a:lnTo>
                  <a:pt x="0" y="34"/>
                </a:lnTo>
              </a:path>
            </a:pathLst>
          </a:custGeom>
          <a:solidFill>
            <a:srgbClr val="2597B8"/>
          </a:solidFill>
          <a:ln w="12700" cap="rnd" cmpd="sng">
            <a:solidFill>
              <a:srgbClr val="000000"/>
            </a:solidFill>
            <a:prstDash val="solid"/>
            <a:round/>
            <a:headEnd/>
            <a:tailEnd/>
          </a:ln>
        </p:spPr>
        <p:txBody>
          <a:bodyPr/>
          <a:lstStyle/>
          <a:p>
            <a:endParaRPr lang="zh-CN" altLang="en-US"/>
          </a:p>
        </p:txBody>
      </p:sp>
      <p:sp>
        <p:nvSpPr>
          <p:cNvPr id="38" name="Rectangle 17">
            <a:extLst>
              <a:ext uri="{FF2B5EF4-FFF2-40B4-BE49-F238E27FC236}">
                <a16:creationId xmlns:a16="http://schemas.microsoft.com/office/drawing/2014/main" id="{F5091491-B356-4AA3-A935-4F4FBA22F607}"/>
              </a:ext>
            </a:extLst>
          </p:cNvPr>
          <p:cNvSpPr>
            <a:spLocks noChangeArrowheads="1"/>
          </p:cNvSpPr>
          <p:nvPr>
            <p:custDataLst>
              <p:tags r:id="rId18"/>
            </p:custDataLst>
          </p:nvPr>
        </p:nvSpPr>
        <p:spPr bwMode="auto">
          <a:xfrm>
            <a:off x="9144000" y="5592763"/>
            <a:ext cx="977900" cy="2476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1000">
                <a:solidFill>
                  <a:srgbClr val="000000"/>
                </a:solidFill>
                <a:latin typeface="华文楷体" panose="02010600040101010101" pitchFamily="2" charset="-122"/>
                <a:cs typeface="Arial" panose="020B0604020202020204" pitchFamily="34" charset="0"/>
              </a:rPr>
              <a:t>(</a:t>
            </a:r>
            <a:r>
              <a:rPr lang="zh-CN" altLang="en-US" sz="1000">
                <a:solidFill>
                  <a:srgbClr val="000000"/>
                </a:solidFill>
                <a:latin typeface="华文楷体" panose="02010600040101010101" pitchFamily="2" charset="-122"/>
                <a:cs typeface="Arial" panose="020B0604020202020204" pitchFamily="34" charset="0"/>
              </a:rPr>
              <a:t>唐旭</a:t>
            </a:r>
            <a:r>
              <a:rPr lang="en-US" altLang="zh-CN" sz="1000">
                <a:solidFill>
                  <a:srgbClr val="000000"/>
                </a:solidFill>
                <a:latin typeface="华文楷体" panose="02010600040101010101" pitchFamily="2" charset="-122"/>
                <a:cs typeface="Arial" panose="020B0604020202020204" pitchFamily="34" charset="0"/>
              </a:rPr>
              <a:t>, </a:t>
            </a:r>
            <a:r>
              <a:rPr lang="zh-CN" altLang="en-US" sz="1000">
                <a:solidFill>
                  <a:srgbClr val="000000"/>
                </a:solidFill>
                <a:latin typeface="华文楷体" panose="02010600040101010101" pitchFamily="2" charset="-122"/>
                <a:cs typeface="Arial" panose="020B0604020202020204" pitchFamily="34" charset="0"/>
              </a:rPr>
              <a:t>高级</a:t>
            </a:r>
            <a:r>
              <a:rPr lang="en-US" altLang="zh-CN" sz="1000">
                <a:solidFill>
                  <a:srgbClr val="000000"/>
                </a:solidFill>
                <a:latin typeface="华文楷体" panose="02010600040101010101" pitchFamily="2" charset="-122"/>
                <a:cs typeface="Arial" panose="020B0604020202020204" pitchFamily="34" charset="0"/>
              </a:rPr>
              <a:t>, 4)</a:t>
            </a:r>
          </a:p>
        </p:txBody>
      </p:sp>
      <p:sp>
        <p:nvSpPr>
          <p:cNvPr id="39" name="Line 18">
            <a:extLst>
              <a:ext uri="{FF2B5EF4-FFF2-40B4-BE49-F238E27FC236}">
                <a16:creationId xmlns:a16="http://schemas.microsoft.com/office/drawing/2014/main" id="{1B5FEC25-88F8-4D90-A7D6-4CA79C698269}"/>
              </a:ext>
            </a:extLst>
          </p:cNvPr>
          <p:cNvSpPr>
            <a:spLocks noChangeShapeType="1"/>
          </p:cNvSpPr>
          <p:nvPr>
            <p:custDataLst>
              <p:tags r:id="rId19"/>
            </p:custDataLst>
          </p:nvPr>
        </p:nvSpPr>
        <p:spPr bwMode="auto">
          <a:xfrm flipH="1">
            <a:off x="8745539" y="5422900"/>
            <a:ext cx="471487" cy="393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 name="Line 19">
            <a:extLst>
              <a:ext uri="{FF2B5EF4-FFF2-40B4-BE49-F238E27FC236}">
                <a16:creationId xmlns:a16="http://schemas.microsoft.com/office/drawing/2014/main" id="{44650A66-9BE7-4E58-AEE7-A974BF5CD617}"/>
              </a:ext>
            </a:extLst>
          </p:cNvPr>
          <p:cNvSpPr>
            <a:spLocks noChangeShapeType="1"/>
          </p:cNvSpPr>
          <p:nvPr>
            <p:custDataLst>
              <p:tags r:id="rId20"/>
            </p:custDataLst>
          </p:nvPr>
        </p:nvSpPr>
        <p:spPr bwMode="auto">
          <a:xfrm>
            <a:off x="10088564" y="5445125"/>
            <a:ext cx="363537" cy="349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Freeform 20">
            <a:extLst>
              <a:ext uri="{FF2B5EF4-FFF2-40B4-BE49-F238E27FC236}">
                <a16:creationId xmlns:a16="http://schemas.microsoft.com/office/drawing/2014/main" id="{9485245A-8982-4D25-88AB-F7AACEC93ACC}"/>
              </a:ext>
            </a:extLst>
          </p:cNvPr>
          <p:cNvSpPr>
            <a:spLocks/>
          </p:cNvSpPr>
          <p:nvPr>
            <p:custDataLst>
              <p:tags r:id="rId21"/>
            </p:custDataLst>
          </p:nvPr>
        </p:nvSpPr>
        <p:spPr bwMode="auto">
          <a:xfrm>
            <a:off x="7847013" y="4422776"/>
            <a:ext cx="901700" cy="593725"/>
          </a:xfrm>
          <a:custGeom>
            <a:avLst/>
            <a:gdLst>
              <a:gd name="T0" fmla="*/ 900113 w 568"/>
              <a:gd name="T1" fmla="*/ 93663 h 374"/>
              <a:gd name="T2" fmla="*/ 798513 w 568"/>
              <a:gd name="T3" fmla="*/ 349250 h 374"/>
              <a:gd name="T4" fmla="*/ 758825 w 568"/>
              <a:gd name="T5" fmla="*/ 261938 h 374"/>
              <a:gd name="T6" fmla="*/ 219075 w 568"/>
              <a:gd name="T7" fmla="*/ 504825 h 374"/>
              <a:gd name="T8" fmla="*/ 258763 w 568"/>
              <a:gd name="T9" fmla="*/ 592138 h 374"/>
              <a:gd name="T10" fmla="*/ 0 w 568"/>
              <a:gd name="T11" fmla="*/ 498475 h 374"/>
              <a:gd name="T12" fmla="*/ 101600 w 568"/>
              <a:gd name="T13" fmla="*/ 242888 h 374"/>
              <a:gd name="T14" fmla="*/ 141288 w 568"/>
              <a:gd name="T15" fmla="*/ 330200 h 374"/>
              <a:gd name="T16" fmla="*/ 681038 w 568"/>
              <a:gd name="T17" fmla="*/ 87313 h 374"/>
              <a:gd name="T18" fmla="*/ 641350 w 568"/>
              <a:gd name="T19" fmla="*/ 0 h 374"/>
              <a:gd name="T20" fmla="*/ 900113 w 568"/>
              <a:gd name="T21" fmla="*/ 93663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374"/>
              <a:gd name="T35" fmla="*/ 568 w 568"/>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374">
                <a:moveTo>
                  <a:pt x="567" y="59"/>
                </a:moveTo>
                <a:lnTo>
                  <a:pt x="503" y="220"/>
                </a:lnTo>
                <a:lnTo>
                  <a:pt x="478" y="165"/>
                </a:lnTo>
                <a:lnTo>
                  <a:pt x="138" y="318"/>
                </a:lnTo>
                <a:lnTo>
                  <a:pt x="163" y="373"/>
                </a:lnTo>
                <a:lnTo>
                  <a:pt x="0" y="314"/>
                </a:lnTo>
                <a:lnTo>
                  <a:pt x="64" y="153"/>
                </a:lnTo>
                <a:lnTo>
                  <a:pt x="89" y="208"/>
                </a:lnTo>
                <a:lnTo>
                  <a:pt x="429" y="55"/>
                </a:lnTo>
                <a:lnTo>
                  <a:pt x="404" y="0"/>
                </a:lnTo>
                <a:lnTo>
                  <a:pt x="567" y="59"/>
                </a:lnTo>
              </a:path>
            </a:pathLst>
          </a:custGeom>
          <a:solidFill>
            <a:srgbClr val="2597B8"/>
          </a:solidFill>
          <a:ln w="12700" cap="rnd" cmpd="sng">
            <a:solidFill>
              <a:srgbClr val="000000"/>
            </a:solidFill>
            <a:prstDash val="solid"/>
            <a:round/>
            <a:headEnd/>
            <a:tailEnd/>
          </a:ln>
        </p:spPr>
        <p:txBody>
          <a:bodyPr/>
          <a:lstStyle/>
          <a:p>
            <a:endParaRPr lang="zh-CN" altLang="en-US"/>
          </a:p>
        </p:txBody>
      </p:sp>
      <p:sp>
        <p:nvSpPr>
          <p:cNvPr id="42" name="Rectangle 22">
            <a:extLst>
              <a:ext uri="{FF2B5EF4-FFF2-40B4-BE49-F238E27FC236}">
                <a16:creationId xmlns:a16="http://schemas.microsoft.com/office/drawing/2014/main" id="{14CC31A9-EEEF-4292-B504-014E8FDF423F}"/>
              </a:ext>
            </a:extLst>
          </p:cNvPr>
          <p:cNvSpPr>
            <a:spLocks noChangeArrowheads="1"/>
          </p:cNvSpPr>
          <p:nvPr/>
        </p:nvSpPr>
        <p:spPr bwMode="auto">
          <a:xfrm>
            <a:off x="8374063" y="5892801"/>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b="1">
                <a:solidFill>
                  <a:srgbClr val="000000"/>
                </a:solidFill>
                <a:latin typeface="华文楷体" panose="02010600040101010101" pitchFamily="2" charset="-122"/>
                <a:cs typeface="Arial" panose="020B0604020202020204" pitchFamily="34" charset="0"/>
              </a:rPr>
              <a:t>提薪</a:t>
            </a:r>
            <a:r>
              <a:rPr lang="en-US" altLang="zh-CN" sz="1200" b="1">
                <a:solidFill>
                  <a:srgbClr val="000000"/>
                </a:solidFill>
                <a:latin typeface="华文楷体" panose="02010600040101010101" pitchFamily="2" charset="-122"/>
                <a:cs typeface="Arial" panose="020B0604020202020204" pitchFamily="34" charset="0"/>
              </a:rPr>
              <a:t>?</a:t>
            </a:r>
          </a:p>
        </p:txBody>
      </p:sp>
      <p:pic>
        <p:nvPicPr>
          <p:cNvPr id="43" name="Picture 141">
            <a:extLst>
              <a:ext uri="{FF2B5EF4-FFF2-40B4-BE49-F238E27FC236}">
                <a16:creationId xmlns:a16="http://schemas.microsoft.com/office/drawing/2014/main" id="{4B0E7EAB-2E92-48B8-BE37-80C29B9336A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3639" y="2371725"/>
            <a:ext cx="2071687"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43">
            <a:extLst>
              <a:ext uri="{FF2B5EF4-FFF2-40B4-BE49-F238E27FC236}">
                <a16:creationId xmlns:a16="http://schemas.microsoft.com/office/drawing/2014/main" id="{E72AC753-B641-4A75-9013-3D337A05FEC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43639" y="5524500"/>
            <a:ext cx="2116137"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22">
            <a:extLst>
              <a:ext uri="{FF2B5EF4-FFF2-40B4-BE49-F238E27FC236}">
                <a16:creationId xmlns:a16="http://schemas.microsoft.com/office/drawing/2014/main" id="{227FD0AB-9CE1-4009-B417-93B24CCFA228}"/>
              </a:ext>
            </a:extLst>
          </p:cNvPr>
          <p:cNvSpPr>
            <a:spLocks noChangeArrowheads="1"/>
          </p:cNvSpPr>
          <p:nvPr>
            <p:custDataLst>
              <p:tags r:id="rId22"/>
            </p:custDataLst>
          </p:nvPr>
        </p:nvSpPr>
        <p:spPr bwMode="auto">
          <a:xfrm>
            <a:off x="9520239" y="6299201"/>
            <a:ext cx="33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b="1">
                <a:solidFill>
                  <a:srgbClr val="000000"/>
                </a:solidFill>
                <a:latin typeface="华文楷体" panose="02010600040101010101" pitchFamily="2" charset="-122"/>
                <a:cs typeface="Arial" panose="020B0604020202020204" pitchFamily="34" charset="0"/>
              </a:rPr>
              <a:t>是</a:t>
            </a:r>
            <a:endParaRPr lang="en-US" altLang="zh-CN" sz="1200" b="1">
              <a:solidFill>
                <a:srgbClr val="000000"/>
              </a:solidFill>
              <a:latin typeface="华文楷体" panose="02010600040101010101" pitchFamily="2" charset="-122"/>
              <a:cs typeface="Arial" panose="020B0604020202020204" pitchFamily="34" charset="0"/>
            </a:endParaRPr>
          </a:p>
        </p:txBody>
      </p:sp>
    </p:spTree>
    <p:extLst>
      <p:ext uri="{BB962C8B-B14F-4D97-AF65-F5344CB8AC3E}">
        <p14:creationId xmlns:p14="http://schemas.microsoft.com/office/powerpoint/2010/main" val="11379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3a40a2d8-16cd-49c1-bb29-5ea23a4b7cc4&quot;,&quot;Name&quot;:&quot;自定义&quot;,&quot;Kind&quot;:&quot;Custom&quot;,&quot;OldGuidesSetting&quot;:{&quot;HeaderHeight&quot;:10.0,&quot;FooterHeight&quot;:10.0,&quot;SideMargin&quot;:3.0,&quot;TopMargin&quot;:0.0,&quot;BottomMargin&quot;:0.0,&quot;IntervalMargin&quot;: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3JZCzBDUGhtCOo09Sg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GTYhWTdVjESzcExReujXx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UIEKXHhLUGGbTWF1gI.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D1R.IIFE.FNxe2Pwqqd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vKBzY2CeUGcDFXEg0sR1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AICRH4.UP0qGdxTku5.P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jz06WYNa6UaEeXZAPkGe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_kIha8rx0qnYNfQzGQi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ulArM1Lu3EaVtquisYUR4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9UUDQ.vTGk6DO2Kzkjsnm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Hd6iw8O1Mk.cE0Ps.wrS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hDSXFtlyk.4kz5uXPF7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ZGbVFWHG0ikbAAINR.l3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yoL95FhSH0mOIzRWBEdX_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mt0yf3j6ekS1L9PvDT9an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VRZQbzJRikGmTUT8XN92N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RZQbzJRikGmTUT8XN92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VRZQbzJRikGmTUT8XN92N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RZQbzJRikGmTUT8XN92N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FvMNDuFfUmNKibnuCFU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_nJ1gjsboUCv9CBCrQVrS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YoUxr6kDkuNH5xwretI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Gkk1TSQYEOifNh5t93QU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drvt_RVZ20.BxduFaSOcD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yXp0LLeaUODan24m6LLS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bTaB27pWNUOSpOBytZc9o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AAp7ckEKEqjymU4v7fO9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do3xlbS0d0G0bCNqpL_ox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iwKbmOyDUy9ln1EbF9OT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yZ5GpEBpb0q7YChvrn5c1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QV3sTL.Va0CtghX.nQSSq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GSPajjddhUm2SGWm4eqU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siciBhG60.65mBaY2z4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JXrx5kgxk6_eVokmDVvo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2KdFrCloi0CElcftsOv8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qRQzbKfkkqDHZcEjXts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3iGy9NskEmSYaxa71ha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ZdNjSycT0mL8LKHzCcF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10aEuEz4Eabs2fK989i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KuWuIHmQ0SCG.4B1QVAR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Bk8d7.U5EKUQpsdzp_gpg"/>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0FozMAnY0.DKqlXaaG2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3zSQ9H2GHEaAR88CNJE7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bGyQavqzUK1HAZtQ6Jx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eEIeA1J1U.RYk7EXjhT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78jf.2o4EOtGMPiT2Ud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ELkvMdTv0aoP7FTQc3Q9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VzWQcefjU6tFdO08HRi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ruFGVsxeU2kk7knjfhR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l4sLDS.lE2HNvTbJy_E4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_WQXtbBHk.ORx0aML77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l5AoRaMF0eU3zdXlFuj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LJD8BwuLki2TK03qyV_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EGUzx5Z6EiAOQAmwFjg5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2Zimt7HQmEeUNjK2ht26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RJhXk5T4EuNUHcsNWYGb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7yIxz2Me0yU3THTMhNm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8KdOl7sC.0iZQH0aJzMHS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0su4htAA0aSN5_mN.a5m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O9gshg1DECjAZyXYQVc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BD_RCun5EunX9nlNyd4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9YaezVzhEq1iCulMfaR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vHv4eOkw0a58E5DjegYW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11gep2JXk6D1dQ11sh_9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NTr.wf1_UeQNQuK4uKVO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ITFHBAnEiAtn3SSk7Tu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VxHgo0qX0.TDIUNY5iK8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qAGlFZsSkO0LNOfaGeOB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BUy3lXhOk2O9QBRQfAg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q8YEnLeP0iIfkFcH7W_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bbMt8NhGkmvpxUijzq7S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vc47aJZzEeh6NxIgHSfB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5zQbjZ4oKUu0QGENpMg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Itq0XaWFEGe4oEzdeJ0C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b3sAQrJGE6P6GK47VYXL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KtxixYRmi0W9Uz6ojrDD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6ctQzUtoUW4dIPiGper6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78U9WvgikeUxpVgXSDOd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tKhGh7M.F0qiKuf4thFvk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DJtQ2Djz_kiyoU5JsNer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iS9Lb_3UC.1ceLhEoZ1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qGiAq9OgUOq.LzbyGfqm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P_UeIj99EqqBn_BnEWV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paujmn7OkSEUS88A5x5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rAKIYUsl0moaIjFhrk9e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1bYyG1QHkyij9pMWEprN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k1YuifSbUe5Jiu6Qpx47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_kYyJOVhUOFojCSV9Mse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bsDHAwmB06N7ofu0Srb3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NzoklmzWaU2kb2TJZErn4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KnPXIihUEqxjgzcR2f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hDril65P2E6poIayTSPgj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RsCujLq8UeyKnPuV30q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zlZSrXc7k6bA5_5MjPK_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pc9CELJ0kC4kUZEhXFP9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pTL_.Fetk6GB5XyIy_u0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nQkvTZcA0CTLZkPE6UlK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_JS3b4EKUiJHbykwhX9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iytsZ9HJEy7.5AgTP9D2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3Uie6n1ekiKg.put3MOM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ILmVcLBQ0CAsO07EvdB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5zQbjZ4oKUu0QGENpMgP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SkfW7gr_2Eil.Yog0nMw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4MeMnlATc066Z_JJ14bdC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ldaHKAXAE6ALhgnN.8q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1WoTL7bmUqL4E3O4Y0d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za44D1ln0SDmVKBZVsp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Qtke4t12UaLnWcG4qdq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KU7W_wX79ECQWib_0vWS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8DgpBE_gkC_kvWUzTFB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_gkTpnGfUCz999h8WJgZ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CxT5nlVGUa4x0UNtJjdn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y0xsb4liE0q_S7Zvadag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TsO7kNd4eUGNNSdujCdFp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EhirvWxC0evta.lhvtbJ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3LVrkN_MU2IULYnUKHC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oLRVVFfib0WP_tkLdgL_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W3yIv3a8Ue5BWfA05Lqk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DrkJpTHSXE.aii0sap8V8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bP1FW4pClUy8D8BexlQM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VRZQbzJRikGmTUT8XN92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vr7I8yC20eFyeojsUc2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uA21OkMtUy7873q1OwgE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3ocT9J2.kqlIeOYY61To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Pwl4uSJIEOnjadz7_fXi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npuUL4_ykmUcMn4yUu1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8mqpxzef6k2lfTmBTXyav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5AuXITG430Kn5RcavA6eK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Noto Sans S Chinese Regular"/>
        <a:ea typeface="Noto Sans S Chinese Regular"/>
        <a:cs typeface=""/>
      </a:majorFont>
      <a:minorFont>
        <a:latin typeface="Noto Sans S Chinese Light"/>
        <a:ea typeface="Noto Sans S Chinese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4339</TotalTime>
  <Words>7086</Words>
  <Application>Microsoft Office PowerPoint</Application>
  <PresentationFormat>宽屏</PresentationFormat>
  <Paragraphs>746</Paragraphs>
  <Slides>34</Slides>
  <Notes>5</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5</vt:i4>
      </vt:variant>
      <vt:variant>
        <vt:lpstr>幻灯片标题</vt:lpstr>
      </vt:variant>
      <vt:variant>
        <vt:i4>34</vt:i4>
      </vt:variant>
    </vt:vector>
  </HeadingPairs>
  <TitlesOfParts>
    <vt:vector size="58" baseType="lpstr">
      <vt:lpstr>HY헤드라인M</vt:lpstr>
      <vt:lpstr>HY엽서L</vt:lpstr>
      <vt:lpstr>微軟正黑體</vt:lpstr>
      <vt:lpstr>Noto Sans S Chinese Light</vt:lpstr>
      <vt:lpstr>Noto Sans S Chinese Regular</vt:lpstr>
      <vt:lpstr>Noto Sans S Chinese Thin</vt:lpstr>
      <vt:lpstr>等线</vt:lpstr>
      <vt:lpstr>华文楷体</vt:lpstr>
      <vt:lpstr>华文细黑</vt:lpstr>
      <vt:lpstr>宋体</vt:lpstr>
      <vt:lpstr>Microsoft YaHei</vt:lpstr>
      <vt:lpstr>Arial</vt:lpstr>
      <vt:lpstr>Calibri</vt:lpstr>
      <vt:lpstr>Corbel</vt:lpstr>
      <vt:lpstr>Helvetica</vt:lpstr>
      <vt:lpstr>Times New Roman</vt:lpstr>
      <vt:lpstr>Verdana</vt:lpstr>
      <vt:lpstr>Wingdings</vt:lpstr>
      <vt:lpstr>Office 主题​​</vt:lpstr>
      <vt:lpstr>Equation</vt:lpstr>
      <vt:lpstr>Chart</vt:lpstr>
      <vt:lpstr>Image</vt:lpstr>
      <vt:lpstr>ClipArt</vt:lpstr>
      <vt:lpstr>公式</vt:lpstr>
      <vt:lpstr>PowerPoint 演示文稿</vt:lpstr>
      <vt:lpstr>PowerPoint 演示文稿</vt:lpstr>
      <vt:lpstr>ML/DM落地流程：Crisp-DM Model</vt:lpstr>
      <vt:lpstr>The workflow of Crisp-DM</vt:lpstr>
      <vt:lpstr>The workflow of Crisp-DM(continued)</vt:lpstr>
      <vt:lpstr>数据处理（特征工程）</vt:lpstr>
      <vt:lpstr>数据转换</vt:lpstr>
      <vt:lpstr>PowerPoint 演示文稿</vt:lpstr>
      <vt:lpstr>PowerPoint 演示文稿</vt:lpstr>
      <vt:lpstr>PowerPoint 演示文稿</vt:lpstr>
      <vt:lpstr>PowerPoint 演示文稿</vt:lpstr>
      <vt:lpstr>PowerPoint 演示文稿</vt:lpstr>
      <vt:lpstr>PowerPoint 演示文稿</vt:lpstr>
      <vt:lpstr>回归</vt:lpstr>
      <vt:lpstr>线性回归</vt:lpstr>
      <vt:lpstr>分类模型评估</vt:lpstr>
      <vt:lpstr>分类模型评估</vt:lpstr>
      <vt:lpstr>分类模型评估</vt:lpstr>
      <vt:lpstr>分类模型评估</vt:lpstr>
      <vt:lpstr>分类模型评估</vt:lpstr>
      <vt:lpstr>聚类</vt:lpstr>
      <vt:lpstr>K-Means聚类</vt:lpstr>
      <vt:lpstr>聚类模型评估</vt:lpstr>
      <vt:lpstr>关联规则</vt:lpstr>
      <vt:lpstr>关联规则</vt:lpstr>
      <vt:lpstr>关联规则</vt:lpstr>
      <vt:lpstr>关联规则</vt:lpstr>
      <vt:lpstr>关联模型评估</vt:lpstr>
      <vt:lpstr>时间序列</vt:lpstr>
      <vt:lpstr>时间序列</vt:lpstr>
      <vt:lpstr>时间序列算法</vt:lpstr>
      <vt:lpstr>结构优化——遗传算法</vt:lpstr>
      <vt:lpstr>结构优化——灰色理论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郑 人玮</dc:creator>
  <cp:lastModifiedBy>reway</cp:lastModifiedBy>
  <cp:revision>297</cp:revision>
  <dcterms:created xsi:type="dcterms:W3CDTF">2020-12-10T07:00:59Z</dcterms:created>
  <dcterms:modified xsi:type="dcterms:W3CDTF">2021-07-22T08:30:16Z</dcterms:modified>
</cp:coreProperties>
</file>