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CBA3A19-01E7-4FA4-9577-FEB1FFBB286E}">
  <a:tblStyle styleId="{3CBA3A19-01E7-4FA4-9577-FEB1FFBB286E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f8e0c1eaa6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" name="Google Shape;59;gf8e0c1eaa6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zh-TW" sz="12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中文封面</a:t>
            </a:r>
            <a:endParaRPr sz="12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zh-TW" sz="12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中文字體建議：微軟正黑體 </a:t>
            </a:r>
            <a:endParaRPr sz="12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zh-TW" sz="12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數字/英文字體建議：Verdana</a:t>
            </a:r>
            <a:endParaRPr/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zh-TW" sz="12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內容請勿覆蓋底圖及公司名稱</a:t>
            </a:r>
            <a:endParaRPr sz="12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0" name="Google Shape;60;gf8e0c1eaa6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f8e0c1eaa6_0_4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" name="Google Shape;66;gf8e0c1eaa6_0_4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icrosoft JhengHei"/>
              <a:buNone/>
            </a:pPr>
            <a:r>
              <a:rPr lang="zh-TW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內頁1</a:t>
            </a:r>
            <a:endParaRPr/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zh-TW" sz="12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中文字體建議：Noto Sans CJK TC</a:t>
            </a:r>
            <a:endParaRPr/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zh-TW" sz="12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數字/英文字體建議：Arial Black</a:t>
            </a:r>
            <a:endParaRPr/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zh-TW" sz="12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內容請勿覆蓋公司logo</a:t>
            </a:r>
            <a:endParaRPr/>
          </a:p>
        </p:txBody>
      </p:sp>
      <p:sp>
        <p:nvSpPr>
          <p:cNvPr id="67" name="Google Shape;67;gf8e0c1eaa6_0_43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f8e0c1eaa6_0_6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" name="Google Shape;75;gf8e0c1eaa6_0_6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icrosoft JhengHei"/>
              <a:buNone/>
            </a:pPr>
            <a:r>
              <a:rPr lang="zh-TW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內頁1</a:t>
            </a:r>
            <a:endParaRPr/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zh-TW" sz="12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中文字體建議：Noto Sans CJK TC</a:t>
            </a:r>
            <a:endParaRPr/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zh-TW" sz="12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數字/英文字體建議：Arial Black</a:t>
            </a:r>
            <a:endParaRPr/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zh-TW" sz="12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內容請勿覆蓋公司logo</a:t>
            </a:r>
            <a:endParaRPr/>
          </a:p>
        </p:txBody>
      </p:sp>
      <p:sp>
        <p:nvSpPr>
          <p:cNvPr id="76" name="Google Shape;76;gf8e0c1eaa6_0_6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f8e0c1eaa6_0_1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f8e0c1eaa6_0_1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gf8e0c1eaa6_0_12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f8e0c1eaa6_0_2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f8e0c1eaa6_0_24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gf8e0c1eaa6_0_24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f8e0c1eaa6_0_18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f8e0c1eaa6_0_18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gf8e0c1eaa6_0_18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f8e0c1eaa6_0_30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f8e0c1eaa6_0_30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gf8e0c1eaa6_0_30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f8e0c1eaa6_0_36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gf8e0c1eaa6_0_36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icrosoft JhengHei"/>
              <a:buNone/>
            </a:pPr>
            <a:r>
              <a:rPr lang="zh-TW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尾頁</a:t>
            </a:r>
            <a:endParaRPr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zh-TW" sz="12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中文字體建議：微軟正黑體 </a:t>
            </a:r>
            <a:endParaRPr sz="12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zh-TW" sz="12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數字/英文字體建議：Verdana</a:t>
            </a:r>
            <a:endParaRPr/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zh-TW" sz="12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內容請勿覆蓋 </a:t>
            </a:r>
            <a:r>
              <a:rPr lang="zh-TW" sz="1200">
                <a:solidFill>
                  <a:srgbClr val="DB4E3A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底圖</a:t>
            </a:r>
            <a:endParaRPr sz="1200">
              <a:solidFill>
                <a:srgbClr val="DB4E3A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23" name="Google Shape;123;gf8e0c1eaa6_0_36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首頁A">
  <p:cSld name="首頁A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27416" y="2835876"/>
            <a:ext cx="4416583" cy="2301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6556" y="4426808"/>
            <a:ext cx="2033168" cy="7166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內頁">
  <p:cSld name="內頁">
    <p:bg>
      <p:bgPr>
        <a:solidFill>
          <a:schemeClr val="lt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4"/>
          <p:cNvPicPr preferRelativeResize="0"/>
          <p:nvPr/>
        </p:nvPicPr>
        <p:blipFill rotWithShape="1">
          <a:blip r:embed="rId2">
            <a:alphaModFix/>
          </a:blip>
          <a:srcRect b="25546" l="0" r="0" t="25551"/>
          <a:stretch/>
        </p:blipFill>
        <p:spPr>
          <a:xfrm>
            <a:off x="7117093" y="4785415"/>
            <a:ext cx="1302648" cy="3580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尾頁">
  <p:cSld name="尾頁">
    <p:bg>
      <p:bgPr>
        <a:solidFill>
          <a:schemeClr val="lt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27416" y="2835876"/>
            <a:ext cx="4416583" cy="23018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/>
        </p:nvSpPr>
        <p:spPr>
          <a:xfrm>
            <a:off x="990050" y="1598350"/>
            <a:ext cx="55494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000">
                <a:solidFill>
                  <a:schemeClr val="dk1"/>
                </a:solidFill>
              </a:rPr>
              <a:t>Vegas Party</a:t>
            </a:r>
            <a:r>
              <a:rPr b="1" lang="zh-TW" sz="3000">
                <a:solidFill>
                  <a:schemeClr val="dk1"/>
                </a:solidFill>
              </a:rPr>
              <a:t> 1~260级调研</a:t>
            </a:r>
            <a:endParaRPr b="1" sz="3000">
              <a:solidFill>
                <a:schemeClr val="dk1"/>
              </a:solidFill>
            </a:endParaRPr>
          </a:p>
        </p:txBody>
      </p:sp>
      <p:sp>
        <p:nvSpPr>
          <p:cNvPr id="63" name="Google Shape;63;p16"/>
          <p:cNvSpPr txBox="1"/>
          <p:nvPr/>
        </p:nvSpPr>
        <p:spPr>
          <a:xfrm>
            <a:off x="1039302" y="2429400"/>
            <a:ext cx="15915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202</a:t>
            </a:r>
            <a:r>
              <a:rPr lang="zh-TW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1/10/15</a:t>
            </a:r>
            <a:endParaRPr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/>
        </p:nvSpPr>
        <p:spPr>
          <a:xfrm>
            <a:off x="253776" y="214250"/>
            <a:ext cx="58347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000">
                <a:solidFill>
                  <a:schemeClr val="dk1"/>
                </a:solidFill>
              </a:rPr>
              <a:t>Vegas Party </a:t>
            </a:r>
            <a:r>
              <a:rPr b="1" lang="zh-TW" sz="3000">
                <a:solidFill>
                  <a:schemeClr val="dk1"/>
                </a:solidFill>
              </a:rPr>
              <a:t>概述</a:t>
            </a:r>
            <a:endParaRPr b="1" sz="1600">
              <a:solidFill>
                <a:schemeClr val="dk1"/>
              </a:solidFill>
            </a:endParaRPr>
          </a:p>
        </p:txBody>
      </p:sp>
      <p:sp>
        <p:nvSpPr>
          <p:cNvPr id="70" name="Google Shape;70;p17"/>
          <p:cNvSpPr txBox="1"/>
          <p:nvPr/>
        </p:nvSpPr>
        <p:spPr>
          <a:xfrm>
            <a:off x="2249675" y="1111275"/>
            <a:ext cx="6695100" cy="11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369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40"/>
              <a:buChar char="●"/>
            </a:pPr>
            <a:r>
              <a:rPr lang="zh-TW" sz="1340">
                <a:solidFill>
                  <a:srgbClr val="000000"/>
                </a:solidFill>
              </a:rPr>
              <a:t>20</a:t>
            </a:r>
            <a:r>
              <a:rPr lang="zh-TW" sz="1340"/>
              <a:t>21年7月发行Android版本，8月发行iOS版本；</a:t>
            </a:r>
            <a:endParaRPr sz="1340"/>
          </a:p>
          <a:p>
            <a:pPr indent="-31369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40"/>
              <a:buChar char="●"/>
            </a:pPr>
            <a:r>
              <a:rPr lang="zh-TW" sz="1340">
                <a:solidFill>
                  <a:srgbClr val="000000"/>
                </a:solidFill>
              </a:rPr>
              <a:t>目前</a:t>
            </a:r>
            <a:r>
              <a:rPr lang="zh-TW" sz="1340"/>
              <a:t>机台数量</a:t>
            </a:r>
            <a:r>
              <a:rPr lang="zh-TW" sz="1340">
                <a:solidFill>
                  <a:srgbClr val="000000"/>
                </a:solidFill>
              </a:rPr>
              <a:t>：</a:t>
            </a:r>
            <a:r>
              <a:rPr lang="zh-TW" sz="1340"/>
              <a:t>40</a:t>
            </a:r>
            <a:r>
              <a:rPr lang="zh-TW" sz="1340">
                <a:solidFill>
                  <a:srgbClr val="000000"/>
                </a:solidFill>
              </a:rPr>
              <a:t>+</a:t>
            </a:r>
            <a:endParaRPr sz="1340">
              <a:solidFill>
                <a:srgbClr val="000000"/>
              </a:solidFill>
            </a:endParaRPr>
          </a:p>
          <a:p>
            <a:pPr indent="-31369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40"/>
              <a:buChar char="●"/>
            </a:pPr>
            <a:r>
              <a:rPr lang="zh-TW" sz="1340"/>
              <a:t>上线为止累计营收：</a:t>
            </a:r>
            <a:endParaRPr sz="134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340"/>
              <a:t>全球- $87,700</a:t>
            </a:r>
            <a:endParaRPr sz="1340"/>
          </a:p>
        </p:txBody>
      </p:sp>
      <p:pic>
        <p:nvPicPr>
          <p:cNvPr id="71" name="Google Shape;7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375" y="960000"/>
            <a:ext cx="1479750" cy="14797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2" name="Google Shape;72;p17"/>
          <p:cNvGraphicFramePr/>
          <p:nvPr/>
        </p:nvGraphicFramePr>
        <p:xfrm>
          <a:off x="384013" y="2987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{3CBA3A19-01E7-4FA4-9577-FEB1FFBB286E}</a:tableStyleId>
              </a:tblPr>
              <a:tblGrid>
                <a:gridCol w="891100"/>
                <a:gridCol w="1398825"/>
                <a:gridCol w="1233300"/>
                <a:gridCol w="1189775"/>
                <a:gridCol w="1097850"/>
                <a:gridCol w="1066375"/>
                <a:gridCol w="1498750"/>
              </a:tblGrid>
              <a:tr h="200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版本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上线日期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累计下载量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日均下载量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累计收入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日均收入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收入来源前三名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Android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2021年7月8日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24.2万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2800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$6.17万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$712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美国、澳大利亚、加拿大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IOS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2021年8月8日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8.09万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1200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$2.6万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$413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 txBox="1"/>
          <p:nvPr/>
        </p:nvSpPr>
        <p:spPr>
          <a:xfrm>
            <a:off x="275250" y="149825"/>
            <a:ext cx="8304300" cy="7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000">
                <a:solidFill>
                  <a:schemeClr val="dk1"/>
                </a:solidFill>
              </a:rPr>
              <a:t>资产变化状况</a:t>
            </a:r>
            <a:endParaRPr b="1" sz="30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600">
                <a:solidFill>
                  <a:srgbClr val="CC0000"/>
                </a:solidFill>
              </a:rPr>
              <a:t>游玩过程中100级~128级有</a:t>
            </a:r>
            <a:r>
              <a:rPr b="1" lang="zh-TW" sz="1600">
                <a:solidFill>
                  <a:srgbClr val="CC0000"/>
                </a:solidFill>
              </a:rPr>
              <a:t>明显的咬分感直至被咬破产，储值后明显感觉有破产保护机制。</a:t>
            </a:r>
            <a:endParaRPr b="1" sz="1600">
              <a:solidFill>
                <a:srgbClr val="CC0000"/>
              </a:solidFill>
            </a:endParaRPr>
          </a:p>
        </p:txBody>
      </p:sp>
      <p:sp>
        <p:nvSpPr>
          <p:cNvPr id="79" name="Google Shape;79;p18"/>
          <p:cNvSpPr txBox="1"/>
          <p:nvPr/>
        </p:nvSpPr>
        <p:spPr>
          <a:xfrm>
            <a:off x="2872525" y="4467850"/>
            <a:ext cx="2415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100">
                <a:solidFill>
                  <a:srgbClr val="1155CC"/>
                </a:solidFill>
              </a:rPr>
              <a:t>① 128</a:t>
            </a:r>
            <a:r>
              <a:rPr lang="zh-TW" sz="1100">
                <a:solidFill>
                  <a:srgbClr val="1155CC"/>
                </a:solidFill>
              </a:rPr>
              <a:t>级破产，首储Deal</a:t>
            </a:r>
            <a:r>
              <a:rPr b="1" lang="zh-TW" sz="1100">
                <a:solidFill>
                  <a:srgbClr val="1155CC"/>
                </a:solidFill>
              </a:rPr>
              <a:t>$0.99给$99.99币量</a:t>
            </a:r>
            <a:r>
              <a:rPr b="1" lang="zh-TW" sz="1100">
                <a:solidFill>
                  <a:srgbClr val="1155CC"/>
                </a:solidFill>
              </a:rPr>
              <a:t>（实际给了2.2B）</a:t>
            </a:r>
            <a:endParaRPr sz="1100">
              <a:solidFill>
                <a:srgbClr val="1155CC"/>
              </a:solidFill>
            </a:endParaRPr>
          </a:p>
        </p:txBody>
      </p:sp>
      <p:sp>
        <p:nvSpPr>
          <p:cNvPr id="80" name="Google Shape;80;p18"/>
          <p:cNvSpPr txBox="1"/>
          <p:nvPr/>
        </p:nvSpPr>
        <p:spPr>
          <a:xfrm>
            <a:off x="5044425" y="4467850"/>
            <a:ext cx="34815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100">
                <a:solidFill>
                  <a:srgbClr val="1155CC"/>
                </a:solidFill>
              </a:rPr>
              <a:t>② 225</a:t>
            </a:r>
            <a:r>
              <a:rPr lang="zh-TW" sz="1100">
                <a:solidFill>
                  <a:srgbClr val="1155CC"/>
                </a:solidFill>
              </a:rPr>
              <a:t>级再度破产，</a:t>
            </a:r>
            <a:r>
              <a:rPr lang="zh-TW" sz="1100">
                <a:solidFill>
                  <a:srgbClr val="1155CC"/>
                </a:solidFill>
              </a:rPr>
              <a:t>购买商城币</a:t>
            </a:r>
            <a:r>
              <a:rPr b="1" lang="zh-TW" sz="1100">
                <a:solidFill>
                  <a:srgbClr val="1155CC"/>
                </a:solidFill>
              </a:rPr>
              <a:t>$0.99</a:t>
            </a:r>
            <a:r>
              <a:rPr lang="zh-TW" sz="1100">
                <a:solidFill>
                  <a:srgbClr val="1155CC"/>
                </a:solidFill>
              </a:rPr>
              <a:t>，</a:t>
            </a:r>
            <a:r>
              <a:rPr lang="zh-TW" sz="1100">
                <a:solidFill>
                  <a:srgbClr val="1155CC"/>
                </a:solidFill>
              </a:rPr>
              <a:t>解锁付费通行证</a:t>
            </a:r>
            <a:r>
              <a:rPr b="1" lang="zh-TW" sz="1100">
                <a:solidFill>
                  <a:srgbClr val="1155CC"/>
                </a:solidFill>
              </a:rPr>
              <a:t>$4.99</a:t>
            </a:r>
            <a:r>
              <a:rPr lang="zh-TW" sz="1100">
                <a:solidFill>
                  <a:srgbClr val="1155CC"/>
                </a:solidFill>
              </a:rPr>
              <a:t> + 购买小猪</a:t>
            </a:r>
            <a:r>
              <a:rPr b="1" lang="zh-TW" sz="1100">
                <a:solidFill>
                  <a:srgbClr val="1155CC"/>
                </a:solidFill>
              </a:rPr>
              <a:t>$1.99</a:t>
            </a:r>
            <a:r>
              <a:rPr lang="zh-TW" sz="1100">
                <a:solidFill>
                  <a:srgbClr val="1155CC"/>
                </a:solidFill>
              </a:rPr>
              <a:t>，</a:t>
            </a:r>
            <a:r>
              <a:rPr lang="zh-TW" sz="1100">
                <a:solidFill>
                  <a:srgbClr val="1155CC"/>
                </a:solidFill>
              </a:rPr>
              <a:t>短暂起飞后</a:t>
            </a:r>
            <a:r>
              <a:rPr lang="zh-TW" sz="1100">
                <a:solidFill>
                  <a:srgbClr val="1155CC"/>
                </a:solidFill>
              </a:rPr>
              <a:t>被</a:t>
            </a:r>
            <a:r>
              <a:rPr lang="zh-TW" sz="1100">
                <a:solidFill>
                  <a:srgbClr val="1155CC"/>
                </a:solidFill>
              </a:rPr>
              <a:t>破产保护拯救多次</a:t>
            </a:r>
            <a:endParaRPr sz="1100">
              <a:solidFill>
                <a:srgbClr val="1155CC"/>
              </a:solidFill>
            </a:endParaRPr>
          </a:p>
        </p:txBody>
      </p:sp>
      <p:pic>
        <p:nvPicPr>
          <p:cNvPr id="81" name="Google Shape;8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300" y="974913"/>
            <a:ext cx="8407383" cy="3445126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8"/>
          <p:cNvSpPr/>
          <p:nvPr/>
        </p:nvSpPr>
        <p:spPr>
          <a:xfrm>
            <a:off x="4026775" y="4167250"/>
            <a:ext cx="107400" cy="3006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8"/>
          <p:cNvSpPr/>
          <p:nvPr/>
        </p:nvSpPr>
        <p:spPr>
          <a:xfrm>
            <a:off x="6262350" y="4167250"/>
            <a:ext cx="107400" cy="3006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8"/>
          <p:cNvSpPr/>
          <p:nvPr/>
        </p:nvSpPr>
        <p:spPr>
          <a:xfrm>
            <a:off x="6904475" y="4092075"/>
            <a:ext cx="1020300" cy="171000"/>
          </a:xfrm>
          <a:prstGeom prst="bentUpArrow">
            <a:avLst>
              <a:gd fmla="val 25000" name="adj1"/>
              <a:gd fmla="val 25000" name="adj2"/>
              <a:gd fmla="val 25000" name="adj3"/>
            </a:avLst>
          </a:prstGeom>
          <a:solidFill>
            <a:srgbClr val="DB4E3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8"/>
          <p:cNvSpPr txBox="1"/>
          <p:nvPr/>
        </p:nvSpPr>
        <p:spPr>
          <a:xfrm>
            <a:off x="7355450" y="3474550"/>
            <a:ext cx="16215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100">
                <a:solidFill>
                  <a:srgbClr val="1155CC"/>
                </a:solidFill>
              </a:rPr>
              <a:t>③ 247</a:t>
            </a:r>
            <a:r>
              <a:rPr lang="zh-TW" sz="1100">
                <a:solidFill>
                  <a:srgbClr val="1155CC"/>
                </a:solidFill>
              </a:rPr>
              <a:t>级</a:t>
            </a:r>
            <a:r>
              <a:rPr lang="zh-TW" sz="1100">
                <a:solidFill>
                  <a:srgbClr val="1155CC"/>
                </a:solidFill>
              </a:rPr>
              <a:t>三度</a:t>
            </a:r>
            <a:r>
              <a:rPr lang="zh-TW" sz="1100">
                <a:solidFill>
                  <a:srgbClr val="1155CC"/>
                </a:solidFill>
              </a:rPr>
              <a:t>破产，</a:t>
            </a:r>
            <a:r>
              <a:rPr lang="zh-TW" sz="1100">
                <a:solidFill>
                  <a:srgbClr val="1155CC"/>
                </a:solidFill>
              </a:rPr>
              <a:t>购买小猪</a:t>
            </a:r>
            <a:r>
              <a:rPr b="1" lang="zh-TW" sz="1100">
                <a:solidFill>
                  <a:srgbClr val="1155CC"/>
                </a:solidFill>
              </a:rPr>
              <a:t>$4.99</a:t>
            </a:r>
            <a:r>
              <a:rPr lang="zh-TW" sz="1100">
                <a:solidFill>
                  <a:srgbClr val="1155CC"/>
                </a:solidFill>
              </a:rPr>
              <a:t>后，体验感起飞</a:t>
            </a:r>
            <a:endParaRPr sz="1100">
              <a:solidFill>
                <a:srgbClr val="1155CC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/>
        </p:nvSpPr>
        <p:spPr>
          <a:xfrm>
            <a:off x="253775" y="214250"/>
            <a:ext cx="7134000" cy="10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000">
                <a:solidFill>
                  <a:schemeClr val="dk1"/>
                </a:solidFill>
              </a:rPr>
              <a:t>Deal优惠</a:t>
            </a:r>
            <a:endParaRPr b="1" sz="30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600">
                <a:solidFill>
                  <a:srgbClr val="CC0000"/>
                </a:solidFill>
              </a:rPr>
              <a:t>前期首储破冰方案吸引力大，后期Deal币量提供较为鸡肋。</a:t>
            </a:r>
            <a:endParaRPr b="1" sz="1600">
              <a:solidFill>
                <a:srgbClr val="CC000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</a:endParaRPr>
          </a:p>
        </p:txBody>
      </p:sp>
      <p:pic>
        <p:nvPicPr>
          <p:cNvPr id="92" name="Google Shape;9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4225" y="979450"/>
            <a:ext cx="7546752" cy="3718099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9"/>
          <p:cNvSpPr txBox="1"/>
          <p:nvPr/>
        </p:nvSpPr>
        <p:spPr>
          <a:xfrm>
            <a:off x="3248350" y="4469975"/>
            <a:ext cx="2415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100">
                <a:solidFill>
                  <a:srgbClr val="1155CC"/>
                </a:solidFill>
              </a:rPr>
              <a:t>① 128级破产，首储Deal</a:t>
            </a:r>
            <a:r>
              <a:rPr b="1" lang="zh-TW" sz="1100">
                <a:solidFill>
                  <a:srgbClr val="1155CC"/>
                </a:solidFill>
              </a:rPr>
              <a:t>$0.99给$99.99币量（实际给了2.2B）</a:t>
            </a:r>
            <a:endParaRPr sz="1100">
              <a:solidFill>
                <a:srgbClr val="1155CC"/>
              </a:solidFill>
            </a:endParaRPr>
          </a:p>
        </p:txBody>
      </p:sp>
      <p:sp>
        <p:nvSpPr>
          <p:cNvPr id="94" name="Google Shape;94;p19"/>
          <p:cNvSpPr/>
          <p:nvPr/>
        </p:nvSpPr>
        <p:spPr>
          <a:xfrm>
            <a:off x="6281750" y="4358600"/>
            <a:ext cx="107400" cy="1641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9"/>
          <p:cNvSpPr txBox="1"/>
          <p:nvPr/>
        </p:nvSpPr>
        <p:spPr>
          <a:xfrm>
            <a:off x="5473950" y="4469975"/>
            <a:ext cx="34815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100">
                <a:solidFill>
                  <a:srgbClr val="1155CC"/>
                </a:solidFill>
              </a:rPr>
              <a:t>② 225级再度破产，购买商城币</a:t>
            </a:r>
            <a:r>
              <a:rPr b="1" lang="zh-TW" sz="1100">
                <a:solidFill>
                  <a:srgbClr val="1155CC"/>
                </a:solidFill>
              </a:rPr>
              <a:t>$0.99</a:t>
            </a:r>
            <a:r>
              <a:rPr lang="zh-TW" sz="1100">
                <a:solidFill>
                  <a:srgbClr val="1155CC"/>
                </a:solidFill>
              </a:rPr>
              <a:t>，解锁付费通行证</a:t>
            </a:r>
            <a:r>
              <a:rPr b="1" lang="zh-TW" sz="1100">
                <a:solidFill>
                  <a:srgbClr val="1155CC"/>
                </a:solidFill>
              </a:rPr>
              <a:t>$4.99</a:t>
            </a:r>
            <a:r>
              <a:rPr lang="zh-TW" sz="1100">
                <a:solidFill>
                  <a:srgbClr val="1155CC"/>
                </a:solidFill>
              </a:rPr>
              <a:t> + 购买小猪</a:t>
            </a:r>
            <a:r>
              <a:rPr b="1" lang="zh-TW" sz="1100">
                <a:solidFill>
                  <a:srgbClr val="1155CC"/>
                </a:solidFill>
              </a:rPr>
              <a:t>$1.99</a:t>
            </a:r>
            <a:r>
              <a:rPr lang="zh-TW" sz="1100">
                <a:solidFill>
                  <a:srgbClr val="1155CC"/>
                </a:solidFill>
              </a:rPr>
              <a:t>，短暂起飞后被破产保护拯救多次</a:t>
            </a:r>
            <a:endParaRPr sz="1100">
              <a:solidFill>
                <a:srgbClr val="1155CC"/>
              </a:solidFill>
            </a:endParaRPr>
          </a:p>
        </p:txBody>
      </p:sp>
      <p:sp>
        <p:nvSpPr>
          <p:cNvPr id="96" name="Google Shape;96;p19"/>
          <p:cNvSpPr/>
          <p:nvPr/>
        </p:nvSpPr>
        <p:spPr>
          <a:xfrm>
            <a:off x="4232850" y="4358600"/>
            <a:ext cx="107400" cy="1641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/>
        </p:nvSpPr>
        <p:spPr>
          <a:xfrm>
            <a:off x="245750" y="243825"/>
            <a:ext cx="8535300" cy="7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000">
                <a:solidFill>
                  <a:schemeClr val="dk1"/>
                </a:solidFill>
              </a:rPr>
              <a:t>商城额度变化曲线</a:t>
            </a:r>
            <a:endParaRPr b="1" sz="30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600">
                <a:solidFill>
                  <a:srgbClr val="CC0000"/>
                </a:solidFill>
              </a:rPr>
              <a:t>商城购买$0.99币量后，额度变为$4.99, $14.99, $19.99, $24.99, $49.99, $99.99，额度变高。</a:t>
            </a:r>
            <a:endParaRPr b="1" sz="1600">
              <a:solidFill>
                <a:srgbClr val="CC0000"/>
              </a:solidFill>
            </a:endParaRPr>
          </a:p>
        </p:txBody>
      </p:sp>
      <p:pic>
        <p:nvPicPr>
          <p:cNvPr id="103" name="Google Shape;10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313" y="1085550"/>
            <a:ext cx="8535368" cy="3817577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0"/>
          <p:cNvSpPr/>
          <p:nvPr/>
        </p:nvSpPr>
        <p:spPr>
          <a:xfrm>
            <a:off x="6636100" y="4552850"/>
            <a:ext cx="107400" cy="1641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20"/>
          <p:cNvSpPr txBox="1"/>
          <p:nvPr/>
        </p:nvSpPr>
        <p:spPr>
          <a:xfrm>
            <a:off x="3637750" y="4652500"/>
            <a:ext cx="5650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100">
                <a:solidFill>
                  <a:srgbClr val="1155CC"/>
                </a:solidFill>
              </a:rPr>
              <a:t>225级购买商城币</a:t>
            </a:r>
            <a:r>
              <a:rPr b="1" lang="zh-TW" sz="1100">
                <a:solidFill>
                  <a:srgbClr val="1155CC"/>
                </a:solidFill>
              </a:rPr>
              <a:t>$0.99</a:t>
            </a:r>
            <a:r>
              <a:rPr lang="zh-TW" sz="1100">
                <a:solidFill>
                  <a:srgbClr val="1155CC"/>
                </a:solidFill>
              </a:rPr>
              <a:t>后，商城额度有大变化，原$0.99, $2.99, $5.99, $9.99额度消失。</a:t>
            </a:r>
            <a:endParaRPr sz="1100">
              <a:solidFill>
                <a:srgbClr val="1155CC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/>
        </p:nvSpPr>
        <p:spPr>
          <a:xfrm>
            <a:off x="159850" y="125725"/>
            <a:ext cx="89352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000">
                <a:solidFill>
                  <a:schemeClr val="dk1"/>
                </a:solidFill>
              </a:rPr>
              <a:t>商城额度与max bet对照</a:t>
            </a:r>
            <a:endParaRPr b="1" sz="3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500">
                <a:solidFill>
                  <a:srgbClr val="CC4125"/>
                </a:solidFill>
              </a:rPr>
              <a:t>200级前$2.99币量大于maxbet，200-225级$5.99币量大于max bet，225级后$14.99币量大于max bet。</a:t>
            </a:r>
            <a:endParaRPr b="1" sz="1500">
              <a:solidFill>
                <a:srgbClr val="CC4125"/>
              </a:solidFill>
            </a:endParaRPr>
          </a:p>
        </p:txBody>
      </p:sp>
      <p:pic>
        <p:nvPicPr>
          <p:cNvPr id="112" name="Google Shape;11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7538" y="935250"/>
            <a:ext cx="8568924" cy="3949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/>
          <p:nvPr/>
        </p:nvSpPr>
        <p:spPr>
          <a:xfrm>
            <a:off x="200075" y="214250"/>
            <a:ext cx="9144000" cy="7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000">
                <a:solidFill>
                  <a:schemeClr val="dk1"/>
                </a:solidFill>
              </a:rPr>
              <a:t>升级速度</a:t>
            </a:r>
            <a:endParaRPr b="1" sz="30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600">
                <a:solidFill>
                  <a:srgbClr val="CC0000"/>
                </a:solidFill>
              </a:rPr>
              <a:t>经验值对应max bet</a:t>
            </a:r>
            <a:r>
              <a:rPr b="1" lang="zh-TW" sz="1600">
                <a:solidFill>
                  <a:srgbClr val="CC0000"/>
                </a:solidFill>
              </a:rPr>
              <a:t>整体</a:t>
            </a:r>
            <a:r>
              <a:rPr b="1" lang="zh-TW" sz="1600">
                <a:solidFill>
                  <a:srgbClr val="CC0000"/>
                </a:solidFill>
              </a:rPr>
              <a:t>呈现阶梯式增长</a:t>
            </a:r>
            <a:r>
              <a:rPr b="1" lang="zh-TW" sz="1600">
                <a:solidFill>
                  <a:srgbClr val="CC0000"/>
                </a:solidFill>
              </a:rPr>
              <a:t>（bet coins突然下降是由于double/triple xp道具导致。）</a:t>
            </a:r>
            <a:endParaRPr b="1" sz="1600">
              <a:solidFill>
                <a:srgbClr val="CC0000"/>
              </a:solidFill>
            </a:endParaRPr>
          </a:p>
        </p:txBody>
      </p:sp>
      <p:pic>
        <p:nvPicPr>
          <p:cNvPr id="119" name="Google Shape;11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9813" y="1055981"/>
            <a:ext cx="8224379" cy="38471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/>
          <p:nvPr/>
        </p:nvSpPr>
        <p:spPr>
          <a:xfrm>
            <a:off x="3281237" y="2041448"/>
            <a:ext cx="24180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Thank You</a:t>
            </a:r>
            <a:endParaRPr b="1" sz="3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