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D641B4-D250-4FF6-AA34-F8CC21A20082}">
  <a:tblStyle styleId="{14D641B4-D250-4FF6-AA34-F8CC21A2008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bf9bfc70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ebf9bfc70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中文封面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中文字體建議：微軟正黑體 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數字/英文字體建議：Verdana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內容請勿覆蓋底圖及公司名稱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gebf9bfc70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bf9bfc708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ebf9bfc708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icrosoft JhengHei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內頁1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中文字體建議：Noto Sans CJK TC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數字/英文字體建議：Arial Black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內容請勿覆蓋公司logo</a:t>
            </a:r>
            <a:endParaRPr/>
          </a:p>
        </p:txBody>
      </p:sp>
      <p:sp>
        <p:nvSpPr>
          <p:cNvPr id="67" name="Google Shape;67;gebf9bfc708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807e733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f0807e733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icrosoft JhengHei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內頁1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中文字體建議：Noto Sans CJK TC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數字/英文字體建議：Arial Black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內容請勿覆蓋公司logo</a:t>
            </a:r>
            <a:endParaRPr/>
          </a:p>
        </p:txBody>
      </p:sp>
      <p:sp>
        <p:nvSpPr>
          <p:cNvPr id="75" name="Google Shape;75;gf0807e733b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bf9bfc708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ebf9bfc708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icrosoft JhengHei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內頁1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中文字體建議：Noto Sans CJK TC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數字/英文字體建議：Arial Black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內容請勿覆蓋公司logo</a:t>
            </a:r>
            <a:endParaRPr/>
          </a:p>
        </p:txBody>
      </p:sp>
      <p:sp>
        <p:nvSpPr>
          <p:cNvPr id="84" name="Google Shape;84;gebf9bfc708_0_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bf9bfc708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bf9bfc708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ebf9bfc708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bf9bfc708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bf9bfc708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ebf9bfc708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0807e733b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0807e733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f0807e733b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bf9bfc708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bf9bfc708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bf9bfc708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bf9bfc708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ebf9bfc708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icrosoft JhengHei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尾頁</a:t>
            </a:r>
            <a:endParaRPr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中文字體建議：微軟正黑體 </a:t>
            </a:r>
            <a:endParaRPr sz="1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數字/英文字體建議：Verdana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zh-TW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內容請勿覆蓋 </a:t>
            </a:r>
            <a:r>
              <a:rPr lang="zh-TW" sz="1200">
                <a:solidFill>
                  <a:srgbClr val="DB4E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底圖</a:t>
            </a:r>
            <a:endParaRPr sz="1200">
              <a:solidFill>
                <a:srgbClr val="DB4E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7" name="Google Shape;127;gebf9bfc708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首頁A">
  <p:cSld name="首頁A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7416" y="2835876"/>
            <a:ext cx="4416583" cy="230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56" y="4426808"/>
            <a:ext cx="2033168" cy="71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內頁">
  <p:cSld name="內頁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b="25546" l="0" r="0" t="25551"/>
          <a:stretch/>
        </p:blipFill>
        <p:spPr>
          <a:xfrm>
            <a:off x="7117093" y="4785415"/>
            <a:ext cx="1302648" cy="35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尾頁">
  <p:cSld name="尾頁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7416" y="2835876"/>
            <a:ext cx="4416583" cy="230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/>
        </p:nvSpPr>
        <p:spPr>
          <a:xfrm>
            <a:off x="990050" y="1598350"/>
            <a:ext cx="5549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Jackpot Master </a:t>
            </a:r>
            <a:r>
              <a:rPr b="1" lang="zh-TW" sz="3000">
                <a:solidFill>
                  <a:schemeClr val="dk1"/>
                </a:solidFill>
              </a:rPr>
              <a:t>1~170级</a:t>
            </a:r>
            <a:r>
              <a:rPr b="1" lang="zh-TW" sz="3000">
                <a:solidFill>
                  <a:schemeClr val="dk1"/>
                </a:solidFill>
              </a:rPr>
              <a:t>调研</a:t>
            </a:r>
            <a:endParaRPr b="1" sz="3000">
              <a:solidFill>
                <a:schemeClr val="dk1"/>
              </a:solidFill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1039302" y="2429400"/>
            <a:ext cx="1591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</a:t>
            </a:r>
            <a:r>
              <a:rPr lang="zh-TW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1/09/16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253776" y="214250"/>
            <a:ext cx="5834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Jackpot Master概述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0" name="Google Shape;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900" y="1038900"/>
            <a:ext cx="1314350" cy="13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/>
          <p:nvPr/>
        </p:nvSpPr>
        <p:spPr>
          <a:xfrm>
            <a:off x="563825" y="2646900"/>
            <a:ext cx="66951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36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0"/>
              <a:buChar char="●"/>
            </a:pPr>
            <a:r>
              <a:rPr lang="zh-TW" sz="1340">
                <a:solidFill>
                  <a:srgbClr val="000000"/>
                </a:solidFill>
              </a:rPr>
              <a:t>20</a:t>
            </a:r>
            <a:r>
              <a:rPr lang="zh-TW" sz="1340"/>
              <a:t>21年7月发行Android版本，8月发行iOS版本；</a:t>
            </a:r>
            <a:endParaRPr sz="1340"/>
          </a:p>
          <a:p>
            <a:pPr indent="-3136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0"/>
              <a:buChar char="●"/>
            </a:pPr>
            <a:r>
              <a:rPr lang="zh-TW" sz="1340"/>
              <a:t>目前于美国Casino博弈市场</a:t>
            </a:r>
            <a:r>
              <a:rPr lang="zh-TW" sz="1340">
                <a:solidFill>
                  <a:srgbClr val="000000"/>
                </a:solidFill>
              </a:rPr>
              <a:t>，</a:t>
            </a:r>
            <a:r>
              <a:rPr lang="zh-TW" sz="1340"/>
              <a:t>iOS下载排行榜第6名，Android下载排行榜第1名；</a:t>
            </a:r>
            <a:endParaRPr sz="1340"/>
          </a:p>
          <a:p>
            <a:pPr indent="-3136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0"/>
              <a:buChar char="●"/>
            </a:pPr>
            <a:r>
              <a:rPr lang="zh-TW" sz="1340">
                <a:solidFill>
                  <a:srgbClr val="000000"/>
                </a:solidFill>
              </a:rPr>
              <a:t>目前</a:t>
            </a:r>
            <a:r>
              <a:rPr lang="zh-TW" sz="1340"/>
              <a:t>机台数量</a:t>
            </a:r>
            <a:r>
              <a:rPr lang="zh-TW" sz="1340">
                <a:solidFill>
                  <a:srgbClr val="000000"/>
                </a:solidFill>
              </a:rPr>
              <a:t>：</a:t>
            </a:r>
            <a:r>
              <a:rPr lang="zh-TW" sz="1340"/>
              <a:t>70</a:t>
            </a:r>
            <a:r>
              <a:rPr lang="zh-TW" sz="1340">
                <a:solidFill>
                  <a:srgbClr val="000000"/>
                </a:solidFill>
              </a:rPr>
              <a:t>+</a:t>
            </a:r>
            <a:endParaRPr sz="1340">
              <a:solidFill>
                <a:srgbClr val="000000"/>
              </a:solidFill>
            </a:endParaRPr>
          </a:p>
          <a:p>
            <a:pPr indent="-3136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0"/>
              <a:buChar char="●"/>
            </a:pPr>
            <a:r>
              <a:rPr lang="zh-TW" sz="1340"/>
              <a:t>上线为止累计营收：</a:t>
            </a:r>
            <a:endParaRPr sz="134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40"/>
              <a:t>全球- $505,200</a:t>
            </a:r>
            <a:endParaRPr sz="134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40"/>
              <a:t>美国- $166,100</a:t>
            </a:r>
            <a:endParaRPr sz="134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>
            <a:off x="253776" y="214250"/>
            <a:ext cx="5834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Jackpot Master概况</a:t>
            </a:r>
            <a:endParaRPr b="1" sz="1600">
              <a:solidFill>
                <a:schemeClr val="dk1"/>
              </a:solidFill>
            </a:endParaRPr>
          </a:p>
        </p:txBody>
      </p:sp>
      <p:graphicFrame>
        <p:nvGraphicFramePr>
          <p:cNvPr id="78" name="Google Shape;78;p18"/>
          <p:cNvGraphicFramePr/>
          <p:nvPr/>
        </p:nvGraphicFramePr>
        <p:xfrm>
          <a:off x="253788" y="106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{14D641B4-D250-4FF6-AA34-F8CC21A20082}</a:tableStyleId>
              </a:tblPr>
              <a:tblGrid>
                <a:gridCol w="1011075"/>
                <a:gridCol w="1414375"/>
                <a:gridCol w="1177700"/>
                <a:gridCol w="1194900"/>
                <a:gridCol w="1143375"/>
                <a:gridCol w="996625"/>
                <a:gridCol w="728700"/>
                <a:gridCol w="1032800"/>
              </a:tblGrid>
              <a:tr h="60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版本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上线日期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累计下载量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日均下载量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累计收入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日均收入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平均DAU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收入来源前三名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Android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2021年7月26日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67.6万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13000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$465,000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$8,900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29000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美国、澳大利亚、加拿大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iOS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2021年8月21日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10.6万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3800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$40,200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$1,500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2200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79" name="Google Shape;79;p18"/>
          <p:cNvGraphicFramePr/>
          <p:nvPr/>
        </p:nvGraphicFramePr>
        <p:xfrm>
          <a:off x="253788" y="3203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{14D641B4-D250-4FF6-AA34-F8CC21A20082}</a:tableStyleId>
              </a:tblPr>
              <a:tblGrid>
                <a:gridCol w="1011075"/>
                <a:gridCol w="1102575"/>
                <a:gridCol w="1100700"/>
                <a:gridCol w="1103875"/>
                <a:gridCol w="1043300"/>
                <a:gridCol w="1085450"/>
                <a:gridCol w="1083325"/>
                <a:gridCol w="1169225"/>
              </a:tblGrid>
              <a:tr h="66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版本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次留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二留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三留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四留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五留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六留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七留</a:t>
                      </a:r>
                      <a:endParaRPr b="1" sz="1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51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Android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36.52%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25.67%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19.99%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16.75%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14.50%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12.83%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11.54%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" name="Google Shape;80;p18"/>
          <p:cNvSpPr txBox="1"/>
          <p:nvPr/>
        </p:nvSpPr>
        <p:spPr>
          <a:xfrm>
            <a:off x="253800" y="4552900"/>
            <a:ext cx="618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说明：iOS版本留存暂无数据可查阅。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253776" y="214250"/>
            <a:ext cx="58347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资产变化状况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游玩过程中有强烈的震荡感，两次储值后几十级内体验感极佳。</a:t>
            </a:r>
            <a:endParaRPr b="1" sz="1600">
              <a:solidFill>
                <a:srgbClr val="CC0000"/>
              </a:solidFill>
            </a:endParaRPr>
          </a:p>
        </p:txBody>
      </p:sp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75" y="993456"/>
            <a:ext cx="8839204" cy="347439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1342275" y="4467850"/>
            <a:ext cx="241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FF0000"/>
                </a:solidFill>
              </a:rPr>
              <a:t>44级破产，首储D</a:t>
            </a:r>
            <a:r>
              <a:rPr lang="zh-TW" sz="1100">
                <a:solidFill>
                  <a:srgbClr val="FF0000"/>
                </a:solidFill>
              </a:rPr>
              <a:t>eal</a:t>
            </a:r>
            <a:r>
              <a:rPr b="1" lang="zh-TW" sz="1100">
                <a:solidFill>
                  <a:srgbClr val="FF0000"/>
                </a:solidFill>
              </a:rPr>
              <a:t>$1.99给$49.99</a:t>
            </a:r>
            <a:r>
              <a:rPr b="1" lang="zh-TW" sz="1100">
                <a:solidFill>
                  <a:srgbClr val="FF0000"/>
                </a:solidFill>
              </a:rPr>
              <a:t>币量，</a:t>
            </a:r>
            <a:r>
              <a:rPr lang="zh-TW" sz="1100">
                <a:solidFill>
                  <a:srgbClr val="FF0000"/>
                </a:solidFill>
              </a:rPr>
              <a:t>储值后游戏体验感非常好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4078025" y="4467850"/>
            <a:ext cx="348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FF0000"/>
                </a:solidFill>
              </a:rPr>
              <a:t>119级再度破产，解锁付费通行证</a:t>
            </a:r>
            <a:r>
              <a:rPr b="1" lang="zh-TW" sz="1100">
                <a:solidFill>
                  <a:srgbClr val="FF0000"/>
                </a:solidFill>
              </a:rPr>
              <a:t>$2.99</a:t>
            </a:r>
            <a:r>
              <a:rPr lang="zh-TW" sz="1100">
                <a:solidFill>
                  <a:srgbClr val="FF0000"/>
                </a:solidFill>
              </a:rPr>
              <a:t> + 购买小猪</a:t>
            </a:r>
            <a:r>
              <a:rPr b="1" lang="zh-TW" sz="1100">
                <a:solidFill>
                  <a:srgbClr val="FF0000"/>
                </a:solidFill>
              </a:rPr>
              <a:t>$4.99</a:t>
            </a:r>
            <a:r>
              <a:rPr lang="zh-TW" sz="1100">
                <a:solidFill>
                  <a:srgbClr val="FF0000"/>
                </a:solidFill>
              </a:rPr>
              <a:t>，储值后游戏体验感再次起飞，后续又被咬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2620100" y="4212275"/>
            <a:ext cx="107400" cy="30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5424800" y="4212275"/>
            <a:ext cx="107400" cy="30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253775" y="214250"/>
            <a:ext cx="71340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Deal优惠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前期首储</a:t>
            </a:r>
            <a:r>
              <a:rPr b="1" lang="zh-TW" sz="1600">
                <a:solidFill>
                  <a:srgbClr val="CC0000"/>
                </a:solidFill>
              </a:rPr>
              <a:t>破冰方案吸引力大，</a:t>
            </a:r>
            <a:r>
              <a:rPr b="1" lang="zh-TW" sz="1600">
                <a:solidFill>
                  <a:srgbClr val="CC0000"/>
                </a:solidFill>
              </a:rPr>
              <a:t>后期Deal币量提供较为鸡肋。</a:t>
            </a:r>
            <a:endParaRPr b="1" sz="16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13" y="980125"/>
            <a:ext cx="7908475" cy="36723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1868425" y="4620300"/>
            <a:ext cx="182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FF0000"/>
                </a:solidFill>
              </a:rPr>
              <a:t>44级破产，首储D</a:t>
            </a:r>
            <a:r>
              <a:rPr lang="zh-TW" sz="1100">
                <a:solidFill>
                  <a:srgbClr val="FF0000"/>
                </a:solidFill>
              </a:rPr>
              <a:t>eal</a:t>
            </a:r>
            <a:r>
              <a:rPr b="1" lang="zh-TW" sz="1100">
                <a:solidFill>
                  <a:srgbClr val="FF0000"/>
                </a:solidFill>
              </a:rPr>
              <a:t>$1.99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3788100" y="4620300"/>
            <a:ext cx="391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FF0000"/>
                </a:solidFill>
              </a:rPr>
              <a:t>119级再度破产，解锁付费通行证</a:t>
            </a:r>
            <a:r>
              <a:rPr b="1" lang="zh-TW" sz="1100">
                <a:solidFill>
                  <a:srgbClr val="FF0000"/>
                </a:solidFill>
              </a:rPr>
              <a:t>$2.99</a:t>
            </a:r>
            <a:r>
              <a:rPr lang="zh-TW" sz="1100">
                <a:solidFill>
                  <a:srgbClr val="FF0000"/>
                </a:solidFill>
              </a:rPr>
              <a:t> + 购买小猪</a:t>
            </a:r>
            <a:r>
              <a:rPr b="1" lang="zh-TW" sz="1100">
                <a:solidFill>
                  <a:srgbClr val="FF0000"/>
                </a:solidFill>
              </a:rPr>
              <a:t>$4.99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2727475" y="4364725"/>
            <a:ext cx="107400" cy="30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5091925" y="4364725"/>
            <a:ext cx="107400" cy="30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245738" y="243831"/>
            <a:ext cx="4640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商城</a:t>
            </a:r>
            <a:r>
              <a:rPr b="1" lang="zh-TW" sz="3000">
                <a:solidFill>
                  <a:schemeClr val="dk1"/>
                </a:solidFill>
              </a:rPr>
              <a:t>额度与</a:t>
            </a:r>
            <a:r>
              <a:rPr b="1" lang="zh-TW" sz="3000">
                <a:solidFill>
                  <a:schemeClr val="dk1"/>
                </a:solidFill>
              </a:rPr>
              <a:t>max bet</a:t>
            </a:r>
            <a:r>
              <a:rPr b="1" lang="zh-TW" sz="3000">
                <a:solidFill>
                  <a:schemeClr val="dk1"/>
                </a:solidFill>
              </a:rPr>
              <a:t>对照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500" y="774825"/>
            <a:ext cx="7802573" cy="40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245755" y="243825"/>
            <a:ext cx="6669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50级前等级与</a:t>
            </a:r>
            <a:r>
              <a:rPr b="1" lang="zh-TW" sz="3000">
                <a:solidFill>
                  <a:schemeClr val="dk1"/>
                </a:solidFill>
              </a:rPr>
              <a:t>max bet对照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前5级</a:t>
            </a:r>
            <a:r>
              <a:rPr b="1" lang="zh-TW" sz="1600">
                <a:solidFill>
                  <a:srgbClr val="CC0000"/>
                </a:solidFill>
              </a:rPr>
              <a:t>每级涨bet，5~40级每5级涨一次bet。</a:t>
            </a:r>
            <a:endParaRPr b="1" sz="1600">
              <a:solidFill>
                <a:srgbClr val="CC0000"/>
              </a:solidFill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425" y="1021125"/>
            <a:ext cx="7520877" cy="38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253781" y="214256"/>
            <a:ext cx="4245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</a:rPr>
              <a:t>升级速度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CC0000"/>
                </a:solidFill>
              </a:rPr>
              <a:t>经验值对应</a:t>
            </a:r>
            <a:r>
              <a:rPr b="1" lang="zh-TW" sz="1600">
                <a:solidFill>
                  <a:srgbClr val="CC0000"/>
                </a:solidFill>
              </a:rPr>
              <a:t>max bet</a:t>
            </a:r>
            <a:r>
              <a:rPr b="1" lang="zh-TW" sz="1600">
                <a:solidFill>
                  <a:srgbClr val="CC0000"/>
                </a:solidFill>
              </a:rPr>
              <a:t>呈现阶梯式增长</a:t>
            </a:r>
            <a:endParaRPr b="1" sz="1600">
              <a:solidFill>
                <a:srgbClr val="CC0000"/>
              </a:solidFill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25" y="1076125"/>
            <a:ext cx="7761526" cy="37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/>
        </p:nvSpPr>
        <p:spPr>
          <a:xfrm>
            <a:off x="3281237" y="2041448"/>
            <a:ext cx="2418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 b="1"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